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ags/tag1.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tags/tag6.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ags/tag7.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tags/tag10.xml" ContentType="application/vnd.openxmlformats-officedocument.presentationml.tags+xml"/>
  <Override PartName="/ppt/notesSlides/notesSlide7.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tags/tag11.xml" ContentType="application/vnd.openxmlformats-officedocument.presentationml.tags+xml"/>
  <Override PartName="/ppt/notesSlides/notesSlide8.xml" ContentType="application/vnd.openxmlformats-officedocument.presentationml.notesSlide+xml"/>
  <Override PartName="/ppt/charts/chart6.xml" ContentType="application/vnd.openxmlformats-officedocument.drawingml.chart+xml"/>
  <Override PartName="/ppt/tags/tag12.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tags/tag13.xml" ContentType="application/vnd.openxmlformats-officedocument.presentationml.tags+xml"/>
  <Override PartName="/ppt/notesSlides/notesSlide10.xml" ContentType="application/vnd.openxmlformats-officedocument.presentationml.notesSlide+xml"/>
  <Override PartName="/ppt/charts/chart8.xml" ContentType="application/vnd.openxmlformats-officedocument.drawingml.chart+xml"/>
  <Override PartName="/ppt/drawings/drawing2.xml" ContentType="application/vnd.openxmlformats-officedocument.drawingml.chartshapes+xml"/>
  <Override PartName="/ppt/tags/tag14.xml" ContentType="application/vnd.openxmlformats-officedocument.presentationml.tags+xml"/>
  <Override PartName="/ppt/notesSlides/notesSlide11.xml" ContentType="application/vnd.openxmlformats-officedocument.presentationml.notesSlide+xml"/>
  <Override PartName="/ppt/charts/chart9.xml" ContentType="application/vnd.openxmlformats-officedocument.drawingml.chart+xml"/>
  <Override PartName="/ppt/tags/tag15.xml" ContentType="application/vnd.openxmlformats-officedocument.presentationml.tags+xml"/>
  <Override PartName="/ppt/notesSlides/notesSlide12.xml" ContentType="application/vnd.openxmlformats-officedocument.presentationml.notesSlide+xml"/>
  <Override PartName="/ppt/charts/chart10.xml" ContentType="application/vnd.openxmlformats-officedocument.drawingml.chart+xml"/>
  <Override PartName="/ppt/tags/tag16.xml" ContentType="application/vnd.openxmlformats-officedocument.presentationml.tags+xml"/>
  <Override PartName="/ppt/tags/tag17.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7" r:id="rId2"/>
  </p:sldMasterIdLst>
  <p:notesMasterIdLst>
    <p:notesMasterId r:id="rId23"/>
  </p:notesMasterIdLst>
  <p:sldIdLst>
    <p:sldId id="451" r:id="rId3"/>
    <p:sldId id="452" r:id="rId4"/>
    <p:sldId id="11226" r:id="rId5"/>
    <p:sldId id="460" r:id="rId6"/>
    <p:sldId id="458" r:id="rId7"/>
    <p:sldId id="357" r:id="rId8"/>
    <p:sldId id="457" r:id="rId9"/>
    <p:sldId id="461" r:id="rId10"/>
    <p:sldId id="474" r:id="rId11"/>
    <p:sldId id="475" r:id="rId12"/>
    <p:sldId id="479" r:id="rId13"/>
    <p:sldId id="480" r:id="rId14"/>
    <p:sldId id="478" r:id="rId15"/>
    <p:sldId id="476" r:id="rId16"/>
    <p:sldId id="477" r:id="rId17"/>
    <p:sldId id="455" r:id="rId18"/>
    <p:sldId id="468" r:id="rId19"/>
    <p:sldId id="469" r:id="rId20"/>
    <p:sldId id="470" r:id="rId21"/>
    <p:sldId id="11227" r:id="rId22"/>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9" d="100"/>
          <a:sy n="49" d="100"/>
        </p:scale>
        <p:origin x="799"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37422156999954687"/>
          <c:w val="1"/>
          <c:h val="0.51321056845476398"/>
        </c:manualLayout>
      </c:layout>
      <c:barChart>
        <c:barDir val="col"/>
        <c:grouping val="clustered"/>
        <c:varyColors val="0"/>
        <c:ser>
          <c:idx val="0"/>
          <c:order val="0"/>
          <c:tx>
            <c:strRef>
              <c:f>Sheet1!$B$1</c:f>
              <c:strCache>
                <c:ptCount val="1"/>
                <c:pt idx="0">
                  <c:v>Series 1</c:v>
                </c:pt>
              </c:strCache>
            </c:strRef>
          </c:tx>
          <c:spPr>
            <a:solidFill>
              <a:schemeClr val="bg1">
                <a:lumMod val="75000"/>
              </a:schemeClr>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4-1ECC-4E92-8200-4D602C0716AF}"/>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5-1ECC-4E92-8200-4D602C0716AF}"/>
              </c:ext>
            </c:extLst>
          </c:dPt>
          <c:dPt>
            <c:idx val="2"/>
            <c:invertIfNegative val="0"/>
            <c:bubble3D val="0"/>
            <c:spPr>
              <a:solidFill>
                <a:schemeClr val="bg2">
                  <a:lumMod val="60000"/>
                  <a:lumOff val="40000"/>
                </a:schemeClr>
              </a:solidFill>
              <a:ln>
                <a:noFill/>
              </a:ln>
              <a:effectLst/>
            </c:spPr>
            <c:extLst>
              <c:ext xmlns:c16="http://schemas.microsoft.com/office/drawing/2014/chart" uri="{C3380CC4-5D6E-409C-BE32-E72D297353CC}">
                <c16:uniqueId val="{00000001-1ECC-4E92-8200-4D602C0716AF}"/>
              </c:ext>
            </c:extLst>
          </c:dPt>
          <c:dPt>
            <c:idx val="3"/>
            <c:invertIfNegative val="0"/>
            <c:bubble3D val="0"/>
            <c:spPr>
              <a:solidFill>
                <a:srgbClr val="C00000"/>
              </a:solidFill>
              <a:ln>
                <a:noFill/>
              </a:ln>
              <a:effectLst/>
            </c:spPr>
            <c:extLst>
              <c:ext xmlns:c16="http://schemas.microsoft.com/office/drawing/2014/chart" uri="{C3380CC4-5D6E-409C-BE32-E72D297353CC}">
                <c16:uniqueId val="{00000006-1ECC-4E92-8200-4D602C0716AF}"/>
              </c:ext>
            </c:extLst>
          </c:dPt>
          <c:dPt>
            <c:idx val="4"/>
            <c:invertIfNegative val="0"/>
            <c:bubble3D val="0"/>
            <c:spPr>
              <a:solidFill>
                <a:srgbClr val="004F59"/>
              </a:solidFill>
              <a:ln>
                <a:noFill/>
              </a:ln>
              <a:effectLst/>
            </c:spPr>
            <c:extLst>
              <c:ext xmlns:c16="http://schemas.microsoft.com/office/drawing/2014/chart" uri="{C3380CC4-5D6E-409C-BE32-E72D297353CC}">
                <c16:uniqueId val="{00000003-1ECC-4E92-8200-4D602C0716AF}"/>
              </c:ext>
            </c:extLst>
          </c:dPt>
          <c:dPt>
            <c:idx val="5"/>
            <c:invertIfNegative val="0"/>
            <c:bubble3D val="0"/>
            <c:spPr>
              <a:solidFill>
                <a:srgbClr val="C4D600"/>
              </a:solidFill>
              <a:ln>
                <a:noFill/>
              </a:ln>
              <a:effectLst/>
            </c:spPr>
            <c:extLst>
              <c:ext xmlns:c16="http://schemas.microsoft.com/office/drawing/2014/chart" uri="{C3380CC4-5D6E-409C-BE32-E72D297353CC}">
                <c16:uniqueId val="{00000007-1ECC-4E92-8200-4D602C0716AF}"/>
              </c:ext>
            </c:extLst>
          </c:dPt>
          <c:dPt>
            <c:idx val="6"/>
            <c:invertIfNegative val="0"/>
            <c:bubble3D val="0"/>
            <c:spPr>
              <a:solidFill>
                <a:srgbClr val="7030A0"/>
              </a:solidFill>
              <a:ln>
                <a:noFill/>
              </a:ln>
              <a:effectLst/>
            </c:spPr>
            <c:extLst>
              <c:ext xmlns:c16="http://schemas.microsoft.com/office/drawing/2014/chart" uri="{C3380CC4-5D6E-409C-BE32-E72D297353CC}">
                <c16:uniqueId val="{00000008-1ECC-4E92-8200-4D602C0716AF}"/>
              </c:ext>
            </c:extLst>
          </c:dPt>
          <c:dLbls>
            <c:dLbl>
              <c:idx val="2"/>
              <c:tx>
                <c:rich>
                  <a:bodyPr rot="0" spcFirstLastPara="1" vertOverflow="ellipsis" vert="horz" wrap="square" lIns="38100" tIns="19050" rIns="38100" bIns="19050" anchor="ctr" anchorCtr="1">
                    <a:spAutoFit/>
                  </a:bodyPr>
                  <a:lstStyle/>
                  <a:p>
                    <a:pPr>
                      <a:defRPr sz="1400" b="0" i="0" u="none" strike="noStrike" kern="1200" baseline="0">
                        <a:solidFill>
                          <a:schemeClr val="bg2"/>
                        </a:solidFill>
                        <a:latin typeface="+mn-lt"/>
                        <a:ea typeface="+mn-ea"/>
                        <a:cs typeface="+mn-cs"/>
                      </a:defRPr>
                    </a:pPr>
                    <a:fld id="{53737151-C98B-4A9D-8BC9-6AC0BAF39648}" type="VALUE">
                      <a:rPr lang="en-US">
                        <a:solidFill>
                          <a:schemeClr val="bg2"/>
                        </a:solidFill>
                      </a:rPr>
                      <a:pPr>
                        <a:defRPr sz="1400" b="0" i="0" u="none" strike="noStrike" kern="1200" baseline="0">
                          <a:solidFill>
                            <a:schemeClr val="bg2"/>
                          </a:solidFill>
                          <a:latin typeface="+mn-lt"/>
                          <a:ea typeface="+mn-ea"/>
                          <a:cs typeface="+mn-cs"/>
                        </a:defRPr>
                      </a:pPr>
                      <a:t>[ÉRTÉK]</a:t>
                    </a:fld>
                    <a:endParaRPr lang="hu-HU"/>
                  </a:p>
                </c:rich>
              </c:tx>
              <c:numFmt formatCode="#,##0" sourceLinked="0"/>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ECC-4E92-8200-4D602C0716A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hu-H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Energia</c:v>
                </c:pt>
                <c:pt idx="1">
                  <c:v>Ingatlan</c:v>
                </c:pt>
                <c:pt idx="2">
                  <c:v>Anyagfeldolgozás</c:v>
                </c:pt>
                <c:pt idx="3">
                  <c:v>Ipar</c:v>
                </c:pt>
                <c:pt idx="4">
                  <c:v>Pénzügy</c:v>
                </c:pt>
                <c:pt idx="5">
                  <c:v>Fogyasztási cikkek</c:v>
                </c:pt>
                <c:pt idx="6">
                  <c:v>Kommunikáció</c:v>
                </c:pt>
              </c:strCache>
            </c:strRef>
          </c:cat>
          <c:val>
            <c:numRef>
              <c:f>Sheet1!$B$2:$B$8</c:f>
              <c:numCache>
                <c:formatCode>0</c:formatCode>
                <c:ptCount val="7"/>
                <c:pt idx="0">
                  <c:v>7</c:v>
                </c:pt>
                <c:pt idx="1">
                  <c:v>3</c:v>
                </c:pt>
                <c:pt idx="2">
                  <c:v>5</c:v>
                </c:pt>
                <c:pt idx="3">
                  <c:v>24</c:v>
                </c:pt>
                <c:pt idx="4">
                  <c:v>8</c:v>
                </c:pt>
                <c:pt idx="5">
                  <c:v>12</c:v>
                </c:pt>
                <c:pt idx="6">
                  <c:v>2</c:v>
                </c:pt>
              </c:numCache>
            </c:numRef>
          </c:val>
          <c:extLst>
            <c:ext xmlns:c16="http://schemas.microsoft.com/office/drawing/2014/chart" uri="{C3380CC4-5D6E-409C-BE32-E72D297353CC}">
              <c16:uniqueId val="{00000002-1ECC-4E92-8200-4D602C0716AF}"/>
            </c:ext>
          </c:extLst>
        </c:ser>
        <c:dLbls>
          <c:showLegendKey val="0"/>
          <c:showVal val="0"/>
          <c:showCatName val="0"/>
          <c:showSerName val="0"/>
          <c:showPercent val="0"/>
          <c:showBubbleSize val="0"/>
        </c:dLbls>
        <c:gapWidth val="52"/>
        <c:axId val="316293376"/>
        <c:axId val="316290240"/>
      </c:barChart>
      <c:catAx>
        <c:axId val="31629337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hu-HU"/>
          </a:p>
        </c:txPr>
        <c:crossAx val="316290240"/>
        <c:crosses val="autoZero"/>
        <c:auto val="0"/>
        <c:lblAlgn val="ctr"/>
        <c:lblOffset val="100"/>
        <c:noMultiLvlLbl val="0"/>
      </c:catAx>
      <c:valAx>
        <c:axId val="316290240"/>
        <c:scaling>
          <c:orientation val="minMax"/>
        </c:scaling>
        <c:delete val="1"/>
        <c:axPos val="l"/>
        <c:numFmt formatCode="0" sourceLinked="1"/>
        <c:majorTickMark val="none"/>
        <c:minorTickMark val="none"/>
        <c:tickLblPos val="nextTo"/>
        <c:crossAx val="316293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hu-H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487806789876151"/>
          <c:y val="0.10300430450343372"/>
          <c:w val="0.2742512498040377"/>
          <c:h val="0.77392042100275216"/>
        </c:manualLayout>
      </c:layout>
      <c:doughnutChart>
        <c:varyColors val="1"/>
        <c:ser>
          <c:idx val="0"/>
          <c:order val="0"/>
          <c:tx>
            <c:strRef>
              <c:f>Sheet1!$B$1</c:f>
              <c:strCache>
                <c:ptCount val="1"/>
                <c:pt idx="0">
                  <c:v>Title</c:v>
                </c:pt>
              </c:strCache>
            </c:strRef>
          </c:tx>
          <c:dPt>
            <c:idx val="0"/>
            <c:bubble3D val="0"/>
            <c:spPr>
              <a:solidFill>
                <a:schemeClr val="accent1"/>
              </a:solidFill>
              <a:ln>
                <a:noFill/>
              </a:ln>
              <a:effectLst/>
            </c:spPr>
            <c:extLst>
              <c:ext xmlns:c16="http://schemas.microsoft.com/office/drawing/2014/chart" uri="{C3380CC4-5D6E-409C-BE32-E72D297353CC}">
                <c16:uniqueId val="{00000001-75C9-4C13-BF0B-58EE77007C81}"/>
              </c:ext>
            </c:extLst>
          </c:dPt>
          <c:dPt>
            <c:idx val="1"/>
            <c:bubble3D val="0"/>
            <c:spPr>
              <a:solidFill>
                <a:srgbClr val="005587"/>
              </a:solidFill>
              <a:ln>
                <a:noFill/>
              </a:ln>
              <a:effectLst/>
            </c:spPr>
            <c:extLst>
              <c:ext xmlns:c16="http://schemas.microsoft.com/office/drawing/2014/chart" uri="{C3380CC4-5D6E-409C-BE32-E72D297353CC}">
                <c16:uniqueId val="{00000003-75C9-4C13-BF0B-58EE77007C81}"/>
              </c:ext>
            </c:extLst>
          </c:dPt>
          <c:dPt>
            <c:idx val="2"/>
            <c:bubble3D val="0"/>
            <c:spPr>
              <a:solidFill>
                <a:srgbClr val="ED8B00"/>
              </a:solidFill>
              <a:ln>
                <a:noFill/>
              </a:ln>
              <a:effectLst/>
            </c:spPr>
            <c:extLst>
              <c:ext xmlns:c16="http://schemas.microsoft.com/office/drawing/2014/chart" uri="{C3380CC4-5D6E-409C-BE32-E72D297353CC}">
                <c16:uniqueId val="{00000005-75C9-4C13-BF0B-58EE77007C81}"/>
              </c:ext>
            </c:extLst>
          </c:dPt>
          <c:dPt>
            <c:idx val="3"/>
            <c:bubble3D val="0"/>
            <c:spPr>
              <a:solidFill>
                <a:srgbClr val="C4D600"/>
              </a:solidFill>
              <a:ln>
                <a:noFill/>
              </a:ln>
              <a:effectLst/>
            </c:spPr>
            <c:extLst>
              <c:ext xmlns:c16="http://schemas.microsoft.com/office/drawing/2014/chart" uri="{C3380CC4-5D6E-409C-BE32-E72D297353CC}">
                <c16:uniqueId val="{00000007-75C9-4C13-BF0B-58EE77007C81}"/>
              </c:ext>
            </c:extLst>
          </c:dPt>
          <c:dPt>
            <c:idx val="4"/>
            <c:bubble3D val="0"/>
            <c:spPr>
              <a:solidFill>
                <a:schemeClr val="accent5"/>
              </a:solidFill>
              <a:ln>
                <a:noFill/>
              </a:ln>
              <a:effectLst/>
            </c:spPr>
            <c:extLst>
              <c:ext xmlns:c16="http://schemas.microsoft.com/office/drawing/2014/chart" uri="{C3380CC4-5D6E-409C-BE32-E72D297353CC}">
                <c16:uniqueId val="{00000009-75C9-4C13-BF0B-58EE77007C81}"/>
              </c:ext>
            </c:extLst>
          </c:dPt>
          <c:dPt>
            <c:idx val="5"/>
            <c:bubble3D val="0"/>
            <c:spPr>
              <a:solidFill>
                <a:schemeClr val="accent6"/>
              </a:solidFill>
              <a:ln>
                <a:noFill/>
              </a:ln>
              <a:effectLst/>
            </c:spPr>
            <c:extLst>
              <c:ext xmlns:c16="http://schemas.microsoft.com/office/drawing/2014/chart" uri="{C3380CC4-5D6E-409C-BE32-E72D297353CC}">
                <c16:uniqueId val="{0000000B-75C9-4C13-BF0B-58EE77007C81}"/>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0D-75C9-4C13-BF0B-58EE77007C81}"/>
              </c:ext>
            </c:extLst>
          </c:dPt>
          <c:dLbls>
            <c:dLbl>
              <c:idx val="0"/>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hu-HU"/>
                </a:p>
              </c:txPr>
              <c:showLegendKey val="0"/>
              <c:showVal val="1"/>
              <c:showCatName val="0"/>
              <c:showSerName val="0"/>
              <c:showPercent val="0"/>
              <c:showBubbleSize val="0"/>
              <c:extLst>
                <c:ext xmlns:c16="http://schemas.microsoft.com/office/drawing/2014/chart" uri="{C3380CC4-5D6E-409C-BE32-E72D297353CC}">
                  <c16:uniqueId val="{00000001-75C9-4C13-BF0B-58EE77007C81}"/>
                </c:ext>
              </c:extLst>
            </c:dLbl>
            <c:dLbl>
              <c:idx val="1"/>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hu-HU"/>
                </a:p>
              </c:txPr>
              <c:showLegendKey val="0"/>
              <c:showVal val="1"/>
              <c:showCatName val="0"/>
              <c:showSerName val="0"/>
              <c:showPercent val="0"/>
              <c:showBubbleSize val="0"/>
              <c:extLst>
                <c:ext xmlns:c16="http://schemas.microsoft.com/office/drawing/2014/chart" uri="{C3380CC4-5D6E-409C-BE32-E72D297353CC}">
                  <c16:uniqueId val="{00000003-75C9-4C13-BF0B-58EE77007C81}"/>
                </c:ext>
              </c:extLst>
            </c:dLbl>
            <c:dLbl>
              <c:idx val="5"/>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hu-HU"/>
                </a:p>
              </c:txPr>
              <c:showLegendKey val="0"/>
              <c:showVal val="1"/>
              <c:showCatName val="0"/>
              <c:showSerName val="0"/>
              <c:showPercent val="0"/>
              <c:showBubbleSize val="0"/>
              <c:extLst>
                <c:ext xmlns:c16="http://schemas.microsoft.com/office/drawing/2014/chart" uri="{C3380CC4-5D6E-409C-BE32-E72D297353CC}">
                  <c16:uniqueId val="{0000000B-75C9-4C13-BF0B-58EE77007C81}"/>
                </c:ext>
              </c:extLst>
            </c:dLbl>
            <c:dLbl>
              <c:idx val="6"/>
              <c:tx>
                <c:rich>
                  <a:bodyPr/>
                  <a:lstStyle/>
                  <a:p>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75C9-4C13-BF0B-58EE77007C81}"/>
                </c:ext>
              </c:extLst>
            </c:dLbl>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hu-HU"/>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Sheet1!$A$2:$A$5</c:f>
              <c:strCache>
                <c:ptCount val="4"/>
                <c:pt idx="0">
                  <c:v>Igen</c:v>
                </c:pt>
                <c:pt idx="1">
                  <c:v>Nem, de szeretnénk megismerni a lehetőségeket</c:v>
                </c:pt>
                <c:pt idx="2">
                  <c:v>Nem, de tervezzük bevezetését az elkövetkezendő 5 évben</c:v>
                </c:pt>
                <c:pt idx="3">
                  <c:v>Nem</c:v>
                </c:pt>
              </c:strCache>
            </c:strRef>
          </c:cat>
          <c:val>
            <c:numRef>
              <c:f>Sheet1!$B$2:$B$5</c:f>
              <c:numCache>
                <c:formatCode>General</c:formatCode>
                <c:ptCount val="4"/>
                <c:pt idx="0">
                  <c:v>38</c:v>
                </c:pt>
                <c:pt idx="1">
                  <c:v>8</c:v>
                </c:pt>
                <c:pt idx="2">
                  <c:v>9</c:v>
                </c:pt>
                <c:pt idx="3">
                  <c:v>6</c:v>
                </c:pt>
              </c:numCache>
            </c:numRef>
          </c:val>
          <c:extLst>
            <c:ext xmlns:c16="http://schemas.microsoft.com/office/drawing/2014/chart" uri="{C3380CC4-5D6E-409C-BE32-E72D297353CC}">
              <c16:uniqueId val="{0000000E-75C9-4C13-BF0B-58EE77007C81}"/>
            </c:ext>
          </c:extLst>
        </c:ser>
        <c:dLbls>
          <c:showLegendKey val="0"/>
          <c:showVal val="0"/>
          <c:showCatName val="0"/>
          <c:showSerName val="0"/>
          <c:showPercent val="0"/>
          <c:showBubbleSize val="0"/>
          <c:showLeaderLines val="0"/>
        </c:dLbls>
        <c:firstSliceAng val="0"/>
        <c:holeSize val="67"/>
      </c:doughnutChart>
      <c:spPr>
        <a:noFill/>
        <a:ln>
          <a:noFill/>
        </a:ln>
        <a:effectLst/>
      </c:spPr>
    </c:plotArea>
    <c:legend>
      <c:legendPos val="b"/>
      <c:layout>
        <c:manualLayout>
          <c:xMode val="edge"/>
          <c:yMode val="edge"/>
          <c:x val="6.3608057970004697E-2"/>
          <c:y val="0.24959189060456224"/>
          <c:w val="0.30563996934278598"/>
          <c:h val="0.6182396512747612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hu-HU"/>
        </a:p>
      </c:txPr>
    </c:legend>
    <c:plotVisOnly val="1"/>
    <c:dispBlanksAs val="gap"/>
    <c:showDLblsOverMax val="0"/>
  </c:chart>
  <c:spPr>
    <a:noFill/>
    <a:ln w="9525" cap="flat" cmpd="sng" algn="ctr">
      <a:noFill/>
      <a:prstDash val="solid"/>
    </a:ln>
    <a:effectLst/>
  </c:spPr>
  <c:txPr>
    <a:bodyPr/>
    <a:lstStyle/>
    <a:p>
      <a:pPr>
        <a:defRPr/>
      </a:pPr>
      <a:endParaRPr lang="hu-H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2166604425636266"/>
          <c:w val="1"/>
          <c:h val="0.51321056845476398"/>
        </c:manualLayout>
      </c:layout>
      <c:barChart>
        <c:barDir val="col"/>
        <c:grouping val="clustered"/>
        <c:varyColors val="0"/>
        <c:ser>
          <c:idx val="0"/>
          <c:order val="0"/>
          <c:tx>
            <c:strRef>
              <c:f>Sheet1!$B$1</c:f>
              <c:strCache>
                <c:ptCount val="1"/>
                <c:pt idx="0">
                  <c:v>van cél</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1-A76E-4107-B077-7A7D4185255C}"/>
              </c:ext>
            </c:extLst>
          </c:dPt>
          <c:dPt>
            <c:idx val="1"/>
            <c:invertIfNegative val="0"/>
            <c:bubble3D val="0"/>
            <c:extLst>
              <c:ext xmlns:c16="http://schemas.microsoft.com/office/drawing/2014/chart" uri="{C3380CC4-5D6E-409C-BE32-E72D297353CC}">
                <c16:uniqueId val="{00000003-A76E-4107-B077-7A7D4185255C}"/>
              </c:ext>
            </c:extLst>
          </c:dPt>
          <c:dPt>
            <c:idx val="2"/>
            <c:invertIfNegative val="0"/>
            <c:bubble3D val="0"/>
            <c:extLst>
              <c:ext xmlns:c16="http://schemas.microsoft.com/office/drawing/2014/chart" uri="{C3380CC4-5D6E-409C-BE32-E72D297353CC}">
                <c16:uniqueId val="{00000005-A76E-4107-B077-7A7D4185255C}"/>
              </c:ext>
            </c:extLst>
          </c:dPt>
          <c:dPt>
            <c:idx val="3"/>
            <c:invertIfNegative val="0"/>
            <c:bubble3D val="0"/>
            <c:extLst>
              <c:ext xmlns:c16="http://schemas.microsoft.com/office/drawing/2014/chart" uri="{C3380CC4-5D6E-409C-BE32-E72D297353CC}">
                <c16:uniqueId val="{00000007-A76E-4107-B077-7A7D4185255C}"/>
              </c:ext>
            </c:extLst>
          </c:dPt>
          <c:dPt>
            <c:idx val="4"/>
            <c:invertIfNegative val="0"/>
            <c:bubble3D val="0"/>
            <c:extLst>
              <c:ext xmlns:c16="http://schemas.microsoft.com/office/drawing/2014/chart" uri="{C3380CC4-5D6E-409C-BE32-E72D297353CC}">
                <c16:uniqueId val="{00000009-A76E-4107-B077-7A7D4185255C}"/>
              </c:ext>
            </c:extLst>
          </c:dPt>
          <c:dPt>
            <c:idx val="5"/>
            <c:invertIfNegative val="0"/>
            <c:bubble3D val="0"/>
            <c:extLst>
              <c:ext xmlns:c16="http://schemas.microsoft.com/office/drawing/2014/chart" uri="{C3380CC4-5D6E-409C-BE32-E72D297353CC}">
                <c16:uniqueId val="{0000000B-A76E-4107-B077-7A7D4185255C}"/>
              </c:ext>
            </c:extLst>
          </c:dPt>
          <c:dPt>
            <c:idx val="6"/>
            <c:invertIfNegative val="0"/>
            <c:bubble3D val="0"/>
            <c:extLst>
              <c:ext xmlns:c16="http://schemas.microsoft.com/office/drawing/2014/chart" uri="{C3380CC4-5D6E-409C-BE32-E72D297353CC}">
                <c16:uniqueId val="{0000000D-A76E-4107-B077-7A7D4185255C}"/>
              </c:ext>
            </c:extLst>
          </c:dPt>
          <c:dLbls>
            <c:dLbl>
              <c:idx val="1"/>
              <c:delete val="1"/>
              <c:extLst>
                <c:ext xmlns:c15="http://schemas.microsoft.com/office/drawing/2012/chart" uri="{CE6537A1-D6FC-4f65-9D91-7224C49458BB}"/>
                <c:ext xmlns:c16="http://schemas.microsoft.com/office/drawing/2014/chart" uri="{C3380CC4-5D6E-409C-BE32-E72D297353CC}">
                  <c16:uniqueId val="{00000003-A76E-4107-B077-7A7D4185255C}"/>
                </c:ext>
              </c:extLst>
            </c:dLbl>
            <c:dLbl>
              <c:idx val="2"/>
              <c:tx>
                <c:rich>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fld id="{53737151-C98B-4A9D-8BC9-6AC0BAF39648}" type="VALUE">
                      <a:rPr lang="en-US" sz="1050">
                        <a:solidFill>
                          <a:schemeClr val="bg2"/>
                        </a:solidFill>
                      </a:rPr>
                      <a:pPr>
                        <a:defRPr sz="1050" b="0" i="0" u="none" strike="noStrike" kern="1200" baseline="0">
                          <a:solidFill>
                            <a:schemeClr val="bg2"/>
                          </a:solidFill>
                          <a:latin typeface="+mn-lt"/>
                          <a:ea typeface="+mn-ea"/>
                          <a:cs typeface="+mn-cs"/>
                        </a:defRPr>
                      </a:pPr>
                      <a:t>[ÉRTÉK]</a:t>
                    </a:fld>
                    <a:endParaRPr lang="hu-HU"/>
                  </a:p>
                </c:rich>
              </c:tx>
              <c:numFmt formatCode="#,##0" sourceLinked="0"/>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76E-4107-B077-7A7D4185255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hu-H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Energia</c:v>
                </c:pt>
                <c:pt idx="1">
                  <c:v>Ingatlan</c:v>
                </c:pt>
                <c:pt idx="2">
                  <c:v>Anyagfeldolgozás</c:v>
                </c:pt>
                <c:pt idx="3">
                  <c:v>Ipar</c:v>
                </c:pt>
                <c:pt idx="4">
                  <c:v>Pénzügy</c:v>
                </c:pt>
                <c:pt idx="5">
                  <c:v>Fogyasztási cikkek</c:v>
                </c:pt>
                <c:pt idx="6">
                  <c:v>Kommunikáció</c:v>
                </c:pt>
              </c:strCache>
            </c:strRef>
          </c:cat>
          <c:val>
            <c:numRef>
              <c:f>Sheet1!$B$2:$B$8</c:f>
              <c:numCache>
                <c:formatCode>0</c:formatCode>
                <c:ptCount val="7"/>
                <c:pt idx="0">
                  <c:v>5</c:v>
                </c:pt>
                <c:pt idx="1">
                  <c:v>0</c:v>
                </c:pt>
                <c:pt idx="2">
                  <c:v>1</c:v>
                </c:pt>
                <c:pt idx="3">
                  <c:v>10</c:v>
                </c:pt>
                <c:pt idx="4">
                  <c:v>5</c:v>
                </c:pt>
                <c:pt idx="5">
                  <c:v>7</c:v>
                </c:pt>
                <c:pt idx="6">
                  <c:v>2</c:v>
                </c:pt>
              </c:numCache>
            </c:numRef>
          </c:val>
          <c:extLst>
            <c:ext xmlns:c16="http://schemas.microsoft.com/office/drawing/2014/chart" uri="{C3380CC4-5D6E-409C-BE32-E72D297353CC}">
              <c16:uniqueId val="{0000000E-A76E-4107-B077-7A7D4185255C}"/>
            </c:ext>
          </c:extLst>
        </c:ser>
        <c:ser>
          <c:idx val="1"/>
          <c:order val="1"/>
          <c:tx>
            <c:strRef>
              <c:f>Sheet1!$C$1</c:f>
              <c:strCache>
                <c:ptCount val="1"/>
                <c:pt idx="0">
                  <c:v>nincs cél</c:v>
                </c:pt>
              </c:strCache>
            </c:strRef>
          </c:tx>
          <c:spPr>
            <a:solidFill>
              <a:schemeClr val="bg2"/>
            </a:solidFill>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7-027B-454E-9DE8-3F706BBBC4F8}"/>
                </c:ext>
              </c:extLst>
            </c:dLbl>
            <c:spPr>
              <a:noFill/>
              <a:ln>
                <a:noFill/>
              </a:ln>
              <a:effectLst/>
            </c:spPr>
            <c:txPr>
              <a:bodyPr wrap="square" lIns="38100" tIns="19050" rIns="38100" bIns="19050" anchor="ctr">
                <a:spAutoFit/>
              </a:bodyPr>
              <a:lstStyle/>
              <a:p>
                <a:pPr>
                  <a:defRPr sz="1050"/>
                </a:pPr>
                <a:endParaRPr lang="hu-H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Energia</c:v>
                </c:pt>
                <c:pt idx="1">
                  <c:v>Ingatlan</c:v>
                </c:pt>
                <c:pt idx="2">
                  <c:v>Anyagfeldolgozás</c:v>
                </c:pt>
                <c:pt idx="3">
                  <c:v>Ipar</c:v>
                </c:pt>
                <c:pt idx="4">
                  <c:v>Pénzügy</c:v>
                </c:pt>
                <c:pt idx="5">
                  <c:v>Fogyasztási cikkek</c:v>
                </c:pt>
                <c:pt idx="6">
                  <c:v>Kommunikáció</c:v>
                </c:pt>
              </c:strCache>
            </c:strRef>
          </c:cat>
          <c:val>
            <c:numRef>
              <c:f>Sheet1!$C$2:$C$8</c:f>
              <c:numCache>
                <c:formatCode>0</c:formatCode>
                <c:ptCount val="7"/>
                <c:pt idx="0">
                  <c:v>2</c:v>
                </c:pt>
                <c:pt idx="1">
                  <c:v>3</c:v>
                </c:pt>
                <c:pt idx="2">
                  <c:v>4</c:v>
                </c:pt>
                <c:pt idx="3">
                  <c:v>14</c:v>
                </c:pt>
                <c:pt idx="4">
                  <c:v>3</c:v>
                </c:pt>
                <c:pt idx="5">
                  <c:v>5</c:v>
                </c:pt>
                <c:pt idx="6">
                  <c:v>0</c:v>
                </c:pt>
              </c:numCache>
            </c:numRef>
          </c:val>
          <c:extLst>
            <c:ext xmlns:c16="http://schemas.microsoft.com/office/drawing/2014/chart" uri="{C3380CC4-5D6E-409C-BE32-E72D297353CC}">
              <c16:uniqueId val="{0000000F-A76E-4107-B077-7A7D4185255C}"/>
            </c:ext>
          </c:extLst>
        </c:ser>
        <c:dLbls>
          <c:showLegendKey val="0"/>
          <c:showVal val="0"/>
          <c:showCatName val="0"/>
          <c:showSerName val="0"/>
          <c:showPercent val="0"/>
          <c:showBubbleSize val="0"/>
        </c:dLbls>
        <c:gapWidth val="52"/>
        <c:axId val="316293376"/>
        <c:axId val="316290240"/>
      </c:barChart>
      <c:catAx>
        <c:axId val="31629337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hu-HU"/>
          </a:p>
        </c:txPr>
        <c:crossAx val="316290240"/>
        <c:crosses val="autoZero"/>
        <c:auto val="0"/>
        <c:lblAlgn val="ctr"/>
        <c:lblOffset val="100"/>
        <c:noMultiLvlLbl val="0"/>
      </c:catAx>
      <c:valAx>
        <c:axId val="316290240"/>
        <c:scaling>
          <c:orientation val="minMax"/>
        </c:scaling>
        <c:delete val="1"/>
        <c:axPos val="l"/>
        <c:numFmt formatCode="0" sourceLinked="1"/>
        <c:majorTickMark val="none"/>
        <c:minorTickMark val="none"/>
        <c:tickLblPos val="nextTo"/>
        <c:crossAx val="316293376"/>
        <c:crosses val="autoZero"/>
        <c:crossBetween val="between"/>
      </c:valAx>
      <c:spPr>
        <a:noFill/>
        <a:ln>
          <a:noFill/>
        </a:ln>
        <a:effectLst/>
      </c:spPr>
    </c:plotArea>
    <c:legend>
      <c:legendPos val="r"/>
      <c:overlay val="0"/>
    </c:legend>
    <c:plotVisOnly val="1"/>
    <c:dispBlanksAs val="gap"/>
    <c:showDLblsOverMax val="0"/>
  </c:chart>
  <c:spPr>
    <a:noFill/>
    <a:ln>
      <a:noFill/>
    </a:ln>
    <a:effectLst/>
  </c:spPr>
  <c:txPr>
    <a:bodyPr/>
    <a:lstStyle/>
    <a:p>
      <a:pPr>
        <a:defRPr/>
      </a:pPr>
      <a:endParaRPr lang="hu-H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978908582626356E-3"/>
          <c:y val="8.2834149765313413E-3"/>
          <c:w val="0.98564593301435399"/>
          <c:h val="0.64299656750628298"/>
        </c:manualLayout>
      </c:layout>
      <c:barChart>
        <c:barDir val="col"/>
        <c:grouping val="clustered"/>
        <c:varyColors val="0"/>
        <c:ser>
          <c:idx val="0"/>
          <c:order val="0"/>
          <c:tx>
            <c:strRef>
              <c:f>Sheet1!$B$1</c:f>
              <c:strCache>
                <c:ptCount val="1"/>
                <c:pt idx="0">
                  <c:v>Title</c:v>
                </c:pt>
              </c:strCache>
            </c:strRef>
          </c:tx>
          <c:spPr>
            <a:ln>
              <a:noFill/>
            </a:ln>
          </c:spPr>
          <c:invertIfNegative val="0"/>
          <c:dPt>
            <c:idx val="0"/>
            <c:invertIfNegative val="0"/>
            <c:bubble3D val="0"/>
            <c:spPr>
              <a:solidFill>
                <a:schemeClr val="bg1">
                  <a:lumMod val="85000"/>
                </a:schemeClr>
              </a:solidFill>
              <a:ln w="19050">
                <a:noFill/>
              </a:ln>
              <a:effectLst/>
            </c:spPr>
            <c:extLst>
              <c:ext xmlns:c16="http://schemas.microsoft.com/office/drawing/2014/chart" uri="{C3380CC4-5D6E-409C-BE32-E72D297353CC}">
                <c16:uniqueId val="{00000001-6944-4F12-AFF7-8973C28E6BEE}"/>
              </c:ext>
            </c:extLst>
          </c:dPt>
          <c:dPt>
            <c:idx val="1"/>
            <c:invertIfNegative val="0"/>
            <c:bubble3D val="0"/>
            <c:spPr>
              <a:solidFill>
                <a:schemeClr val="accent2"/>
              </a:solidFill>
              <a:ln w="19050">
                <a:noFill/>
              </a:ln>
              <a:effectLst/>
            </c:spPr>
            <c:extLst>
              <c:ext xmlns:c16="http://schemas.microsoft.com/office/drawing/2014/chart" uri="{C3380CC4-5D6E-409C-BE32-E72D297353CC}">
                <c16:uniqueId val="{00000003-6944-4F12-AFF7-8973C28E6BEE}"/>
              </c:ext>
            </c:extLst>
          </c:dPt>
          <c:dPt>
            <c:idx val="2"/>
            <c:invertIfNegative val="0"/>
            <c:bubble3D val="0"/>
            <c:spPr>
              <a:solidFill>
                <a:schemeClr val="accent1"/>
              </a:solidFill>
              <a:ln w="19050">
                <a:noFill/>
              </a:ln>
              <a:effectLst/>
            </c:spPr>
            <c:extLst>
              <c:ext xmlns:c16="http://schemas.microsoft.com/office/drawing/2014/chart" uri="{C3380CC4-5D6E-409C-BE32-E72D297353CC}">
                <c16:uniqueId val="{00000005-6944-4F12-AFF7-8973C28E6BEE}"/>
              </c:ext>
            </c:extLst>
          </c:dPt>
          <c:dPt>
            <c:idx val="3"/>
            <c:invertIfNegative val="0"/>
            <c:bubble3D val="0"/>
            <c:spPr>
              <a:solidFill>
                <a:schemeClr val="bg1">
                  <a:lumMod val="50000"/>
                </a:schemeClr>
              </a:solidFill>
              <a:ln w="19050">
                <a:noFill/>
              </a:ln>
              <a:effectLst/>
            </c:spPr>
            <c:extLst>
              <c:ext xmlns:c16="http://schemas.microsoft.com/office/drawing/2014/chart" uri="{C3380CC4-5D6E-409C-BE32-E72D297353CC}">
                <c16:uniqueId val="{00000007-6944-4F12-AFF7-8973C28E6BEE}"/>
              </c:ext>
            </c:extLst>
          </c:dPt>
          <c:dPt>
            <c:idx val="4"/>
            <c:invertIfNegative val="0"/>
            <c:bubble3D val="0"/>
            <c:spPr>
              <a:solidFill>
                <a:schemeClr val="accent6">
                  <a:lumMod val="75000"/>
                </a:schemeClr>
              </a:solidFill>
              <a:ln w="19050">
                <a:noFill/>
              </a:ln>
              <a:effectLst/>
            </c:spPr>
            <c:extLst>
              <c:ext xmlns:c16="http://schemas.microsoft.com/office/drawing/2014/chart" uri="{C3380CC4-5D6E-409C-BE32-E72D297353CC}">
                <c16:uniqueId val="{00000009-6944-4F12-AFF7-8973C28E6BEE}"/>
              </c:ext>
            </c:extLst>
          </c:dPt>
          <c:dPt>
            <c:idx val="5"/>
            <c:invertIfNegative val="0"/>
            <c:bubble3D val="0"/>
            <c:spPr>
              <a:solidFill>
                <a:schemeClr val="accent1">
                  <a:lumMod val="75000"/>
                </a:schemeClr>
              </a:solidFill>
              <a:ln w="19050">
                <a:noFill/>
              </a:ln>
              <a:effectLst/>
            </c:spPr>
            <c:extLst>
              <c:ext xmlns:c16="http://schemas.microsoft.com/office/drawing/2014/chart" uri="{C3380CC4-5D6E-409C-BE32-E72D297353CC}">
                <c16:uniqueId val="{0000000B-6944-4F12-AFF7-8973C28E6BEE}"/>
              </c:ext>
            </c:extLst>
          </c:dPt>
          <c:dLbls>
            <c:dLbl>
              <c:idx val="0"/>
              <c:layout>
                <c:manualLayout>
                  <c:x val="-3.1849296564726718E-3"/>
                  <c:y val="0.11858572414256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44-4F12-AFF7-8973C28E6BEE}"/>
                </c:ext>
              </c:extLst>
            </c:dLbl>
            <c:dLbl>
              <c:idx val="1"/>
              <c:layout>
                <c:manualLayout>
                  <c:x val="-2.4204129988917057E-4"/>
                  <c:y val="0.18373117079641949"/>
                </c:manualLayout>
              </c:layout>
              <c:numFmt formatCode="General" sourceLinked="0"/>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hu-H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944-4F12-AFF7-8973C28E6BEE}"/>
                </c:ext>
              </c:extLst>
            </c:dLbl>
            <c:dLbl>
              <c:idx val="2"/>
              <c:layout>
                <c:manualLayout>
                  <c:x val="-7.7532285717674414E-4"/>
                  <c:y val="9.6299403596071531E-2"/>
                </c:manualLayout>
              </c:layout>
              <c:numFmt formatCode="General" sourceLinked="0"/>
              <c:spPr>
                <a:noFill/>
                <a:ln>
                  <a:noFill/>
                </a:ln>
                <a:effectLst/>
              </c:spPr>
              <c:txPr>
                <a:bodyPr rot="0" spcFirstLastPara="1" vertOverflow="clip" horzOverflow="clip" vert="horz" wrap="square" lIns="38100" tIns="19050" rIns="38100" bIns="19050" anchor="ctr" anchorCtr="0">
                  <a:spAutoFit/>
                </a:bodyPr>
                <a:lstStyle/>
                <a:p>
                  <a:pPr algn="l">
                    <a:defRPr sz="1800" b="0" i="0" u="none" strike="noStrike" kern="1200" baseline="0">
                      <a:solidFill>
                        <a:schemeClr val="bg1"/>
                      </a:solidFill>
                      <a:latin typeface="+mn-lt"/>
                      <a:ea typeface="+mn-ea"/>
                      <a:cs typeface="+mn-cs"/>
                    </a:defRPr>
                  </a:pPr>
                  <a:endParaRPr lang="hu-H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944-4F12-AFF7-8973C28E6BEE}"/>
                </c:ext>
              </c:extLst>
            </c:dLbl>
            <c:dLbl>
              <c:idx val="3"/>
              <c:layout>
                <c:manualLayout>
                  <c:x val="-1.79795833111873E-3"/>
                  <c:y val="9.7973187579072196E-2"/>
                </c:manualLayout>
              </c:layout>
              <c:numFmt formatCode="General" sourceLinked="0"/>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hu-H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944-4F12-AFF7-8973C28E6BEE}"/>
                </c:ext>
              </c:extLst>
            </c:dLbl>
            <c:dLbl>
              <c:idx val="4"/>
              <c:layout>
                <c:manualLayout>
                  <c:x val="5.4707483644641207E-4"/>
                  <c:y val="0.11023251183325546"/>
                </c:manualLayout>
              </c:layout>
              <c:numFmt formatCode="General" sourceLinked="0"/>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hu-H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944-4F12-AFF7-8973C28E6BEE}"/>
                </c:ext>
              </c:extLst>
            </c:dLbl>
            <c:dLbl>
              <c:idx val="5"/>
              <c:layout>
                <c:manualLayout>
                  <c:x val="5.2260714061369553E-3"/>
                  <c:y val="9.85395853607885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944-4F12-AFF7-8973C28E6BEE}"/>
                </c:ext>
              </c:extLst>
            </c:dLbl>
            <c:numFmt formatCode="General" sourceLinked="0"/>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hu-HU"/>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c15:spPr>
                <c15:showLeaderLines val="0"/>
              </c:ext>
            </c:extLst>
          </c:dLbls>
          <c:cat>
            <c:strRef>
              <c:f>Sheet1!$A$2:$A$7</c:f>
              <c:strCache>
                <c:ptCount val="6"/>
                <c:pt idx="0">
                  <c:v>Scope 1, 2 &amp; 3</c:v>
                </c:pt>
                <c:pt idx="1">
                  <c:v>Scope 1 &amp; 2</c:v>
                </c:pt>
                <c:pt idx="2">
                  <c:v>Scope 1</c:v>
                </c:pt>
                <c:pt idx="3">
                  <c:v>Nem, de meg szeretnénk ismerni a lehetőségeket</c:v>
                </c:pt>
                <c:pt idx="4">
                  <c:v>Nem, de tervezzük az elkövetkezendő 5 évben </c:v>
                </c:pt>
                <c:pt idx="5">
                  <c:v>Nem és egyelőre nem is tervezzük</c:v>
                </c:pt>
              </c:strCache>
            </c:strRef>
          </c:cat>
          <c:val>
            <c:numRef>
              <c:f>Sheet1!$B$2:$B$7</c:f>
              <c:numCache>
                <c:formatCode>General</c:formatCode>
                <c:ptCount val="6"/>
                <c:pt idx="0">
                  <c:v>14</c:v>
                </c:pt>
                <c:pt idx="1">
                  <c:v>20</c:v>
                </c:pt>
                <c:pt idx="2">
                  <c:v>5</c:v>
                </c:pt>
                <c:pt idx="3">
                  <c:v>4</c:v>
                </c:pt>
                <c:pt idx="4">
                  <c:v>10</c:v>
                </c:pt>
                <c:pt idx="5">
                  <c:v>5</c:v>
                </c:pt>
              </c:numCache>
            </c:numRef>
          </c:val>
          <c:extLst>
            <c:ext xmlns:c16="http://schemas.microsoft.com/office/drawing/2014/chart" uri="{C3380CC4-5D6E-409C-BE32-E72D297353CC}">
              <c16:uniqueId val="{0000000C-6944-4F12-AFF7-8973C28E6BEE}"/>
            </c:ext>
          </c:extLst>
        </c:ser>
        <c:dLbls>
          <c:showLegendKey val="0"/>
          <c:showVal val="0"/>
          <c:showCatName val="0"/>
          <c:showSerName val="0"/>
          <c:showPercent val="0"/>
          <c:showBubbleSize val="0"/>
        </c:dLbls>
        <c:gapWidth val="100"/>
        <c:axId val="1100089344"/>
        <c:axId val="1100089016"/>
      </c:barChart>
      <c:catAx>
        <c:axId val="1100089344"/>
        <c:scaling>
          <c:orientation val="minMax"/>
        </c:scaling>
        <c:delete val="0"/>
        <c:axPos val="b"/>
        <c:numFmt formatCode="General" sourceLinked="1"/>
        <c:majorTickMark val="out"/>
        <c:minorTickMark val="none"/>
        <c:tickLblPos val="nextTo"/>
        <c:txPr>
          <a:bodyPr/>
          <a:lstStyle/>
          <a:p>
            <a:pPr>
              <a:defRPr sz="1800"/>
            </a:pPr>
            <a:endParaRPr lang="hu-HU"/>
          </a:p>
        </c:txPr>
        <c:crossAx val="1100089016"/>
        <c:crosses val="autoZero"/>
        <c:auto val="1"/>
        <c:lblAlgn val="ctr"/>
        <c:lblOffset val="100"/>
        <c:noMultiLvlLbl val="0"/>
      </c:catAx>
      <c:valAx>
        <c:axId val="1100089016"/>
        <c:scaling>
          <c:orientation val="minMax"/>
        </c:scaling>
        <c:delete val="1"/>
        <c:axPos val="l"/>
        <c:numFmt formatCode="General" sourceLinked="1"/>
        <c:majorTickMark val="out"/>
        <c:minorTickMark val="none"/>
        <c:tickLblPos val="nextTo"/>
        <c:crossAx val="1100089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hu-H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851566475105786"/>
          <c:y val="0.16052580488424301"/>
          <c:w val="0.35765670369226005"/>
          <c:h val="0.66728765943523083"/>
        </c:manualLayout>
      </c:layout>
      <c:radarChart>
        <c:radarStyle val="marker"/>
        <c:varyColors val="0"/>
        <c:ser>
          <c:idx val="0"/>
          <c:order val="0"/>
          <c:tx>
            <c:strRef>
              <c:f>Sheet1!$B$1</c:f>
              <c:strCache>
                <c:ptCount val="1"/>
                <c:pt idx="0">
                  <c:v>Alkalmazzuk</c:v>
                </c:pt>
              </c:strCache>
            </c:strRef>
          </c:tx>
          <c:spPr>
            <a:ln w="28575" cap="rnd">
              <a:solidFill>
                <a:schemeClr val="accent1"/>
              </a:solidFill>
              <a:round/>
            </a:ln>
            <a:effectLst/>
          </c:spPr>
          <c:marker>
            <c:symbol val="circle"/>
            <c:size val="5"/>
            <c:spPr>
              <a:noFill/>
              <a:ln w="9525">
                <a:noFill/>
              </a:ln>
              <a:effectLst/>
            </c:spPr>
          </c:marker>
          <c:cat>
            <c:strRef>
              <c:f>Sheet1!$A$2:$A$11</c:f>
              <c:strCache>
                <c:ptCount val="10"/>
                <c:pt idx="0">
                  <c:v>Energiahatékonysági beruházások</c:v>
                </c:pt>
                <c:pt idx="1">
                  <c:v>Erőforráshatékonyság</c:v>
                </c:pt>
                <c:pt idx="2">
                  <c:v>Megújuló energia</c:v>
                </c:pt>
                <c:pt idx="3">
                  <c:v>Szállítmányozás/közlekedés </c:v>
                </c:pt>
                <c:pt idx="4">
                  <c:v>Szénmegkötés</c:v>
                </c:pt>
                <c:pt idx="5">
                  <c:v>Hulladékcsökkentés</c:v>
                </c:pt>
                <c:pt idx="6">
                  <c:v>Karbonlábnyom csökkentést elősegítő szolgáltatás</c:v>
                </c:pt>
                <c:pt idx="7">
                  <c:v>Belső széndioxid-ár</c:v>
                </c:pt>
                <c:pt idx="8">
                  <c:v>Alacsony kibocsátású termékek fejlesztése</c:v>
                </c:pt>
                <c:pt idx="9">
                  <c:v>Offsetting</c:v>
                </c:pt>
              </c:strCache>
            </c:strRef>
          </c:cat>
          <c:val>
            <c:numRef>
              <c:f>Sheet1!$B$2:$B$11</c:f>
              <c:numCache>
                <c:formatCode>0</c:formatCode>
                <c:ptCount val="10"/>
                <c:pt idx="0">
                  <c:v>37</c:v>
                </c:pt>
                <c:pt idx="1">
                  <c:v>24</c:v>
                </c:pt>
                <c:pt idx="2">
                  <c:v>33</c:v>
                </c:pt>
                <c:pt idx="3">
                  <c:v>38</c:v>
                </c:pt>
                <c:pt idx="4">
                  <c:v>14</c:v>
                </c:pt>
                <c:pt idx="5">
                  <c:v>47</c:v>
                </c:pt>
                <c:pt idx="6">
                  <c:v>30</c:v>
                </c:pt>
                <c:pt idx="7">
                  <c:v>4</c:v>
                </c:pt>
                <c:pt idx="8">
                  <c:v>19</c:v>
                </c:pt>
                <c:pt idx="9">
                  <c:v>22</c:v>
                </c:pt>
              </c:numCache>
            </c:numRef>
          </c:val>
          <c:extLst>
            <c:ext xmlns:c16="http://schemas.microsoft.com/office/drawing/2014/chart" uri="{C3380CC4-5D6E-409C-BE32-E72D297353CC}">
              <c16:uniqueId val="{00000000-79F4-47E8-86EC-D78D3E367255}"/>
            </c:ext>
          </c:extLst>
        </c:ser>
        <c:ser>
          <c:idx val="1"/>
          <c:order val="1"/>
          <c:tx>
            <c:strRef>
              <c:f>Sheet1!$C$1</c:f>
              <c:strCache>
                <c:ptCount val="1"/>
                <c:pt idx="0">
                  <c:v>Tervezzük  &lt;5 év</c:v>
                </c:pt>
              </c:strCache>
            </c:strRef>
          </c:tx>
          <c:spPr>
            <a:ln w="28575" cap="flat">
              <a:solidFill>
                <a:srgbClr val="ED8B00"/>
              </a:solidFill>
              <a:round/>
            </a:ln>
            <a:effectLst/>
          </c:spPr>
          <c:marker>
            <c:symbol val="none"/>
          </c:marker>
          <c:cat>
            <c:strRef>
              <c:f>Sheet1!$A$2:$A$11</c:f>
              <c:strCache>
                <c:ptCount val="10"/>
                <c:pt idx="0">
                  <c:v>Energiahatékonysági beruházások</c:v>
                </c:pt>
                <c:pt idx="1">
                  <c:v>Erőforráshatékonyság</c:v>
                </c:pt>
                <c:pt idx="2">
                  <c:v>Megújuló energia</c:v>
                </c:pt>
                <c:pt idx="3">
                  <c:v>Szállítmányozás/közlekedés </c:v>
                </c:pt>
                <c:pt idx="4">
                  <c:v>Szénmegkötés</c:v>
                </c:pt>
                <c:pt idx="5">
                  <c:v>Hulladékcsökkentés</c:v>
                </c:pt>
                <c:pt idx="6">
                  <c:v>Karbonlábnyom csökkentést elősegítő szolgáltatás</c:v>
                </c:pt>
                <c:pt idx="7">
                  <c:v>Belső széndioxid-ár</c:v>
                </c:pt>
                <c:pt idx="8">
                  <c:v>Alacsony kibocsátású termékek fejlesztése</c:v>
                </c:pt>
                <c:pt idx="9">
                  <c:v>Offsetting</c:v>
                </c:pt>
              </c:strCache>
            </c:strRef>
          </c:cat>
          <c:val>
            <c:numRef>
              <c:f>Sheet1!$C$2:$C$11</c:f>
              <c:numCache>
                <c:formatCode>0</c:formatCode>
                <c:ptCount val="10"/>
                <c:pt idx="0">
                  <c:v>10</c:v>
                </c:pt>
                <c:pt idx="1">
                  <c:v>4</c:v>
                </c:pt>
                <c:pt idx="2">
                  <c:v>19</c:v>
                </c:pt>
                <c:pt idx="3">
                  <c:v>16</c:v>
                </c:pt>
                <c:pt idx="4">
                  <c:v>10</c:v>
                </c:pt>
                <c:pt idx="5">
                  <c:v>5</c:v>
                </c:pt>
                <c:pt idx="6">
                  <c:v>5</c:v>
                </c:pt>
                <c:pt idx="7">
                  <c:v>3</c:v>
                </c:pt>
                <c:pt idx="8">
                  <c:v>5</c:v>
                </c:pt>
                <c:pt idx="9">
                  <c:v>9</c:v>
                </c:pt>
              </c:numCache>
            </c:numRef>
          </c:val>
          <c:extLst>
            <c:ext xmlns:c16="http://schemas.microsoft.com/office/drawing/2014/chart" uri="{C3380CC4-5D6E-409C-BE32-E72D297353CC}">
              <c16:uniqueId val="{00000001-79F4-47E8-86EC-D78D3E367255}"/>
            </c:ext>
          </c:extLst>
        </c:ser>
        <c:dLbls>
          <c:showLegendKey val="0"/>
          <c:showVal val="0"/>
          <c:showCatName val="0"/>
          <c:showSerName val="0"/>
          <c:showPercent val="0"/>
          <c:showBubbleSize val="0"/>
        </c:dLbls>
        <c:axId val="21732416"/>
        <c:axId val="21734464"/>
      </c:radarChart>
      <c:catAx>
        <c:axId val="21732416"/>
        <c:scaling>
          <c:orientation val="minMax"/>
        </c:scaling>
        <c:delete val="0"/>
        <c:axPos val="b"/>
        <c:numFmt formatCode="General" sourceLinked="0"/>
        <c:majorTickMark val="none"/>
        <c:minorTickMark val="none"/>
        <c:tickLblPos val="nextTo"/>
        <c:spPr>
          <a:noFill/>
          <a:ln w="9525" cap="flat" cmpd="sng" algn="ctr">
            <a:solidFill>
              <a:srgbClr val="ED8B00"/>
            </a:solidFill>
            <a:round/>
          </a:ln>
          <a:effectLst/>
        </c:spPr>
        <c:txPr>
          <a:bodyPr rot="0" spcFirstLastPara="1" vertOverflow="ellipsis" wrap="square" anchor="ctr" anchorCtr="0"/>
          <a:lstStyle/>
          <a:p>
            <a:pPr marL="0" defTabSz="0">
              <a:lnSpc>
                <a:spcPct val="100000"/>
              </a:lnSpc>
              <a:spcBef>
                <a:spcPts val="500"/>
              </a:spcBef>
              <a:spcAft>
                <a:spcPts val="500"/>
              </a:spcAft>
              <a:tabLst/>
              <a:defRPr sz="1800" b="0" i="0" u="none" strike="noStrike" kern="1200" baseline="0">
                <a:solidFill>
                  <a:srgbClr val="53565A"/>
                </a:solidFill>
                <a:effectLst/>
                <a:latin typeface="+mn-lt"/>
                <a:ea typeface="+mn-ea"/>
                <a:cs typeface="+mn-cs"/>
              </a:defRPr>
            </a:pPr>
            <a:endParaRPr lang="hu-HU"/>
          </a:p>
        </c:txPr>
        <c:crossAx val="21734464"/>
        <c:crosses val="autoZero"/>
        <c:auto val="1"/>
        <c:lblAlgn val="ctr"/>
        <c:lblOffset val="100"/>
        <c:noMultiLvlLbl val="0"/>
      </c:catAx>
      <c:valAx>
        <c:axId val="2173446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crossAx val="21732416"/>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53565A"/>
              </a:solidFill>
              <a:latin typeface="+mn-lt"/>
              <a:ea typeface="+mn-ea"/>
              <a:cs typeface="+mn-cs"/>
            </a:defRPr>
          </a:pPr>
          <a:endParaRPr lang="hu-HU"/>
        </a:p>
      </c:txPr>
    </c:legend>
    <c:plotVisOnly val="1"/>
    <c:dispBlanksAs val="gap"/>
    <c:showDLblsOverMax val="0"/>
  </c:chart>
  <c:spPr>
    <a:noFill/>
    <a:ln>
      <a:noFill/>
    </a:ln>
    <a:effectLst/>
  </c:spPr>
  <c:txPr>
    <a:bodyPr/>
    <a:lstStyle/>
    <a:p>
      <a:pPr>
        <a:defRPr/>
      </a:pPr>
      <a:endParaRPr lang="hu-HU"/>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739005622511266"/>
          <c:y val="0.12605171723982342"/>
          <c:w val="0.99043062200956899"/>
          <c:h val="0.64611791006699304"/>
        </c:manualLayout>
      </c:layout>
      <c:pieChart>
        <c:varyColors val="1"/>
        <c:ser>
          <c:idx val="0"/>
          <c:order val="0"/>
          <c:tx>
            <c:strRef>
              <c:f>Sheet1!$B$1</c:f>
              <c:strCache>
                <c:ptCount val="1"/>
                <c:pt idx="0">
                  <c:v>Title</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3002-48B3-AE2E-88EA35B6B6DC}"/>
              </c:ext>
            </c:extLst>
          </c:dPt>
          <c:dPt>
            <c:idx val="1"/>
            <c:bubble3D val="0"/>
            <c:spPr>
              <a:solidFill>
                <a:schemeClr val="bg1">
                  <a:lumMod val="75000"/>
                </a:schemeClr>
              </a:solidFill>
              <a:ln w="19050">
                <a:noFill/>
              </a:ln>
              <a:effectLst/>
            </c:spPr>
            <c:extLst>
              <c:ext xmlns:c16="http://schemas.microsoft.com/office/drawing/2014/chart" uri="{C3380CC4-5D6E-409C-BE32-E72D297353CC}">
                <c16:uniqueId val="{00000003-3002-48B3-AE2E-88EA35B6B6DC}"/>
              </c:ext>
            </c:extLst>
          </c:dPt>
          <c:dPt>
            <c:idx val="2"/>
            <c:bubble3D val="0"/>
            <c:spPr>
              <a:solidFill>
                <a:schemeClr val="accent1"/>
              </a:solidFill>
              <a:ln w="19050">
                <a:noFill/>
              </a:ln>
              <a:effectLst/>
            </c:spPr>
            <c:extLst>
              <c:ext xmlns:c16="http://schemas.microsoft.com/office/drawing/2014/chart" uri="{C3380CC4-5D6E-409C-BE32-E72D297353CC}">
                <c16:uniqueId val="{00000005-3002-48B3-AE2E-88EA35B6B6DC}"/>
              </c:ext>
            </c:extLst>
          </c:dPt>
          <c:dPt>
            <c:idx val="3"/>
            <c:bubble3D val="0"/>
            <c:spPr>
              <a:solidFill>
                <a:schemeClr val="bg1">
                  <a:lumMod val="50000"/>
                </a:schemeClr>
              </a:solidFill>
              <a:ln w="19050">
                <a:noFill/>
              </a:ln>
              <a:effectLst/>
            </c:spPr>
            <c:extLst>
              <c:ext xmlns:c16="http://schemas.microsoft.com/office/drawing/2014/chart" uri="{C3380CC4-5D6E-409C-BE32-E72D297353CC}">
                <c16:uniqueId val="{00000007-3002-48B3-AE2E-88EA35B6B6DC}"/>
              </c:ext>
            </c:extLst>
          </c:dPt>
          <c:dPt>
            <c:idx val="4"/>
            <c:bubble3D val="0"/>
            <c:spPr>
              <a:solidFill>
                <a:schemeClr val="accent6">
                  <a:lumMod val="75000"/>
                </a:schemeClr>
              </a:solidFill>
              <a:ln w="19050">
                <a:noFill/>
              </a:ln>
              <a:effectLst/>
            </c:spPr>
            <c:extLst>
              <c:ext xmlns:c16="http://schemas.microsoft.com/office/drawing/2014/chart" uri="{C3380CC4-5D6E-409C-BE32-E72D297353CC}">
                <c16:uniqueId val="{00000009-3002-48B3-AE2E-88EA35B6B6DC}"/>
              </c:ext>
            </c:extLst>
          </c:dPt>
          <c:dPt>
            <c:idx val="5"/>
            <c:bubble3D val="0"/>
            <c:spPr>
              <a:solidFill>
                <a:schemeClr val="bg1">
                  <a:lumMod val="95000"/>
                </a:schemeClr>
              </a:solidFill>
              <a:ln w="19050">
                <a:noFill/>
              </a:ln>
              <a:effectLst/>
            </c:spPr>
            <c:extLst>
              <c:ext xmlns:c16="http://schemas.microsoft.com/office/drawing/2014/chart" uri="{C3380CC4-5D6E-409C-BE32-E72D297353CC}">
                <c16:uniqueId val="{0000000B-3002-48B3-AE2E-88EA35B6B6DC}"/>
              </c:ext>
            </c:extLst>
          </c:dPt>
          <c:dLbls>
            <c:dLbl>
              <c:idx val="0"/>
              <c:layout>
                <c:manualLayout>
                  <c:x val="-1.4761426381163454E-2"/>
                  <c:y val="-4.455640891224198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002-48B3-AE2E-88EA35B6B6DC}"/>
                </c:ext>
              </c:extLst>
            </c:dLbl>
            <c:dLbl>
              <c:idx val="1"/>
              <c:layout>
                <c:manualLayout>
                  <c:x val="-4.8826256491540654E-2"/>
                  <c:y val="8.676774367120804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002-48B3-AE2E-88EA35B6B6DC}"/>
                </c:ext>
              </c:extLst>
            </c:dLbl>
            <c:spPr>
              <a:noFill/>
              <a:ln w="6350">
                <a:solidFill>
                  <a:prstClr val="black"/>
                </a:solid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dk1">
                        <a:lumMod val="65000"/>
                        <a:lumOff val="35000"/>
                      </a:schemeClr>
                    </a:solidFill>
                    <a:latin typeface="+mn-lt"/>
                    <a:ea typeface="+mn-ea"/>
                    <a:cs typeface="+mn-cs"/>
                  </a:defRPr>
                </a:pPr>
                <a:endParaRPr lang="hu-HU"/>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ext>
            </c:extLst>
          </c:dLbls>
          <c:cat>
            <c:strRef>
              <c:f>Sheet1!$A$2:$A$6</c:f>
              <c:strCache>
                <c:ptCount val="5"/>
                <c:pt idx="0">
                  <c:v>Belső erőforrások hiánya</c:v>
                </c:pt>
                <c:pt idx="1">
                  <c:v>Pénzügyi források hiánya</c:v>
                </c:pt>
                <c:pt idx="2">
                  <c:v>Ismeretek hiánya a kibocsátáscsökkentés terén </c:v>
                </c:pt>
                <c:pt idx="3">
                  <c:v>Támogatás hiánya a felsővezetők részéről </c:v>
                </c:pt>
                <c:pt idx="4">
                  <c:v>Szabályozási akadályok </c:v>
                </c:pt>
              </c:strCache>
            </c:strRef>
          </c:cat>
          <c:val>
            <c:numRef>
              <c:f>Sheet1!$B$2:$B$6</c:f>
              <c:numCache>
                <c:formatCode>General</c:formatCode>
                <c:ptCount val="5"/>
                <c:pt idx="0">
                  <c:v>20</c:v>
                </c:pt>
                <c:pt idx="1">
                  <c:v>25</c:v>
                </c:pt>
                <c:pt idx="2">
                  <c:v>16</c:v>
                </c:pt>
                <c:pt idx="3">
                  <c:v>2</c:v>
                </c:pt>
                <c:pt idx="4">
                  <c:v>12</c:v>
                </c:pt>
              </c:numCache>
            </c:numRef>
          </c:val>
          <c:extLst>
            <c:ext xmlns:c16="http://schemas.microsoft.com/office/drawing/2014/chart" uri="{C3380CC4-5D6E-409C-BE32-E72D297353CC}">
              <c16:uniqueId val="{0000000C-3002-48B3-AE2E-88EA35B6B6D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hu-H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739005622511266"/>
          <c:y val="0.12605171723982342"/>
          <c:w val="0.99043062200956899"/>
          <c:h val="0.64611791006699304"/>
        </c:manualLayout>
      </c:layout>
      <c:pieChart>
        <c:varyColors val="1"/>
        <c:ser>
          <c:idx val="0"/>
          <c:order val="0"/>
          <c:tx>
            <c:strRef>
              <c:f>Sheet1!$B$1</c:f>
              <c:strCache>
                <c:ptCount val="1"/>
                <c:pt idx="0">
                  <c:v>Title</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3002-48B3-AE2E-88EA35B6B6DC}"/>
              </c:ext>
            </c:extLst>
          </c:dPt>
          <c:dPt>
            <c:idx val="1"/>
            <c:bubble3D val="0"/>
            <c:spPr>
              <a:solidFill>
                <a:schemeClr val="bg1">
                  <a:lumMod val="75000"/>
                </a:schemeClr>
              </a:solidFill>
              <a:ln w="19050">
                <a:noFill/>
              </a:ln>
              <a:effectLst/>
            </c:spPr>
            <c:extLst>
              <c:ext xmlns:c16="http://schemas.microsoft.com/office/drawing/2014/chart" uri="{C3380CC4-5D6E-409C-BE32-E72D297353CC}">
                <c16:uniqueId val="{00000003-3002-48B3-AE2E-88EA35B6B6DC}"/>
              </c:ext>
            </c:extLst>
          </c:dPt>
          <c:dPt>
            <c:idx val="2"/>
            <c:bubble3D val="0"/>
            <c:spPr>
              <a:solidFill>
                <a:schemeClr val="accent1"/>
              </a:solidFill>
              <a:ln w="19050">
                <a:noFill/>
              </a:ln>
              <a:effectLst/>
            </c:spPr>
            <c:extLst>
              <c:ext xmlns:c16="http://schemas.microsoft.com/office/drawing/2014/chart" uri="{C3380CC4-5D6E-409C-BE32-E72D297353CC}">
                <c16:uniqueId val="{00000005-3002-48B3-AE2E-88EA35B6B6DC}"/>
              </c:ext>
            </c:extLst>
          </c:dPt>
          <c:dPt>
            <c:idx val="3"/>
            <c:bubble3D val="0"/>
            <c:spPr>
              <a:solidFill>
                <a:schemeClr val="bg1">
                  <a:lumMod val="50000"/>
                </a:schemeClr>
              </a:solidFill>
              <a:ln w="19050">
                <a:noFill/>
              </a:ln>
              <a:effectLst/>
            </c:spPr>
            <c:extLst>
              <c:ext xmlns:c16="http://schemas.microsoft.com/office/drawing/2014/chart" uri="{C3380CC4-5D6E-409C-BE32-E72D297353CC}">
                <c16:uniqueId val="{00000007-3002-48B3-AE2E-88EA35B6B6DC}"/>
              </c:ext>
            </c:extLst>
          </c:dPt>
          <c:dPt>
            <c:idx val="4"/>
            <c:bubble3D val="0"/>
            <c:spPr>
              <a:solidFill>
                <a:schemeClr val="accent6">
                  <a:lumMod val="75000"/>
                </a:schemeClr>
              </a:solidFill>
              <a:ln w="19050">
                <a:noFill/>
              </a:ln>
              <a:effectLst/>
            </c:spPr>
            <c:extLst>
              <c:ext xmlns:c16="http://schemas.microsoft.com/office/drawing/2014/chart" uri="{C3380CC4-5D6E-409C-BE32-E72D297353CC}">
                <c16:uniqueId val="{00000009-3002-48B3-AE2E-88EA35B6B6DC}"/>
              </c:ext>
            </c:extLst>
          </c:dPt>
          <c:dPt>
            <c:idx val="5"/>
            <c:bubble3D val="0"/>
            <c:spPr>
              <a:solidFill>
                <a:schemeClr val="bg1">
                  <a:lumMod val="95000"/>
                </a:schemeClr>
              </a:solidFill>
              <a:ln w="19050">
                <a:noFill/>
              </a:ln>
              <a:effectLst/>
            </c:spPr>
            <c:extLst>
              <c:ext xmlns:c16="http://schemas.microsoft.com/office/drawing/2014/chart" uri="{C3380CC4-5D6E-409C-BE32-E72D297353CC}">
                <c16:uniqueId val="{0000000B-3002-48B3-AE2E-88EA35B6B6DC}"/>
              </c:ext>
            </c:extLst>
          </c:dPt>
          <c:dLbls>
            <c:dLbl>
              <c:idx val="0"/>
              <c:layout>
                <c:manualLayout>
                  <c:x val="-1.4761426381163454E-2"/>
                  <c:y val="-4.455640891224198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002-48B3-AE2E-88EA35B6B6DC}"/>
                </c:ext>
              </c:extLst>
            </c:dLbl>
            <c:dLbl>
              <c:idx val="1"/>
              <c:layout>
                <c:manualLayout>
                  <c:x val="4.2013290469465218E-2"/>
                  <c:y val="9.4640597885587194E-2"/>
                </c:manualLayout>
              </c:layout>
              <c:spPr>
                <a:noFill/>
                <a:ln w="6350">
                  <a:solidFill>
                    <a:prstClr val="black"/>
                  </a:solidFill>
                </a:ln>
                <a:effectLst/>
              </c:spPr>
              <c:txPr>
                <a:bodyPr rot="0" spcFirstLastPara="1" vertOverflow="clip" horzOverflow="clip" vert="horz" wrap="square" lIns="38100" tIns="19050" rIns="38100" bIns="19050" anchor="ctr" anchorCtr="1">
                  <a:noAutofit/>
                </a:bodyPr>
                <a:lstStyle/>
                <a:p>
                  <a:pPr>
                    <a:defRPr sz="1800" b="0" i="0" u="none" strike="noStrike" kern="1200" baseline="0">
                      <a:solidFill>
                        <a:schemeClr val="dk1">
                          <a:lumMod val="65000"/>
                          <a:lumOff val="35000"/>
                        </a:schemeClr>
                      </a:solidFill>
                      <a:latin typeface="+mn-lt"/>
                      <a:ea typeface="+mn-ea"/>
                      <a:cs typeface="+mn-cs"/>
                    </a:defRPr>
                  </a:pPr>
                  <a:endParaRPr lang="hu-HU"/>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c15:spPr>
                  <c15:layout>
                    <c:manualLayout>
                      <c:w val="0.30431248231936969"/>
                      <c:h val="0.21599511041089611"/>
                    </c:manualLayout>
                  </c15:layout>
                </c:ext>
                <c:ext xmlns:c16="http://schemas.microsoft.com/office/drawing/2014/chart" uri="{C3380CC4-5D6E-409C-BE32-E72D297353CC}">
                  <c16:uniqueId val="{00000003-3002-48B3-AE2E-88EA35B6B6DC}"/>
                </c:ext>
              </c:extLst>
            </c:dLbl>
            <c:dLbl>
              <c:idx val="2"/>
              <c:layout>
                <c:manualLayout>
                  <c:x val="-2.4980875414276613E-2"/>
                  <c:y val="5.8626853831897252E-2"/>
                </c:manualLayout>
              </c:layout>
              <c:spPr>
                <a:noFill/>
                <a:ln w="6350">
                  <a:solidFill>
                    <a:prstClr val="black"/>
                  </a:solidFill>
                </a:ln>
                <a:effectLst/>
              </c:spPr>
              <c:txPr>
                <a:bodyPr rot="0" spcFirstLastPara="1" vertOverflow="clip" horzOverflow="clip" vert="horz" wrap="square" lIns="38100" tIns="19050" rIns="38100" bIns="19050" anchor="ctr" anchorCtr="1">
                  <a:noAutofit/>
                </a:bodyPr>
                <a:lstStyle/>
                <a:p>
                  <a:pPr>
                    <a:defRPr sz="1800" b="0" i="0" u="none" strike="noStrike" kern="1200" baseline="0">
                      <a:solidFill>
                        <a:schemeClr val="dk1">
                          <a:lumMod val="65000"/>
                          <a:lumOff val="35000"/>
                        </a:schemeClr>
                      </a:solidFill>
                      <a:latin typeface="+mn-lt"/>
                      <a:ea typeface="+mn-ea"/>
                      <a:cs typeface="+mn-cs"/>
                    </a:defRPr>
                  </a:pPr>
                  <a:endParaRPr lang="hu-HU"/>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c15:spPr>
                  <c15:layout>
                    <c:manualLayout>
                      <c:w val="0.16450684318626507"/>
                      <c:h val="0.25514406787641719"/>
                    </c:manualLayout>
                  </c15:layout>
                </c:ext>
                <c:ext xmlns:c16="http://schemas.microsoft.com/office/drawing/2014/chart" uri="{C3380CC4-5D6E-409C-BE32-E72D297353CC}">
                  <c16:uniqueId val="{00000005-3002-48B3-AE2E-88EA35B6B6DC}"/>
                </c:ext>
              </c:extLst>
            </c:dLbl>
            <c:spPr>
              <a:noFill/>
              <a:ln w="6350">
                <a:solidFill>
                  <a:prstClr val="black"/>
                </a:solid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dk1">
                        <a:lumMod val="65000"/>
                        <a:lumOff val="35000"/>
                      </a:schemeClr>
                    </a:solidFill>
                    <a:latin typeface="+mn-lt"/>
                    <a:ea typeface="+mn-ea"/>
                    <a:cs typeface="+mn-cs"/>
                  </a:defRPr>
                </a:pPr>
                <a:endParaRPr lang="hu-HU"/>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ext>
            </c:extLst>
          </c:dLbls>
          <c:cat>
            <c:strRef>
              <c:f>Sheet1!$A$2:$A$5</c:f>
              <c:strCache>
                <c:ptCount val="4"/>
                <c:pt idx="0">
                  <c:v>Pénzügyi támogatások </c:v>
                </c:pt>
                <c:pt idx="1">
                  <c:v>Reputációs kockázat csökkentése/nyomás az érdekelt felek részéről</c:v>
                </c:pt>
                <c:pt idx="2">
                  <c:v>Nem megfelelés kockázatának csökkentése </c:v>
                </c:pt>
                <c:pt idx="3">
                  <c:v>Szabályozási ösztönzők </c:v>
                </c:pt>
              </c:strCache>
            </c:strRef>
          </c:cat>
          <c:val>
            <c:numRef>
              <c:f>Sheet1!$B$2:$B$5</c:f>
              <c:numCache>
                <c:formatCode>General</c:formatCode>
                <c:ptCount val="4"/>
                <c:pt idx="0">
                  <c:v>18</c:v>
                </c:pt>
                <c:pt idx="1">
                  <c:v>40</c:v>
                </c:pt>
                <c:pt idx="2">
                  <c:v>20</c:v>
                </c:pt>
                <c:pt idx="3">
                  <c:v>20</c:v>
                </c:pt>
              </c:numCache>
            </c:numRef>
          </c:val>
          <c:extLst>
            <c:ext xmlns:c16="http://schemas.microsoft.com/office/drawing/2014/chart" uri="{C3380CC4-5D6E-409C-BE32-E72D297353CC}">
              <c16:uniqueId val="{0000000C-3002-48B3-AE2E-88EA35B6B6D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hu-H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097788263958067E-2"/>
          <c:y val="4.9876165899275827E-2"/>
          <c:w val="0.93490221145597396"/>
          <c:h val="0.65789697342728803"/>
        </c:manualLayout>
      </c:layout>
      <c:barChart>
        <c:barDir val="col"/>
        <c:grouping val="clustered"/>
        <c:varyColors val="0"/>
        <c:ser>
          <c:idx val="0"/>
          <c:order val="0"/>
          <c:tx>
            <c:strRef>
              <c:f>Sheet1!$B$1</c:f>
              <c:strCache>
                <c:ptCount val="1"/>
                <c:pt idx="0">
                  <c:v>Title</c:v>
                </c:pt>
              </c:strCache>
            </c:strRef>
          </c:tx>
          <c:spPr>
            <a:solidFill>
              <a:schemeClr val="accent1"/>
            </a:solidFill>
            <a:ln w="12700">
              <a:noFill/>
              <a:prstDash val="solid"/>
            </a:ln>
          </c:spPr>
          <c:invertIfNegative val="0"/>
          <c:dLbls>
            <c:numFmt formatCode="#,##0" sourceLinked="0"/>
            <c:spPr>
              <a:noFill/>
              <a:ln>
                <a:noFill/>
              </a:ln>
              <a:effectLst/>
            </c:spPr>
            <c:txPr>
              <a:bodyPr/>
              <a:lstStyle/>
              <a:p>
                <a:pPr>
                  <a:defRPr sz="1200" b="0">
                    <a:solidFill>
                      <a:srgbClr val="53565A"/>
                    </a:solidFill>
                    <a:latin typeface="+mn-lt"/>
                    <a:ea typeface="+mn-lt"/>
                    <a:cs typeface="+mn-lt"/>
                  </a:defRPr>
                </a:pPr>
                <a:endParaRPr lang="hu-H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Igen, nem pénzügyi jellegű kimutatásban (NFRD)</c:v>
                </c:pt>
                <c:pt idx="1">
                  <c:v>Igen, CSR jelentésben </c:v>
                </c:pt>
                <c:pt idx="2">
                  <c:v>Igen, integrált jelentésben </c:v>
                </c:pt>
                <c:pt idx="3">
                  <c:v>Igen, egyedi fenntarthatósági jelentésben </c:v>
                </c:pt>
                <c:pt idx="4">
                  <c:v>Igen, GRI / SASB / egyéb standardnak megfelelő fenntarthatósági jelentésben </c:v>
                </c:pt>
                <c:pt idx="5">
                  <c:v>Igen, a honlapunkon</c:v>
                </c:pt>
              </c:strCache>
            </c:strRef>
          </c:cat>
          <c:val>
            <c:numRef>
              <c:f>Sheet1!$B$2:$B$7</c:f>
              <c:numCache>
                <c:formatCode>General</c:formatCode>
                <c:ptCount val="6"/>
                <c:pt idx="0">
                  <c:v>2</c:v>
                </c:pt>
                <c:pt idx="1">
                  <c:v>2</c:v>
                </c:pt>
                <c:pt idx="2">
                  <c:v>8</c:v>
                </c:pt>
                <c:pt idx="3">
                  <c:v>11</c:v>
                </c:pt>
                <c:pt idx="4">
                  <c:v>11</c:v>
                </c:pt>
                <c:pt idx="5">
                  <c:v>7</c:v>
                </c:pt>
              </c:numCache>
            </c:numRef>
          </c:val>
          <c:extLst>
            <c:ext xmlns:c16="http://schemas.microsoft.com/office/drawing/2014/chart" uri="{C3380CC4-5D6E-409C-BE32-E72D297353CC}">
              <c16:uniqueId val="{00000000-BB49-4CE7-8302-F818B97A52A3}"/>
            </c:ext>
          </c:extLst>
        </c:ser>
        <c:dLbls>
          <c:dLblPos val="outEnd"/>
          <c:showLegendKey val="0"/>
          <c:showVal val="1"/>
          <c:showCatName val="0"/>
          <c:showSerName val="0"/>
          <c:showPercent val="0"/>
          <c:showBubbleSize val="0"/>
        </c:dLbls>
        <c:gapWidth val="75"/>
        <c:axId val="-72453712"/>
        <c:axId val="-72451664"/>
      </c:barChart>
      <c:catAx>
        <c:axId val="-72453712"/>
        <c:scaling>
          <c:orientation val="minMax"/>
        </c:scaling>
        <c:delete val="0"/>
        <c:axPos val="b"/>
        <c:numFmt formatCode="General" sourceLinked="1"/>
        <c:majorTickMark val="none"/>
        <c:minorTickMark val="none"/>
        <c:tickLblPos val="low"/>
        <c:spPr>
          <a:ln w="6350">
            <a:solidFill>
              <a:srgbClr val="BBBCBC"/>
            </a:solidFill>
            <a:prstDash val="solid"/>
          </a:ln>
        </c:spPr>
        <c:txPr>
          <a:bodyPr/>
          <a:lstStyle/>
          <a:p>
            <a:pPr>
              <a:defRPr sz="1400" b="0">
                <a:solidFill>
                  <a:srgbClr val="53565A"/>
                </a:solidFill>
                <a:latin typeface="+mn-lt"/>
                <a:ea typeface="+mn-lt"/>
                <a:cs typeface="+mn-lt"/>
              </a:defRPr>
            </a:pPr>
            <a:endParaRPr lang="hu-HU"/>
          </a:p>
        </c:txPr>
        <c:crossAx val="-72451664"/>
        <c:crosses val="autoZero"/>
        <c:auto val="1"/>
        <c:lblAlgn val="ctr"/>
        <c:lblOffset val="100"/>
        <c:noMultiLvlLbl val="0"/>
      </c:catAx>
      <c:valAx>
        <c:axId val="-72451664"/>
        <c:scaling>
          <c:orientation val="minMax"/>
        </c:scaling>
        <c:delete val="1"/>
        <c:axPos val="l"/>
        <c:numFmt formatCode="General" sourceLinked="1"/>
        <c:majorTickMark val="out"/>
        <c:minorTickMark val="none"/>
        <c:tickLblPos val="low"/>
        <c:crossAx val="-72453712"/>
        <c:crosses val="autoZero"/>
        <c:crossBetween val="between"/>
      </c:valAx>
      <c:spPr>
        <a:ln>
          <a:noFill/>
        </a:ln>
      </c:spPr>
    </c:plotArea>
    <c:plotVisOnly val="1"/>
    <c:dispBlanksAs val="gap"/>
    <c:showDLblsOverMax val="0"/>
  </c:chart>
  <c:spPr>
    <a:ln>
      <a:noFill/>
    </a:ln>
  </c:spPr>
  <c:txPr>
    <a:bodyPr/>
    <a:lstStyle/>
    <a:p>
      <a:pPr>
        <a:defRPr sz="1800"/>
      </a:pPr>
      <a:endParaRPr lang="hu-H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097788544025495E-2"/>
          <c:y val="5.9038982369127198E-2"/>
          <c:w val="0.93490221145597396"/>
          <c:h val="0.65789697342728803"/>
        </c:manualLayout>
      </c:layout>
      <c:barChart>
        <c:barDir val="col"/>
        <c:grouping val="clustered"/>
        <c:varyColors val="0"/>
        <c:ser>
          <c:idx val="0"/>
          <c:order val="0"/>
          <c:tx>
            <c:strRef>
              <c:f>Sheet1!$B$1</c:f>
              <c:strCache>
                <c:ptCount val="1"/>
                <c:pt idx="0">
                  <c:v>Title</c:v>
                </c:pt>
              </c:strCache>
            </c:strRef>
          </c:tx>
          <c:spPr>
            <a:solidFill>
              <a:schemeClr val="accent1"/>
            </a:solidFill>
            <a:ln w="12700">
              <a:noFill/>
              <a:prstDash val="solid"/>
            </a:ln>
          </c:spPr>
          <c:invertIfNegative val="0"/>
          <c:dLbls>
            <c:numFmt formatCode="#,##0" sourceLinked="0"/>
            <c:spPr>
              <a:noFill/>
              <a:ln>
                <a:noFill/>
              </a:ln>
              <a:effectLst/>
            </c:spPr>
            <c:txPr>
              <a:bodyPr/>
              <a:lstStyle/>
              <a:p>
                <a:pPr>
                  <a:defRPr sz="1200" b="0">
                    <a:solidFill>
                      <a:srgbClr val="53565A"/>
                    </a:solidFill>
                    <a:latin typeface="+mn-lt"/>
                    <a:ea typeface="+mn-lt"/>
                    <a:cs typeface="+mn-lt"/>
                  </a:defRPr>
                </a:pPr>
                <a:endParaRPr lang="hu-H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Igen, nem pénzügyi jellegű kimutatásban (NFRD)</c:v>
                </c:pt>
                <c:pt idx="1">
                  <c:v>Igen, CSR jelentésben </c:v>
                </c:pt>
                <c:pt idx="2">
                  <c:v>Igen, integrált jelentésben </c:v>
                </c:pt>
                <c:pt idx="3">
                  <c:v>Igen, egyedi fenntarthatósági jelentésben </c:v>
                </c:pt>
                <c:pt idx="4">
                  <c:v>Igen, GRI / SASB / egyéb standardnak megfelelő fenntarthatósági jelentésben </c:v>
                </c:pt>
                <c:pt idx="5">
                  <c:v>A Budapesti Értéktőzsde ESG Guidejának szeretnénk megfelelni</c:v>
                </c:pt>
              </c:strCache>
            </c:strRef>
          </c:cat>
          <c:val>
            <c:numRef>
              <c:f>Sheet1!$B$2:$B$7</c:f>
              <c:numCache>
                <c:formatCode>General</c:formatCode>
                <c:ptCount val="6"/>
                <c:pt idx="0">
                  <c:v>1</c:v>
                </c:pt>
                <c:pt idx="1">
                  <c:v>3</c:v>
                </c:pt>
                <c:pt idx="2">
                  <c:v>1</c:v>
                </c:pt>
                <c:pt idx="3">
                  <c:v>7</c:v>
                </c:pt>
                <c:pt idx="4">
                  <c:v>2</c:v>
                </c:pt>
                <c:pt idx="5">
                  <c:v>1</c:v>
                </c:pt>
              </c:numCache>
            </c:numRef>
          </c:val>
          <c:extLst>
            <c:ext xmlns:c16="http://schemas.microsoft.com/office/drawing/2014/chart" uri="{C3380CC4-5D6E-409C-BE32-E72D297353CC}">
              <c16:uniqueId val="{00000000-BB49-4CE7-8302-F818B97A52A3}"/>
            </c:ext>
          </c:extLst>
        </c:ser>
        <c:dLbls>
          <c:dLblPos val="outEnd"/>
          <c:showLegendKey val="0"/>
          <c:showVal val="1"/>
          <c:showCatName val="0"/>
          <c:showSerName val="0"/>
          <c:showPercent val="0"/>
          <c:showBubbleSize val="0"/>
        </c:dLbls>
        <c:gapWidth val="75"/>
        <c:axId val="-72453712"/>
        <c:axId val="-72451664"/>
      </c:barChart>
      <c:catAx>
        <c:axId val="-72453712"/>
        <c:scaling>
          <c:orientation val="minMax"/>
        </c:scaling>
        <c:delete val="0"/>
        <c:axPos val="b"/>
        <c:numFmt formatCode="General" sourceLinked="1"/>
        <c:majorTickMark val="none"/>
        <c:minorTickMark val="none"/>
        <c:tickLblPos val="low"/>
        <c:spPr>
          <a:ln w="6350">
            <a:solidFill>
              <a:srgbClr val="BBBCBC"/>
            </a:solidFill>
            <a:prstDash val="solid"/>
          </a:ln>
        </c:spPr>
        <c:txPr>
          <a:bodyPr/>
          <a:lstStyle/>
          <a:p>
            <a:pPr>
              <a:defRPr sz="1400" b="0">
                <a:solidFill>
                  <a:srgbClr val="53565A"/>
                </a:solidFill>
                <a:latin typeface="+mn-lt"/>
                <a:ea typeface="+mn-lt"/>
                <a:cs typeface="+mn-lt"/>
              </a:defRPr>
            </a:pPr>
            <a:endParaRPr lang="hu-HU"/>
          </a:p>
        </c:txPr>
        <c:crossAx val="-72451664"/>
        <c:crosses val="autoZero"/>
        <c:auto val="1"/>
        <c:lblAlgn val="ctr"/>
        <c:lblOffset val="100"/>
        <c:noMultiLvlLbl val="0"/>
      </c:catAx>
      <c:valAx>
        <c:axId val="-72451664"/>
        <c:scaling>
          <c:orientation val="minMax"/>
        </c:scaling>
        <c:delete val="1"/>
        <c:axPos val="l"/>
        <c:numFmt formatCode="General" sourceLinked="1"/>
        <c:majorTickMark val="out"/>
        <c:minorTickMark val="none"/>
        <c:tickLblPos val="low"/>
        <c:crossAx val="-72453712"/>
        <c:crosses val="autoZero"/>
        <c:crossBetween val="between"/>
      </c:valAx>
      <c:spPr>
        <a:ln>
          <a:noFill/>
        </a:ln>
      </c:spPr>
    </c:plotArea>
    <c:plotVisOnly val="1"/>
    <c:dispBlanksAs val="gap"/>
    <c:showDLblsOverMax val="0"/>
  </c:chart>
  <c:spPr>
    <a:ln>
      <a:noFill/>
    </a:ln>
  </c:spPr>
  <c:txPr>
    <a:bodyPr/>
    <a:lstStyle/>
    <a:p>
      <a:pPr>
        <a:defRPr sz="1800"/>
      </a:pPr>
      <a:endParaRPr lang="hu-H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097788544025495E-2"/>
          <c:y val="5.9038982369127198E-2"/>
          <c:w val="0.93490221145597396"/>
          <c:h val="0.65789697342728803"/>
        </c:manualLayout>
      </c:layout>
      <c:barChart>
        <c:barDir val="col"/>
        <c:grouping val="clustered"/>
        <c:varyColors val="0"/>
        <c:ser>
          <c:idx val="0"/>
          <c:order val="0"/>
          <c:tx>
            <c:strRef>
              <c:f>Sheet1!$B$1</c:f>
              <c:strCache>
                <c:ptCount val="1"/>
                <c:pt idx="0">
                  <c:v>Title</c:v>
                </c:pt>
              </c:strCache>
            </c:strRef>
          </c:tx>
          <c:spPr>
            <a:solidFill>
              <a:schemeClr val="accent1"/>
            </a:solidFill>
            <a:ln w="12700">
              <a:noFill/>
              <a:prstDash val="solid"/>
            </a:ln>
          </c:spPr>
          <c:invertIfNegative val="0"/>
          <c:dLbls>
            <c:numFmt formatCode="#,##0" sourceLinked="0"/>
            <c:spPr>
              <a:noFill/>
              <a:ln>
                <a:noFill/>
              </a:ln>
              <a:effectLst/>
            </c:spPr>
            <c:txPr>
              <a:bodyPr/>
              <a:lstStyle/>
              <a:p>
                <a:pPr>
                  <a:defRPr sz="1200" b="0">
                    <a:solidFill>
                      <a:srgbClr val="53565A"/>
                    </a:solidFill>
                    <a:latin typeface="+mn-lt"/>
                    <a:ea typeface="+mn-lt"/>
                    <a:cs typeface="+mn-lt"/>
                  </a:defRPr>
                </a:pPr>
                <a:endParaRPr lang="hu-H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Race to zero</c:v>
                </c:pt>
                <c:pt idx="1">
                  <c:v>Science Based Target Initiative</c:v>
                </c:pt>
                <c:pt idx="2">
                  <c:v>EV100</c:v>
                </c:pt>
                <c:pt idx="3">
                  <c:v>RE100</c:v>
                </c:pt>
                <c:pt idx="4">
                  <c:v>Goal 13</c:v>
                </c:pt>
                <c:pt idx="5">
                  <c:v>Advancing net zero</c:v>
                </c:pt>
              </c:strCache>
            </c:strRef>
          </c:cat>
          <c:val>
            <c:numRef>
              <c:f>Sheet1!$B$2:$B$7</c:f>
              <c:numCache>
                <c:formatCode>General</c:formatCode>
                <c:ptCount val="6"/>
                <c:pt idx="0">
                  <c:v>18</c:v>
                </c:pt>
                <c:pt idx="1">
                  <c:v>8</c:v>
                </c:pt>
                <c:pt idx="2">
                  <c:v>4</c:v>
                </c:pt>
                <c:pt idx="3">
                  <c:v>4</c:v>
                </c:pt>
                <c:pt idx="4">
                  <c:v>4</c:v>
                </c:pt>
                <c:pt idx="5">
                  <c:v>4</c:v>
                </c:pt>
              </c:numCache>
            </c:numRef>
          </c:val>
          <c:extLst>
            <c:ext xmlns:c16="http://schemas.microsoft.com/office/drawing/2014/chart" uri="{C3380CC4-5D6E-409C-BE32-E72D297353CC}">
              <c16:uniqueId val="{00000000-BB49-4CE7-8302-F818B97A52A3}"/>
            </c:ext>
          </c:extLst>
        </c:ser>
        <c:dLbls>
          <c:dLblPos val="outEnd"/>
          <c:showLegendKey val="0"/>
          <c:showVal val="1"/>
          <c:showCatName val="0"/>
          <c:showSerName val="0"/>
          <c:showPercent val="0"/>
          <c:showBubbleSize val="0"/>
        </c:dLbls>
        <c:gapWidth val="75"/>
        <c:axId val="-72453712"/>
        <c:axId val="-72451664"/>
      </c:barChart>
      <c:catAx>
        <c:axId val="-72453712"/>
        <c:scaling>
          <c:orientation val="minMax"/>
        </c:scaling>
        <c:delete val="0"/>
        <c:axPos val="b"/>
        <c:numFmt formatCode="General" sourceLinked="1"/>
        <c:majorTickMark val="none"/>
        <c:minorTickMark val="none"/>
        <c:tickLblPos val="low"/>
        <c:spPr>
          <a:ln w="6350">
            <a:solidFill>
              <a:srgbClr val="BBBCBC"/>
            </a:solidFill>
            <a:prstDash val="solid"/>
          </a:ln>
        </c:spPr>
        <c:txPr>
          <a:bodyPr/>
          <a:lstStyle/>
          <a:p>
            <a:pPr>
              <a:defRPr sz="1400" b="0">
                <a:solidFill>
                  <a:srgbClr val="53565A"/>
                </a:solidFill>
                <a:latin typeface="+mn-lt"/>
                <a:ea typeface="+mn-lt"/>
                <a:cs typeface="+mn-lt"/>
              </a:defRPr>
            </a:pPr>
            <a:endParaRPr lang="hu-HU"/>
          </a:p>
        </c:txPr>
        <c:crossAx val="-72451664"/>
        <c:crosses val="autoZero"/>
        <c:auto val="1"/>
        <c:lblAlgn val="ctr"/>
        <c:lblOffset val="100"/>
        <c:noMultiLvlLbl val="0"/>
      </c:catAx>
      <c:valAx>
        <c:axId val="-72451664"/>
        <c:scaling>
          <c:orientation val="minMax"/>
        </c:scaling>
        <c:delete val="1"/>
        <c:axPos val="l"/>
        <c:numFmt formatCode="General" sourceLinked="1"/>
        <c:majorTickMark val="out"/>
        <c:minorTickMark val="none"/>
        <c:tickLblPos val="low"/>
        <c:crossAx val="-72453712"/>
        <c:crosses val="autoZero"/>
        <c:crossBetween val="between"/>
      </c:valAx>
      <c:spPr>
        <a:ln>
          <a:noFill/>
        </a:ln>
      </c:spPr>
    </c:plotArea>
    <c:plotVisOnly val="1"/>
    <c:dispBlanksAs val="gap"/>
    <c:showDLblsOverMax val="0"/>
  </c:chart>
  <c:spPr>
    <a:ln>
      <a:noFill/>
    </a:ln>
  </c:spPr>
  <c:txPr>
    <a:bodyPr/>
    <a:lstStyle/>
    <a:p>
      <a:pPr>
        <a:defRPr sz="1800"/>
      </a:pPr>
      <a:endParaRPr lang="hu-HU"/>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0.65549</cdr:x>
      <cdr:y>0.56756</cdr:y>
    </cdr:from>
    <cdr:to>
      <cdr:x>0.80961</cdr:x>
      <cdr:y>0.63372</cdr:y>
    </cdr:to>
    <cdr:sp macro="" textlink="">
      <cdr:nvSpPr>
        <cdr:cNvPr id="2" name="Rectangle 1"/>
        <cdr:cNvSpPr/>
      </cdr:nvSpPr>
      <cdr:spPr bwMode="gray">
        <a:xfrm xmlns:a="http://schemas.openxmlformats.org/drawingml/2006/main">
          <a:off x="7321259" y="3073634"/>
          <a:ext cx="1721344" cy="358291"/>
        </a:xfrm>
        <a:prstGeom xmlns:a="http://schemas.openxmlformats.org/drawingml/2006/main" prst="rect">
          <a:avLst/>
        </a:prstGeom>
        <a:noFill xmlns:a="http://schemas.openxmlformats.org/drawingml/2006/main"/>
        <a:ln xmlns:a="http://schemas.openxmlformats.org/drawingml/2006/main" w="3175" algn="ctr">
          <a:solidFill>
            <a:schemeClr val="accent4"/>
          </a:solidFill>
          <a:prstDash val="dashDot"/>
          <a:miter lim="800000"/>
          <a:headEnd/>
          <a:tailEnd/>
        </a:ln>
      </cdr:spPr>
      <cdr:txBody>
        <a:bodyPr xmlns:a="http://schemas.openxmlformats.org/drawingml/2006/main" rot="0" spcFirstLastPara="0" vert="horz" wrap="square" lIns="88900" tIns="88900" rIns="88900" bIns="8890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106000"/>
            </a:lnSpc>
            <a:buFont typeface="Wingdings 2" pitchFamily="18" charset="2"/>
            <a:buNone/>
          </a:pPr>
          <a:endParaRPr lang="de-DE" sz="1600" b="1" dirty="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0.00465</cdr:x>
      <cdr:y>0</cdr:y>
    </cdr:from>
    <cdr:to>
      <cdr:x>0.45591</cdr:x>
      <cdr:y>0.13659</cdr:y>
    </cdr:to>
    <cdr:sp macro="" textlink="">
      <cdr:nvSpPr>
        <cdr:cNvPr id="2" name="Text Placeholder 19"/>
        <cdr:cNvSpPr>
          <a:spLocks xmlns:a="http://schemas.openxmlformats.org/drawingml/2006/main" noGrp="1"/>
        </cdr:cNvSpPr>
      </cdr:nvSpPr>
      <cdr:spPr>
        <a:xfrm xmlns:a="http://schemas.openxmlformats.org/drawingml/2006/main">
          <a:off x="51318" y="-1106680"/>
          <a:ext cx="4978530" cy="757270"/>
        </a:xfrm>
        <a:prstGeom xmlns:a="http://schemas.openxmlformats.org/drawingml/2006/main" prst="rect">
          <a:avLst/>
        </a:prstGeom>
      </cdr:spPr>
      <cdr:txBody>
        <a:bodyPr xmlns:a="http://schemas.openxmlformats.org/drawingml/2006/main" vert="horz" lIns="0" tIns="0" rIns="0" bIns="0" rtlCol="0">
          <a:noAutofit/>
        </a:bodyPr>
        <a:lstStyle xmlns:a="http://schemas.openxmlformats.org/drawingml/2006/main">
          <a:lvl1pPr marL="0" indent="0" algn="l" defTabSz="914400" rtl="0" eaLnBrk="1" latinLnBrk="0" hangingPunct="1">
            <a:spcBef>
              <a:spcPts val="0"/>
            </a:spcBef>
            <a:spcAft>
              <a:spcPts val="1000"/>
            </a:spcAft>
            <a:buSzPct val="100000"/>
            <a:buFont typeface="Arial" panose="020B0604020202020204" pitchFamily="34" charset="0"/>
            <a:buNone/>
            <a:defRPr sz="1800" b="0" kern="1200">
              <a:solidFill>
                <a:srgbClr val="575757"/>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xmlns:a="http://schemas.openxmlformats.org/drawingml/2006/main">
          <a:r>
            <a:rPr lang="hu-HU" sz="2800" dirty="0">
              <a:solidFill>
                <a:schemeClr val="accent1"/>
              </a:solidFill>
            </a:rPr>
            <a:t>A cégek 6</a:t>
          </a:r>
          <a:r>
            <a:rPr lang="en-US" sz="2800" dirty="0">
              <a:solidFill>
                <a:schemeClr val="accent1"/>
              </a:solidFill>
            </a:rPr>
            <a:t>7</a:t>
          </a:r>
          <a:r>
            <a:rPr lang="hu-HU" sz="2800" dirty="0">
              <a:solidFill>
                <a:schemeClr val="accent1"/>
              </a:solidFill>
            </a:rPr>
            <a:t>%</a:t>
          </a:r>
          <a:r>
            <a:rPr lang="en-US" sz="2800" dirty="0">
              <a:solidFill>
                <a:schemeClr val="accent1"/>
              </a:solidFill>
            </a:rPr>
            <a:t>-a</a:t>
          </a:r>
          <a:r>
            <a:rPr lang="hu-HU" sz="2800" dirty="0">
              <a:solidFill>
                <a:schemeClr val="accent1"/>
              </a:solidFill>
            </a:rPr>
            <a:t> </a:t>
          </a:r>
          <a:r>
            <a:rPr lang="en-US" sz="2800" dirty="0"/>
            <a:t>m</a:t>
          </a:r>
          <a:r>
            <a:rPr lang="hu-HU" sz="2800" dirty="0"/>
            <a:t>ár valamilyen formában</a:t>
          </a:r>
          <a:r>
            <a:rPr lang="en-US" sz="2800" dirty="0"/>
            <a:t> </a:t>
          </a:r>
          <a:r>
            <a:rPr lang="hu-HU" sz="2800" dirty="0">
              <a:solidFill>
                <a:schemeClr val="accent1"/>
              </a:solidFill>
            </a:rPr>
            <a:t>jelent</a:t>
          </a:r>
          <a:r>
            <a:rPr lang="en-US" sz="2800" dirty="0">
              <a:solidFill>
                <a:schemeClr val="accent1"/>
              </a:solidFill>
            </a:rPr>
            <a:t> </a:t>
          </a:r>
          <a:r>
            <a:rPr lang="hu-HU" sz="2800" b="1" dirty="0">
              <a:solidFill>
                <a:schemeClr val="accent1"/>
              </a:solidFill>
            </a:rPr>
            <a:t>a kibocsátáscsökkentésre vonatkozó</a:t>
          </a:r>
          <a:r>
            <a:rPr lang="en-US" sz="2800" b="1" dirty="0">
              <a:solidFill>
                <a:schemeClr val="accent1"/>
              </a:solidFill>
            </a:rPr>
            <a:t> </a:t>
          </a:r>
          <a:r>
            <a:rPr lang="hu-HU" sz="2800" dirty="0">
              <a:solidFill>
                <a:schemeClr val="tx1"/>
              </a:solidFill>
            </a:rPr>
            <a:t>tevékenységéről.</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FACF3-CCD6-4798-900D-8310B54215F9}" type="datetimeFigureOut">
              <a:rPr lang="hu-HU" smtClean="0"/>
              <a:t>2021. 04. 28.</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605001-AD26-4A47-95CC-CEC6DB33D640}" type="slidenum">
              <a:rPr lang="hu-HU" smtClean="0"/>
              <a:t>‹#›</a:t>
            </a:fld>
            <a:endParaRPr lang="hu-HU"/>
          </a:p>
        </p:txBody>
      </p:sp>
    </p:spTree>
    <p:extLst>
      <p:ext uri="{BB962C8B-B14F-4D97-AF65-F5344CB8AC3E}">
        <p14:creationId xmlns:p14="http://schemas.microsoft.com/office/powerpoint/2010/main" val="1409599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r>
              <a:rPr lang="hu-HU" dirty="0"/>
              <a:t>Angolra kell,</a:t>
            </a:r>
            <a:r>
              <a:rPr lang="hu-HU" baseline="0" dirty="0"/>
              <a:t> nemzetközi felmérésekkel összehasonlítani, BCSDH </a:t>
            </a:r>
            <a:r>
              <a:rPr lang="hu-HU" baseline="0" dirty="0" err="1"/>
              <a:t>logo</a:t>
            </a:r>
            <a:r>
              <a:rPr lang="hu-HU" baseline="0" dirty="0"/>
              <a:t> és összehasonlításokból bele tenni </a:t>
            </a:r>
          </a:p>
          <a:p>
            <a:r>
              <a:rPr lang="hu-HU" baseline="0" dirty="0"/>
              <a:t>19 perc van Irénnek és Ákosnak, inkább kevesebb üzenet, de az erős legyen</a:t>
            </a:r>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1</a:t>
            </a:fld>
            <a:endParaRPr lang="en-US" dirty="0"/>
          </a:p>
        </p:txBody>
      </p:sp>
    </p:spTree>
    <p:extLst>
      <p:ext uri="{BB962C8B-B14F-4D97-AF65-F5344CB8AC3E}">
        <p14:creationId xmlns:p14="http://schemas.microsoft.com/office/powerpoint/2010/main" val="450804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r>
              <a:rPr lang="en-US" dirty="0"/>
              <a:t>61 </a:t>
            </a:r>
            <a:r>
              <a:rPr lang="en-US" dirty="0" err="1"/>
              <a:t>ki</a:t>
            </a:r>
            <a:r>
              <a:rPr lang="hu-HU" dirty="0"/>
              <a:t>értékelhető</a:t>
            </a:r>
            <a:r>
              <a:rPr lang="hu-HU" baseline="0" dirty="0"/>
              <a:t> kitöltés érkezett</a:t>
            </a:r>
            <a:endParaRPr lang="en-US" dirty="0"/>
          </a:p>
          <a:p>
            <a:r>
              <a:rPr lang="en-US" dirty="0"/>
              <a:t>A mi </a:t>
            </a:r>
            <a:r>
              <a:rPr lang="en-US" dirty="0" err="1"/>
              <a:t>felm</a:t>
            </a:r>
            <a:r>
              <a:rPr lang="hu-HU" dirty="0"/>
              <a:t>érésünk</a:t>
            </a:r>
            <a:r>
              <a:rPr lang="hu-HU" baseline="0" dirty="0"/>
              <a:t> a magyar piacról egyedülálló </a:t>
            </a:r>
            <a:r>
              <a:rPr lang="en-US" baseline="0" dirty="0"/>
              <a:t>- </a:t>
            </a:r>
            <a:r>
              <a:rPr lang="en-US" dirty="0"/>
              <a:t>Largest survey on Hungarian companies’ ambitions – there</a:t>
            </a:r>
            <a:r>
              <a:rPr lang="en-US" baseline="0" dirty="0"/>
              <a:t> is no comparable one up to date that examines Hungarian companies.</a:t>
            </a:r>
          </a:p>
          <a:p>
            <a:r>
              <a:rPr lang="en-US" baseline="0" dirty="0"/>
              <a:t>Alliance for corporate transparency </a:t>
            </a:r>
            <a:r>
              <a:rPr lang="en-US" baseline="0" dirty="0" err="1"/>
              <a:t>felm</a:t>
            </a:r>
            <a:r>
              <a:rPr lang="hu-HU" baseline="0" dirty="0"/>
              <a:t>érés </a:t>
            </a:r>
            <a:r>
              <a:rPr lang="en-US" baseline="0" dirty="0"/>
              <a:t>– 8 Magyar v</a:t>
            </a:r>
            <a:r>
              <a:rPr lang="hu-HU" baseline="0" dirty="0" err="1"/>
              <a:t>állalat</a:t>
            </a:r>
            <a:r>
              <a:rPr lang="hu-HU" baseline="0" dirty="0"/>
              <a:t> vett részt ezen az Európai vállalatokat lefedő felmérésen, ezért messzire nem éri el a mi felmérésünk értékét </a:t>
            </a:r>
            <a:endParaRPr lang="en-US" dirty="0"/>
          </a:p>
          <a:p>
            <a:endParaRPr lang="en-US" dirty="0"/>
          </a:p>
          <a:p>
            <a:r>
              <a:rPr lang="hu-HU" dirty="0"/>
              <a:t>A lehatárolás a Global </a:t>
            </a:r>
            <a:r>
              <a:rPr lang="hu-HU" dirty="0" err="1"/>
              <a:t>Industry</a:t>
            </a:r>
            <a:r>
              <a:rPr lang="hu-HU" dirty="0"/>
              <a:t> </a:t>
            </a:r>
            <a:r>
              <a:rPr lang="hu-HU" dirty="0" err="1"/>
              <a:t>Classification</a:t>
            </a:r>
            <a:r>
              <a:rPr lang="hu-HU" dirty="0"/>
              <a:t> Standard </a:t>
            </a:r>
            <a:r>
              <a:rPr lang="hu-HU" dirty="0" err="1"/>
              <a:t>Methodology</a:t>
            </a:r>
            <a:r>
              <a:rPr lang="hu-HU" baseline="0" dirty="0"/>
              <a:t> alapján készült</a:t>
            </a:r>
            <a:r>
              <a:rPr lang="en-US" baseline="0" dirty="0"/>
              <a:t>:</a:t>
            </a:r>
          </a:p>
          <a:p>
            <a:r>
              <a:rPr lang="en-US" dirty="0"/>
              <a:t>https://www.msci.com/documents/1296102/11185224/GICS+Methodology+2020.pdf/9caadd09-790d-3d60-455b-2a1ed5d1e48c?t=1578405935658</a:t>
            </a:r>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43904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r>
              <a:rPr lang="hu-HU" dirty="0"/>
              <a:t>Erre nem volt</a:t>
            </a:r>
            <a:r>
              <a:rPr lang="hu-HU" baseline="0" dirty="0"/>
              <a:t> </a:t>
            </a:r>
            <a:r>
              <a:rPr lang="hu-HU" baseline="0" dirty="0" err="1"/>
              <a:t>öss</a:t>
            </a:r>
            <a:r>
              <a:rPr lang="en-US" baseline="0" dirty="0"/>
              <a:t>z</a:t>
            </a:r>
            <a:r>
              <a:rPr lang="hu-HU" baseline="0" dirty="0" err="1"/>
              <a:t>ehasonlítható</a:t>
            </a:r>
            <a:r>
              <a:rPr lang="hu-HU" baseline="0" dirty="0"/>
              <a:t> nemzetközi adat, </a:t>
            </a:r>
            <a:r>
              <a:rPr lang="hu-HU" baseline="0" dirty="0" err="1"/>
              <a:t>Alliance</a:t>
            </a:r>
            <a:r>
              <a:rPr lang="hu-HU" baseline="0" dirty="0"/>
              <a:t> </a:t>
            </a:r>
            <a:r>
              <a:rPr lang="hu-HU" baseline="0" dirty="0" err="1"/>
              <a:t>for</a:t>
            </a:r>
            <a:r>
              <a:rPr lang="hu-HU" baseline="0" dirty="0"/>
              <a:t> </a:t>
            </a:r>
            <a:r>
              <a:rPr lang="hu-HU" baseline="0" dirty="0" err="1"/>
              <a:t>corporate</a:t>
            </a:r>
            <a:r>
              <a:rPr lang="hu-HU" baseline="0" dirty="0"/>
              <a:t> </a:t>
            </a:r>
            <a:r>
              <a:rPr lang="hu-HU" baseline="0" dirty="0" err="1"/>
              <a:t>transparency</a:t>
            </a:r>
            <a:r>
              <a:rPr lang="hu-HU" baseline="0" dirty="0"/>
              <a:t> a </a:t>
            </a:r>
            <a:r>
              <a:rPr lang="hu-HU" baseline="0" dirty="0" err="1"/>
              <a:t>climate</a:t>
            </a:r>
            <a:r>
              <a:rPr lang="hu-HU" baseline="0" dirty="0"/>
              <a:t> policyre kérdezett rá, de nem konkrétan az </a:t>
            </a:r>
            <a:r>
              <a:rPr lang="hu-HU" baseline="0" dirty="0" err="1"/>
              <a:t>emission</a:t>
            </a:r>
            <a:r>
              <a:rPr lang="hu-HU" baseline="0" dirty="0"/>
              <a:t> </a:t>
            </a:r>
            <a:r>
              <a:rPr lang="hu-HU" baseline="0" dirty="0" err="1"/>
              <a:t>reduction</a:t>
            </a:r>
            <a:r>
              <a:rPr lang="hu-HU" baseline="0" dirty="0"/>
              <a:t> policyre </a:t>
            </a:r>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26627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fontScale="55000" lnSpcReduction="20000"/>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mn-cs"/>
              </a:rPr>
              <a:t>The Goal 13 Impact Platform is the result of a partnership between the Confederation of British Industry, Deloitte, Chapter Zero, The Prince’s Accounting for Sustainability Project, Dell Technologies and the Met Office. </a:t>
            </a:r>
            <a:r>
              <a:rPr lang="en-GB" sz="1600" b="1" kern="1200" dirty="0">
                <a:solidFill>
                  <a:schemeClr val="tx1"/>
                </a:solidFill>
                <a:effectLst/>
                <a:latin typeface="Arial" panose="020B0604020202020204" pitchFamily="34" charset="0"/>
                <a:ea typeface="+mn-ea"/>
                <a:cs typeface="+mn-cs"/>
              </a:rPr>
              <a:t>The initiative has reached out to over 900 companies now, with a 25% success rate</a:t>
            </a:r>
            <a:r>
              <a:rPr lang="en-GB" sz="1600" kern="1200" dirty="0">
                <a:solidFill>
                  <a:schemeClr val="tx1"/>
                </a:solidFill>
                <a:effectLst/>
                <a:latin typeface="Arial" panose="020B0604020202020204" pitchFamily="34" charset="0"/>
                <a:ea typeface="+mn-ea"/>
                <a:cs typeface="+mn-cs"/>
              </a:rPr>
              <a:t>; next to companies in the UK, engagements with more than 15 additional countries with India/ Switzerland/ Norway kicked off at the end of 2020. </a:t>
            </a:r>
            <a:endParaRPr lang="en-US" sz="1600" kern="1200" dirty="0">
              <a:solidFill>
                <a:schemeClr val="tx1"/>
              </a:solidFill>
              <a:effectLst/>
              <a:latin typeface="Arial" panose="020B0604020202020204" pitchFamily="34" charset="0"/>
              <a:ea typeface="+mn-ea"/>
              <a:cs typeface="+mn-cs"/>
            </a:endParaRPr>
          </a:p>
          <a:p>
            <a:endParaRPr lang="en-US"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mn-cs"/>
              </a:rPr>
              <a:t>Mission: Establish a public and international repository of company-specific climate change measures (emission reductions and adaptation to climate change); support companies in the fight against climate change, promote cooperation between companies, encourage joint action; support the collaboration of companies for COP26.</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mn-cs"/>
              </a:rPr>
              <a:t>The most recent report presents research results from 100 companies. 61% of the companies interviewed have at least one significant carbon reduction target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effectLst/>
              <a:latin typeface="Arial" panose="020B0604020202020204" pitchFamily="34" charset="0"/>
              <a:ea typeface="+mn-ea"/>
              <a:cs typeface="+mn-cs"/>
            </a:endParaRPr>
          </a:p>
          <a:p>
            <a:endParaRPr lang="en-US" dirty="0"/>
          </a:p>
          <a:p>
            <a:r>
              <a:rPr lang="en-US" dirty="0"/>
              <a:t>Alliance</a:t>
            </a:r>
            <a:r>
              <a:rPr lang="en-US" baseline="0" dirty="0"/>
              <a:t> for Corporate Transparency Report</a:t>
            </a:r>
          </a:p>
          <a:p>
            <a:endParaRPr lang="en-US" baseline="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mn-cs"/>
              </a:rPr>
              <a:t>In February 2020, the Alliance for Corporate Transparency presented a landmark research on </a:t>
            </a:r>
            <a:r>
              <a:rPr lang="en-US" sz="1600" b="1" kern="1200" dirty="0">
                <a:solidFill>
                  <a:schemeClr val="tx1"/>
                </a:solidFill>
                <a:effectLst/>
                <a:latin typeface="Arial" panose="020B0604020202020204" pitchFamily="34" charset="0"/>
                <a:ea typeface="+mn-ea"/>
                <a:cs typeface="+mn-cs"/>
              </a:rPr>
              <a:t>1000 European companies</a:t>
            </a:r>
            <a:r>
              <a:rPr lang="en-US" sz="1600" kern="1200" dirty="0">
                <a:solidFill>
                  <a:schemeClr val="tx1"/>
                </a:solidFill>
                <a:effectLst/>
                <a:latin typeface="Arial" panose="020B0604020202020204" pitchFamily="34" charset="0"/>
                <a:ea typeface="+mn-ea"/>
                <a:cs typeface="+mn-cs"/>
              </a:rPr>
              <a:t>, analyzing information on disclosure regarding environmental and societal risks and impacts following the requirements introduced by the EU Non-Financial Reporting Directive (NFRD). </a:t>
            </a:r>
            <a:r>
              <a:rPr lang="en-US" sz="1600" kern="1200" dirty="0" err="1">
                <a:solidFill>
                  <a:schemeClr val="tx1"/>
                </a:solidFill>
                <a:effectLst/>
                <a:latin typeface="Arial" panose="020B0604020202020204" pitchFamily="34" charset="0"/>
                <a:ea typeface="+mn-ea"/>
                <a:cs typeface="+mn-cs"/>
              </a:rPr>
              <a:t>Concering</a:t>
            </a:r>
            <a:r>
              <a:rPr lang="en-US" sz="1600" kern="1200" dirty="0">
                <a:solidFill>
                  <a:schemeClr val="tx1"/>
                </a:solidFill>
                <a:effectLst/>
                <a:latin typeface="Arial" panose="020B0604020202020204" pitchFamily="34" charset="0"/>
                <a:ea typeface="+mn-ea"/>
                <a:cs typeface="+mn-cs"/>
              </a:rPr>
              <a:t> climate change related issues, the following results were derived:</a:t>
            </a:r>
          </a:p>
          <a:p>
            <a:endParaRPr lang="en-US"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mn-cs"/>
              </a:rPr>
              <a:t>82% have policies on climate change, but only 35% have targets and 28% have measurable results that relate to these goals.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mn-cs"/>
              </a:rPr>
              <a:t>In the case of Hungary, 11 companies were screened, the results of which are included in the report's 155-company sample of Eastern European companies, In this sample, only 6.7% have a climate change target, 1.3% are working to publish a target in line with the Paris Agreement</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mn-cs"/>
              </a:rPr>
              <a:t>Next</a:t>
            </a:r>
            <a:r>
              <a:rPr lang="en-US" sz="1600" kern="1200" baseline="0" dirty="0">
                <a:solidFill>
                  <a:schemeClr val="tx1"/>
                </a:solidFill>
                <a:effectLst/>
                <a:latin typeface="Arial" panose="020B0604020202020204" pitchFamily="34" charset="0"/>
                <a:ea typeface="+mn-ea"/>
                <a:cs typeface="+mn-cs"/>
              </a:rPr>
              <a:t> step for the BCSDH companies: survey on concrete steps taken towards their goals.</a:t>
            </a:r>
            <a:endParaRPr lang="en-US" sz="1600" kern="1200" dirty="0">
              <a:solidFill>
                <a:schemeClr val="tx1"/>
              </a:solidFill>
              <a:effectLst/>
              <a:latin typeface="Arial" panose="020B0604020202020204" pitchFamily="34" charset="0"/>
              <a:ea typeface="+mn-ea"/>
              <a:cs typeface="+mn-cs"/>
            </a:endParaRPr>
          </a:p>
          <a:p>
            <a:endParaRPr lang="hu-HU" dirty="0"/>
          </a:p>
          <a:p>
            <a:r>
              <a:rPr lang="hu-HU" dirty="0"/>
              <a:t>Különbség</a:t>
            </a:r>
            <a:r>
              <a:rPr lang="hu-HU" baseline="0" dirty="0"/>
              <a:t> megmagyarázása</a:t>
            </a:r>
            <a:r>
              <a:rPr lang="en-US" baseline="0" dirty="0"/>
              <a:t>: BCSDH, goal 13 </a:t>
            </a:r>
            <a:r>
              <a:rPr lang="en-US" baseline="0" dirty="0" err="1"/>
              <a:t>az</a:t>
            </a:r>
            <a:r>
              <a:rPr lang="hu-HU" baseline="0" dirty="0"/>
              <a:t>ért hasonló </a:t>
            </a:r>
            <a:r>
              <a:rPr lang="hu-HU" baseline="0" dirty="0" err="1"/>
              <a:t>valszeg</a:t>
            </a:r>
            <a:r>
              <a:rPr lang="hu-HU" baseline="0" dirty="0"/>
              <a:t>, mert már alapjából a fenntarthatóságban érdekelt cégek csatlakoznak, az </a:t>
            </a:r>
            <a:r>
              <a:rPr lang="hu-HU" baseline="0" dirty="0" err="1"/>
              <a:t>Alliance</a:t>
            </a:r>
            <a:r>
              <a:rPr lang="hu-HU" baseline="0" dirty="0"/>
              <a:t> f. </a:t>
            </a:r>
            <a:r>
              <a:rPr lang="hu-HU" baseline="0" dirty="0" err="1"/>
              <a:t>corp.</a:t>
            </a:r>
            <a:r>
              <a:rPr lang="hu-HU" baseline="0" dirty="0"/>
              <a:t> </a:t>
            </a:r>
            <a:r>
              <a:rPr lang="hu-HU" baseline="0" dirty="0" err="1"/>
              <a:t>Transparency</a:t>
            </a:r>
            <a:r>
              <a:rPr lang="hu-HU" baseline="0" dirty="0"/>
              <a:t> felmérésén nem volt ilyen szűrő, ők </a:t>
            </a:r>
            <a:r>
              <a:rPr lang="hu-HU" baseline="0" dirty="0" err="1"/>
              <a:t>mindneféle</a:t>
            </a:r>
            <a:r>
              <a:rPr lang="hu-HU" baseline="0" dirty="0"/>
              <a:t> cég nem pénzügyi adatait vizsgálta </a:t>
            </a:r>
            <a:endParaRPr lang="en-US" dirty="0"/>
          </a:p>
          <a:p>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29504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fontScale="55000" lnSpcReduction="20000"/>
          </a:bodyPr>
          <a:lstStyle/>
          <a:p>
            <a:endParaRPr lang="en-US" sz="1600" kern="1200" dirty="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b="1" kern="1200" baseline="0" dirty="0">
                <a:solidFill>
                  <a:schemeClr val="tx1"/>
                </a:solidFill>
                <a:effectLst/>
                <a:latin typeface="Arial" panose="020B0604020202020204" pitchFamily="34" charset="0"/>
                <a:ea typeface="+mn-ea"/>
                <a:cs typeface="+mn-cs"/>
                <a:sym typeface="Wingdings" panose="05000000000000000000" pitchFamily="2" charset="2"/>
              </a:rPr>
              <a:t>South Pole’s research</a:t>
            </a:r>
          </a:p>
          <a:p>
            <a:endParaRPr lang="de-DE" sz="1600" b="0" i="0" u="none" strike="noStrike" kern="1200" baseline="0" dirty="0">
              <a:solidFill>
                <a:schemeClr val="tx1"/>
              </a:solidFill>
              <a:latin typeface="Arial" panose="020B0604020202020204" pitchFamily="34" charset="0"/>
              <a:ea typeface="+mn-ea"/>
              <a:cs typeface="+mn-cs"/>
            </a:endParaRPr>
          </a:p>
          <a:p>
            <a:r>
              <a:rPr lang="en-US" sz="1600" b="0" i="0" u="none" strike="noStrike" kern="1200" baseline="0" dirty="0">
                <a:solidFill>
                  <a:schemeClr val="tx1"/>
                </a:solidFill>
                <a:latin typeface="Arial" panose="020B0604020202020204" pitchFamily="34" charset="0"/>
                <a:ea typeface="+mn-ea"/>
                <a:cs typeface="+mn-cs"/>
              </a:rPr>
              <a:t>South Pole’s research was conducted via an online poll, with multiple choice questions on </a:t>
            </a:r>
          </a:p>
          <a:p>
            <a:r>
              <a:rPr lang="en-US" sz="1600" b="0" i="0" u="none" strike="noStrike" kern="1200" baseline="0" dirty="0">
                <a:solidFill>
                  <a:schemeClr val="tx1"/>
                </a:solidFill>
                <a:latin typeface="Arial" panose="020B0604020202020204" pitchFamily="34" charset="0"/>
                <a:ea typeface="+mn-ea"/>
                <a:cs typeface="+mn-cs"/>
              </a:rPr>
              <a:t>Net Zero, Science-Based targets and </a:t>
            </a:r>
            <a:r>
              <a:rPr lang="en-US" sz="1600" b="0" i="0" u="none" strike="noStrike" kern="1200" baseline="0" dirty="0" err="1">
                <a:solidFill>
                  <a:schemeClr val="tx1"/>
                </a:solidFill>
                <a:latin typeface="Arial" panose="020B0604020202020204" pitchFamily="34" charset="0"/>
                <a:ea typeface="+mn-ea"/>
                <a:cs typeface="+mn-cs"/>
              </a:rPr>
              <a:t>decarbonisation</a:t>
            </a:r>
            <a:r>
              <a:rPr lang="en-US" sz="1600" b="0" i="0" u="none" strike="noStrike" kern="1200" baseline="0" dirty="0">
                <a:solidFill>
                  <a:schemeClr val="tx1"/>
                </a:solidFill>
                <a:latin typeface="Arial" panose="020B0604020202020204" pitchFamily="34" charset="0"/>
                <a:ea typeface="+mn-ea"/>
                <a:cs typeface="+mn-cs"/>
              </a:rPr>
              <a:t> milestones, in the context of </a:t>
            </a:r>
            <a:r>
              <a:rPr lang="en-US" sz="1600" b="0" i="0" u="none" strike="noStrike" kern="1200" baseline="0" dirty="0" err="1">
                <a:solidFill>
                  <a:schemeClr val="tx1"/>
                </a:solidFill>
                <a:latin typeface="Arial" panose="020B0604020202020204" pitchFamily="34" charset="0"/>
                <a:ea typeface="+mn-ea"/>
                <a:cs typeface="+mn-cs"/>
              </a:rPr>
              <a:t>organisations’</a:t>
            </a:r>
            <a:r>
              <a:rPr lang="en-US" sz="1600" b="0" i="0" u="none" strike="noStrike" kern="1200" baseline="0" dirty="0">
                <a:solidFill>
                  <a:schemeClr val="tx1"/>
                </a:solidFill>
                <a:latin typeface="Arial" panose="020B0604020202020204" pitchFamily="34" charset="0"/>
                <a:ea typeface="+mn-ea"/>
                <a:cs typeface="+mn-cs"/>
              </a:rPr>
              <a:t> current climate ambitions. The research primarily collated the views of executives that attended the world’s first Net Zero Festival, a virtual event aimed at sustainability professionals held October 2-4, 2020 by Incisive Media. The event was attended by 1,100 sustainability-focused executives, and focused on Net Zero action, including leadership, innovation and culture. </a:t>
            </a:r>
          </a:p>
          <a:p>
            <a:r>
              <a:rPr lang="en-US" sz="1600" kern="1200" dirty="0">
                <a:solidFill>
                  <a:schemeClr val="tx1"/>
                </a:solidFill>
                <a:effectLst/>
                <a:latin typeface="Arial" panose="020B0604020202020204" pitchFamily="34" charset="0"/>
                <a:ea typeface="+mn-ea"/>
                <a:cs typeface="+mn-cs"/>
              </a:rPr>
              <a:t>https://www.southpole.com/crossing-the-line-to-net-zero</a:t>
            </a:r>
          </a:p>
          <a:p>
            <a:endParaRPr lang="en-US" sz="1600" kern="1200" dirty="0">
              <a:solidFill>
                <a:schemeClr val="tx1"/>
              </a:solidFill>
              <a:effectLst/>
              <a:latin typeface="Arial" panose="020B0604020202020204" pitchFamily="34" charset="0"/>
              <a:ea typeface="+mn-ea"/>
              <a:cs typeface="+mn-cs"/>
            </a:endParaRPr>
          </a:p>
          <a:p>
            <a:r>
              <a:rPr lang="en-US" sz="1600" kern="1200" dirty="0">
                <a:solidFill>
                  <a:schemeClr val="tx1"/>
                </a:solidFill>
                <a:effectLst/>
                <a:latin typeface="Arial" panose="020B0604020202020204" pitchFamily="34" charset="0"/>
                <a:ea typeface="+mn-ea"/>
                <a:cs typeface="+mn-cs"/>
              </a:rPr>
              <a:t>The Science Based Targets initiative mobilizes companies to set science-based targets and boost their competitive advantage in the transition to the low-carbon economy. It is a collaboration between CDP, the United Nations Global Compact, World Resources Institute (WRI) and the World Wide Fund for Nature (WWF), and one of the We Mean Business Coalition commitments. The initiative defines and promotes best practice in science-based target setting, offers resources and guidance to reduce barriers to adoption, and independently assesses and approves companies’ targets</a:t>
            </a:r>
          </a:p>
          <a:p>
            <a:endParaRPr lang="en-US" sz="1600" kern="1200" dirty="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effectLst/>
                <a:latin typeface="Arial" panose="020B0604020202020204" pitchFamily="34" charset="0"/>
                <a:ea typeface="+mn-ea"/>
                <a:cs typeface="+mn-cs"/>
              </a:rPr>
              <a:t>As of today, only one Hungarian-owned company (Magyar Telekom Plc.) has set an </a:t>
            </a:r>
            <a:r>
              <a:rPr lang="en-US" sz="1600" b="1" kern="1200" dirty="0" err="1">
                <a:solidFill>
                  <a:schemeClr val="tx1"/>
                </a:solidFill>
                <a:effectLst/>
                <a:latin typeface="Arial" panose="020B0604020202020204" pitchFamily="34" charset="0"/>
                <a:ea typeface="+mn-ea"/>
                <a:cs typeface="+mn-cs"/>
              </a:rPr>
              <a:t>SBTi</a:t>
            </a:r>
            <a:r>
              <a:rPr lang="en-US" sz="1600" b="1" kern="1200" dirty="0">
                <a:solidFill>
                  <a:schemeClr val="tx1"/>
                </a:solidFill>
                <a:effectLst/>
                <a:latin typeface="Arial" panose="020B0604020202020204" pitchFamily="34" charset="0"/>
                <a:ea typeface="+mn-ea"/>
                <a:cs typeface="+mn-cs"/>
              </a:rPr>
              <a:t> in line with the 1.5C goal of the Paris Agreement.</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b="1" kern="1200" dirty="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err="1">
                <a:solidFill>
                  <a:schemeClr val="tx1"/>
                </a:solidFill>
                <a:effectLst/>
                <a:latin typeface="Arial" panose="020B0604020202020204" pitchFamily="34" charset="0"/>
                <a:ea typeface="+mn-ea"/>
                <a:cs typeface="+mn-cs"/>
              </a:rPr>
              <a:t>SBTi</a:t>
            </a:r>
            <a:r>
              <a:rPr lang="en-US" sz="1600" kern="1200" dirty="0">
                <a:solidFill>
                  <a:schemeClr val="tx1"/>
                </a:solidFill>
                <a:effectLst/>
                <a:latin typeface="Arial" panose="020B0604020202020204" pitchFamily="34" charset="0"/>
                <a:ea typeface="+mn-ea"/>
                <a:cs typeface="+mn-cs"/>
              </a:rPr>
              <a:t>: Latest results (September 2020) show that net-zero targets are being approached inconsistently, making it difficult to assess these targets’ contribution to the global net-zero goal.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mn-cs"/>
              </a:rPr>
              <a:t>As for SBTI’s results,</a:t>
            </a:r>
            <a:r>
              <a:rPr lang="en-US" sz="1600" kern="1200" baseline="0" dirty="0">
                <a:solidFill>
                  <a:schemeClr val="tx1"/>
                </a:solidFill>
                <a:effectLst/>
                <a:latin typeface="Arial" panose="020B0604020202020204" pitchFamily="34" charset="0"/>
                <a:ea typeface="+mn-ea"/>
                <a:cs typeface="+mn-cs"/>
              </a:rPr>
              <a:t> the BCSDH’s results suggest that net-zero targets to date differ across the (1)-(3) dimensions </a:t>
            </a:r>
            <a:r>
              <a:rPr lang="en-US" sz="1600" kern="1200" baseline="0" dirty="0">
                <a:solidFill>
                  <a:schemeClr val="tx1"/>
                </a:solidFill>
                <a:effectLst/>
                <a:latin typeface="Arial" panose="020B0604020202020204" pitchFamily="34" charset="0"/>
                <a:ea typeface="+mn-ea"/>
                <a:cs typeface="+mn-cs"/>
                <a:sym typeface="Wingdings" panose="05000000000000000000" pitchFamily="2" charset="2"/>
              </a:rPr>
              <a:t> However, a closer examination on how companies aim to achieve net zero could be part of a next study!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Arial" panose="020B0604020202020204" pitchFamily="34" charset="0"/>
              <a:ea typeface="+mn-ea"/>
              <a:cs typeface="+mn-cs"/>
              <a:sym typeface="Wingdings" panose="05000000000000000000" pitchFamily="2" charset="2"/>
            </a:endParaRPr>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14845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r>
              <a:rPr lang="en-US" dirty="0"/>
              <a:t>3 companies did not provide an answer</a:t>
            </a:r>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62953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pPr lvl="0"/>
            <a:r>
              <a:rPr lang="hu-HU" sz="1600" kern="1200" dirty="0" err="1">
                <a:solidFill>
                  <a:schemeClr val="tx1"/>
                </a:solidFill>
                <a:effectLst/>
                <a:latin typeface="Arial" panose="020B0604020202020204" pitchFamily="34" charset="0"/>
                <a:ea typeface="+mn-ea"/>
                <a:cs typeface="+mn-cs"/>
              </a:rPr>
              <a:t>SBTi</a:t>
            </a:r>
            <a:r>
              <a:rPr lang="en-US" sz="1600" kern="1200" dirty="0">
                <a:solidFill>
                  <a:schemeClr val="tx1"/>
                </a:solidFill>
                <a:effectLst/>
                <a:latin typeface="Arial" panose="020B0604020202020204" pitchFamily="34" charset="0"/>
                <a:ea typeface="+mn-ea"/>
                <a:cs typeface="+mn-cs"/>
              </a:rPr>
              <a:t> survey:</a:t>
            </a:r>
            <a:r>
              <a:rPr lang="en-US" sz="1600" kern="1200" baseline="0" dirty="0">
                <a:solidFill>
                  <a:schemeClr val="tx1"/>
                </a:solidFill>
                <a:effectLst/>
                <a:latin typeface="Arial" panose="020B0604020202020204" pitchFamily="34" charset="0"/>
                <a:ea typeface="+mn-ea"/>
                <a:cs typeface="+mn-cs"/>
              </a:rPr>
              <a:t> </a:t>
            </a:r>
            <a:endParaRPr lang="hu-HU" sz="1600" kern="1200" dirty="0">
              <a:solidFill>
                <a:schemeClr val="tx1"/>
              </a:solidFill>
              <a:effectLst/>
              <a:latin typeface="Arial" panose="020B0604020202020204" pitchFamily="34" charset="0"/>
              <a:ea typeface="+mn-ea"/>
              <a:cs typeface="+mn-cs"/>
            </a:endParaRPr>
          </a:p>
          <a:p>
            <a:pPr lvl="0"/>
            <a:r>
              <a:rPr lang="en-US" sz="1600" kern="1200" dirty="0">
                <a:solidFill>
                  <a:schemeClr val="tx1"/>
                </a:solidFill>
                <a:effectLst/>
                <a:latin typeface="Arial" panose="020B0604020202020204" pitchFamily="34" charset="0"/>
                <a:ea typeface="+mn-ea"/>
                <a:cs typeface="+mn-cs"/>
              </a:rPr>
              <a:t>The three most common tactics in corporate net-zero strategies are:</a:t>
            </a:r>
          </a:p>
          <a:p>
            <a:pPr lvl="0"/>
            <a:r>
              <a:rPr lang="en-US" sz="1600" kern="1200" dirty="0">
                <a:solidFill>
                  <a:schemeClr val="tx1"/>
                </a:solidFill>
                <a:effectLst/>
                <a:latin typeface="Arial" panose="020B0604020202020204" pitchFamily="34" charset="0"/>
                <a:ea typeface="+mn-ea"/>
                <a:cs typeface="+mn-cs"/>
              </a:rPr>
              <a:t>Eliminating sources of emissions within the value chain of the company (i.e. a company’s scope 1, 2, and 3 emissions); </a:t>
            </a:r>
            <a:r>
              <a:rPr lang="en-US" sz="1600" kern="1200" dirty="0">
                <a:solidFill>
                  <a:schemeClr val="tx1"/>
                </a:solidFill>
                <a:effectLst/>
                <a:latin typeface="Arial" panose="020B0604020202020204" pitchFamily="34" charset="0"/>
                <a:ea typeface="+mn-ea"/>
                <a:cs typeface="+mn-cs"/>
                <a:sym typeface="Wingdings" panose="05000000000000000000" pitchFamily="2" charset="2"/>
              </a:rPr>
              <a:t> true for BCSDH results as well</a:t>
            </a:r>
            <a:endParaRPr lang="en-US" sz="1600" kern="1200" dirty="0">
              <a:solidFill>
                <a:schemeClr val="tx1"/>
              </a:solidFill>
              <a:effectLst/>
              <a:latin typeface="Arial" panose="020B0604020202020204" pitchFamily="34" charset="0"/>
              <a:ea typeface="+mn-ea"/>
              <a:cs typeface="+mn-cs"/>
            </a:endParaRPr>
          </a:p>
          <a:p>
            <a:pPr lvl="0"/>
            <a:r>
              <a:rPr lang="en-US" sz="1600" kern="1200" dirty="0">
                <a:solidFill>
                  <a:schemeClr val="tx1"/>
                </a:solidFill>
                <a:effectLst/>
                <a:latin typeface="Arial" panose="020B0604020202020204" pitchFamily="34" charset="0"/>
                <a:ea typeface="+mn-ea"/>
                <a:cs typeface="+mn-cs"/>
              </a:rPr>
              <a:t>Removing CO2 from the atmosphere;</a:t>
            </a:r>
            <a:r>
              <a:rPr lang="hu-HU" sz="1600" kern="1200" dirty="0">
                <a:solidFill>
                  <a:schemeClr val="tx1"/>
                </a:solidFill>
                <a:effectLst/>
                <a:latin typeface="Arial" panose="020B0604020202020204" pitchFamily="34" charset="0"/>
                <a:ea typeface="+mn-ea"/>
                <a:cs typeface="+mn-cs"/>
              </a:rPr>
              <a:t> </a:t>
            </a:r>
            <a:r>
              <a:rPr lang="en-US" sz="1600" kern="1200" dirty="0">
                <a:solidFill>
                  <a:schemeClr val="tx1"/>
                </a:solidFill>
                <a:effectLst/>
                <a:latin typeface="Arial" panose="020B0604020202020204" pitchFamily="34" charset="0"/>
                <a:ea typeface="+mn-ea"/>
                <a:cs typeface="+mn-cs"/>
                <a:sym typeface="Wingdings" panose="05000000000000000000" pitchFamily="2" charset="2"/>
              </a:rPr>
              <a:t> not a prominent</a:t>
            </a:r>
            <a:r>
              <a:rPr lang="en-US" sz="1600" kern="1200" baseline="0" dirty="0">
                <a:solidFill>
                  <a:schemeClr val="tx1"/>
                </a:solidFill>
                <a:effectLst/>
                <a:latin typeface="Arial" panose="020B0604020202020204" pitchFamily="34" charset="0"/>
                <a:ea typeface="+mn-ea"/>
                <a:cs typeface="+mn-cs"/>
                <a:sym typeface="Wingdings" panose="05000000000000000000" pitchFamily="2" charset="2"/>
              </a:rPr>
              <a:t> option for BCSDH members right now (see e.g. carbon capture is not really applied</a:t>
            </a:r>
            <a:r>
              <a:rPr lang="hu-HU" sz="1600" kern="1200" baseline="0" dirty="0">
                <a:solidFill>
                  <a:schemeClr val="tx1"/>
                </a:solidFill>
                <a:effectLst/>
                <a:latin typeface="Arial" panose="020B0604020202020204" pitchFamily="34" charset="0"/>
                <a:ea typeface="+mn-ea"/>
                <a:cs typeface="+mn-cs"/>
                <a:sym typeface="Wingdings" panose="05000000000000000000" pitchFamily="2" charset="2"/>
              </a:rPr>
              <a:t>/</a:t>
            </a:r>
            <a:r>
              <a:rPr lang="hu-HU" sz="1600" kern="1200" baseline="0" dirty="0" err="1">
                <a:solidFill>
                  <a:schemeClr val="tx1"/>
                </a:solidFill>
                <a:effectLst/>
                <a:latin typeface="Arial" panose="020B0604020202020204" pitchFamily="34" charset="0"/>
                <a:ea typeface="+mn-ea"/>
                <a:cs typeface="+mn-cs"/>
                <a:sym typeface="Wingdings" panose="05000000000000000000" pitchFamily="2" charset="2"/>
              </a:rPr>
              <a:t>planned</a:t>
            </a:r>
            <a:endParaRPr lang="en-US" sz="1600" kern="1200" dirty="0">
              <a:solidFill>
                <a:schemeClr val="tx1"/>
              </a:solidFill>
              <a:effectLst/>
              <a:latin typeface="Arial" panose="020B0604020202020204" pitchFamily="34" charset="0"/>
              <a:ea typeface="+mn-ea"/>
              <a:cs typeface="+mn-cs"/>
            </a:endParaRPr>
          </a:p>
          <a:p>
            <a:pPr lvl="0"/>
            <a:r>
              <a:rPr lang="en-US" sz="1600" kern="1200" dirty="0">
                <a:solidFill>
                  <a:schemeClr val="tx1"/>
                </a:solidFill>
                <a:effectLst/>
                <a:latin typeface="Arial" panose="020B0604020202020204" pitchFamily="34" charset="0"/>
                <a:ea typeface="+mn-ea"/>
                <a:cs typeface="+mn-cs"/>
              </a:rPr>
              <a:t>And compensating for value chain emissions by helping to reduce emissions outside of the value chain (e.g. through the provision of finance) </a:t>
            </a:r>
            <a:r>
              <a:rPr lang="en-US" sz="1600" kern="1200" dirty="0">
                <a:solidFill>
                  <a:schemeClr val="tx1"/>
                </a:solidFill>
                <a:effectLst/>
                <a:latin typeface="Arial" panose="020B0604020202020204" pitchFamily="34" charset="0"/>
                <a:ea typeface="+mn-ea"/>
                <a:cs typeface="+mn-cs"/>
                <a:sym typeface="Wingdings" panose="05000000000000000000" pitchFamily="2" charset="2"/>
              </a:rPr>
              <a:t> offsetting is not</a:t>
            </a:r>
            <a:r>
              <a:rPr lang="en-US" sz="1600" kern="1200" baseline="0" dirty="0">
                <a:solidFill>
                  <a:schemeClr val="tx1"/>
                </a:solidFill>
                <a:effectLst/>
                <a:latin typeface="Arial" panose="020B0604020202020204" pitchFamily="34" charset="0"/>
                <a:ea typeface="+mn-ea"/>
                <a:cs typeface="+mn-cs"/>
                <a:sym typeface="Wingdings" panose="05000000000000000000" pitchFamily="2" charset="2"/>
              </a:rPr>
              <a:t> a prominent option for BCSDH members</a:t>
            </a:r>
            <a:endParaRPr lang="en-US" sz="1600" kern="1200" dirty="0">
              <a:solidFill>
                <a:schemeClr val="tx1"/>
              </a:solidFill>
              <a:effectLst/>
              <a:latin typeface="Arial" panose="020B0604020202020204" pitchFamily="34" charset="0"/>
              <a:ea typeface="+mn-ea"/>
              <a:cs typeface="+mn-cs"/>
            </a:endParaRPr>
          </a:p>
          <a:p>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53836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6910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74026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3609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59226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40136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2020 Deloitte Hungary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40463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E9ED29CA-6A60-490D-9D54-EA7CC7AF832C}"/>
              </a:ext>
            </a:extLst>
          </p:cNvPr>
          <p:cNvGrpSpPr>
            <a:grpSpLocks noChangeAspect="1"/>
          </p:cNvGrpSpPr>
          <p:nvPr userDrawn="1"/>
        </p:nvGrpSpPr>
        <p:grpSpPr>
          <a:xfrm>
            <a:off x="475325" y="457200"/>
            <a:ext cx="1998000" cy="374400"/>
            <a:chOff x="398463" y="404813"/>
            <a:chExt cx="1627187" cy="307976"/>
          </a:xfrm>
          <a:solidFill>
            <a:schemeClr val="tx1"/>
          </a:solidFill>
        </p:grpSpPr>
        <p:sp>
          <p:nvSpPr>
            <p:cNvPr id="31" name="Oval 5">
              <a:extLst>
                <a:ext uri="{FF2B5EF4-FFF2-40B4-BE49-F238E27FC236}">
                  <a16:creationId xmlns:a16="http://schemas.microsoft.com/office/drawing/2014/main" id="{119E2360-A688-44DF-A6BB-76D18177CCFF}"/>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2" name="Freeform 6">
              <a:extLst>
                <a:ext uri="{FF2B5EF4-FFF2-40B4-BE49-F238E27FC236}">
                  <a16:creationId xmlns:a16="http://schemas.microsoft.com/office/drawing/2014/main" id="{4265C3C7-34A9-47F1-AB5F-2771E187891E}"/>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3" name="Rectangle 7">
              <a:extLst>
                <a:ext uri="{FF2B5EF4-FFF2-40B4-BE49-F238E27FC236}">
                  <a16:creationId xmlns:a16="http://schemas.microsoft.com/office/drawing/2014/main" id="{A9400861-EDC5-4A80-9569-C20320CE006A}"/>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4" name="Freeform 8">
              <a:extLst>
                <a:ext uri="{FF2B5EF4-FFF2-40B4-BE49-F238E27FC236}">
                  <a16:creationId xmlns:a16="http://schemas.microsoft.com/office/drawing/2014/main" id="{64DC9296-DBBC-4C4E-ACB4-7DA2607D524B}"/>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5" name="Rectangle 9">
              <a:extLst>
                <a:ext uri="{FF2B5EF4-FFF2-40B4-BE49-F238E27FC236}">
                  <a16:creationId xmlns:a16="http://schemas.microsoft.com/office/drawing/2014/main" id="{3E26591B-8E9F-4856-8284-BF3F8DB6ABC1}"/>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6" name="Rectangle 10">
              <a:extLst>
                <a:ext uri="{FF2B5EF4-FFF2-40B4-BE49-F238E27FC236}">
                  <a16:creationId xmlns:a16="http://schemas.microsoft.com/office/drawing/2014/main" id="{43F42271-5510-4D15-B07B-133237928BB4}"/>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7" name="Freeform 11">
              <a:extLst>
                <a:ext uri="{FF2B5EF4-FFF2-40B4-BE49-F238E27FC236}">
                  <a16:creationId xmlns:a16="http://schemas.microsoft.com/office/drawing/2014/main" id="{00E9FD99-54D9-422B-9717-D0DD3442A0DF}"/>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8" name="Freeform 12">
              <a:extLst>
                <a:ext uri="{FF2B5EF4-FFF2-40B4-BE49-F238E27FC236}">
                  <a16:creationId xmlns:a16="http://schemas.microsoft.com/office/drawing/2014/main" id="{BAF30821-90D3-436A-8DDF-D130E66447E2}"/>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9" name="Freeform 13">
              <a:extLst>
                <a:ext uri="{FF2B5EF4-FFF2-40B4-BE49-F238E27FC236}">
                  <a16:creationId xmlns:a16="http://schemas.microsoft.com/office/drawing/2014/main" id="{5C1A565D-B22B-4EE2-ACC9-C993D581F00C}"/>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40" name="Freeform 14">
              <a:extLst>
                <a:ext uri="{FF2B5EF4-FFF2-40B4-BE49-F238E27FC236}">
                  <a16:creationId xmlns:a16="http://schemas.microsoft.com/office/drawing/2014/main" id="{666738FD-9737-43F5-8E36-896FD725FE08}"/>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
        <p:nvSpPr>
          <p:cNvPr id="41" name="Picture Placeholder 8">
            <a:extLst>
              <a:ext uri="{FF2B5EF4-FFF2-40B4-BE49-F238E27FC236}">
                <a16:creationId xmlns:a16="http://schemas.microsoft.com/office/drawing/2014/main" id="{AC175F74-77C8-4969-BBF5-920619ED7628}"/>
              </a:ext>
            </a:extLst>
          </p:cNvPr>
          <p:cNvSpPr>
            <a:spLocks noGrp="1"/>
          </p:cNvSpPr>
          <p:nvPr>
            <p:ph type="pic" sz="quarter" idx="11"/>
          </p:nvPr>
        </p:nvSpPr>
        <p:spPr>
          <a:xfrm>
            <a:off x="3393716" y="727595"/>
            <a:ext cx="5400000" cy="5400000"/>
          </a:xfrm>
          <a:prstGeom prst="rect">
            <a:avLst/>
          </a:prstGeom>
        </p:spPr>
        <p:txBody>
          <a:bodyPr/>
          <a:lstStyle/>
          <a:p>
            <a:r>
              <a:rPr lang="en-US" noProof="0"/>
              <a:t>Click icon to add picture</a:t>
            </a:r>
            <a:endParaRPr lang="en-US" noProof="0" dirty="0"/>
          </a:p>
        </p:txBody>
      </p:sp>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501651" y="5332396"/>
            <a:ext cx="4446269" cy="464044"/>
          </a:xfrm>
        </p:spPr>
        <p:txBody>
          <a:bodyPr anchor="t" anchorCtr="0">
            <a:noAutofit/>
          </a:bodyPr>
          <a:lstStyle>
            <a:lvl1pPr algn="l">
              <a:lnSpc>
                <a:spcPct val="100000"/>
              </a:lnSpc>
              <a:defRPr sz="2100" b="0">
                <a:solidFill>
                  <a:schemeClr val="accent1"/>
                </a:solidFill>
                <a:latin typeface="+mn-lt"/>
                <a:ea typeface="Open Sans" panose="020B0606030504020204" pitchFamily="34" charset="0"/>
                <a:cs typeface="Calibri" panose="020F0502020204030204" pitchFamily="34" charset="0"/>
              </a:defRPr>
            </a:lvl1pPr>
          </a:lstStyle>
          <a:p>
            <a:r>
              <a:rPr lang="en-US" noProof="0"/>
              <a:t>Click to edit Master title style</a:t>
            </a:r>
            <a:endParaRPr lang="en-US" noProof="0" dirty="0"/>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501651" y="6381750"/>
            <a:ext cx="4446269" cy="273050"/>
          </a:xfrm>
          <a:prstGeom prst="rect">
            <a:avLst/>
          </a:prstGeom>
        </p:spPr>
        <p:txBody>
          <a:bodyPr>
            <a:noAutofit/>
          </a:bodyPr>
          <a:lstStyle>
            <a:lvl1pPr>
              <a:spcAft>
                <a:spcPts val="0"/>
              </a:spcAft>
              <a:defRPr sz="1600">
                <a:solidFill>
                  <a:schemeClr val="tx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3162091057"/>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 Black">
    <p:bg bwMode="gray">
      <p:bgPr>
        <a:solidFill>
          <a:schemeClr val="tx1"/>
        </a:solidFill>
        <a:effectLst/>
      </p:bgPr>
    </p:bg>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DEF77F0F-DE6A-48C9-92BD-013174DD643C}"/>
              </a:ext>
            </a:extLst>
          </p:cNvPr>
          <p:cNvSpPr>
            <a:spLocks noGrp="1"/>
          </p:cNvSpPr>
          <p:nvPr>
            <p:ph type="pic" sz="quarter" idx="11"/>
          </p:nvPr>
        </p:nvSpPr>
        <p:spPr>
          <a:xfrm>
            <a:off x="3393716" y="727595"/>
            <a:ext cx="5400000" cy="5400000"/>
          </a:xfrm>
          <a:prstGeom prst="rect">
            <a:avLst/>
          </a:prstGeom>
        </p:spPr>
        <p:txBody>
          <a:bodyPr/>
          <a:lstStyle>
            <a:lvl1pPr>
              <a:defRPr>
                <a:solidFill>
                  <a:schemeClr val="bg1"/>
                </a:solidFill>
              </a:defRPr>
            </a:lvl1pPr>
          </a:lstStyle>
          <a:p>
            <a:r>
              <a:rPr lang="en-US" noProof="0"/>
              <a:t>Click icon to add picture</a:t>
            </a:r>
            <a:endParaRPr lang="en-US" noProof="0" dirty="0"/>
          </a:p>
        </p:txBody>
      </p:sp>
      <p:grpSp>
        <p:nvGrpSpPr>
          <p:cNvPr id="18" name="Group 17">
            <a:extLst>
              <a:ext uri="{FF2B5EF4-FFF2-40B4-BE49-F238E27FC236}">
                <a16:creationId xmlns:a16="http://schemas.microsoft.com/office/drawing/2014/main" id="{2A695DEC-E9CB-4EE6-B6A0-35EA322D267E}"/>
              </a:ext>
            </a:extLst>
          </p:cNvPr>
          <p:cNvGrpSpPr>
            <a:grpSpLocks noChangeAspect="1"/>
          </p:cNvGrpSpPr>
          <p:nvPr userDrawn="1"/>
        </p:nvGrpSpPr>
        <p:grpSpPr>
          <a:xfrm>
            <a:off x="469900" y="457761"/>
            <a:ext cx="1998000" cy="374400"/>
            <a:chOff x="398463" y="404813"/>
            <a:chExt cx="1627187" cy="307976"/>
          </a:xfrm>
          <a:solidFill>
            <a:schemeClr val="tx1"/>
          </a:solidFill>
        </p:grpSpPr>
        <p:sp>
          <p:nvSpPr>
            <p:cNvPr id="30" name="Oval 5">
              <a:extLst>
                <a:ext uri="{FF2B5EF4-FFF2-40B4-BE49-F238E27FC236}">
                  <a16:creationId xmlns:a16="http://schemas.microsoft.com/office/drawing/2014/main" id="{156892DF-711C-4336-AEBF-762E1CB7CCD8}"/>
                </a:ext>
              </a:extLst>
            </p:cNvPr>
            <p:cNvSpPr>
              <a:spLocks noChangeArrowheads="1"/>
            </p:cNvSpPr>
            <p:nvPr userDrawn="1"/>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1" name="Freeform 6">
              <a:extLst>
                <a:ext uri="{FF2B5EF4-FFF2-40B4-BE49-F238E27FC236}">
                  <a16:creationId xmlns:a16="http://schemas.microsoft.com/office/drawing/2014/main" id="{654BE607-CC12-452A-95BB-8AEB794BBEF6}"/>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2" name="Rectangle 7">
              <a:extLst>
                <a:ext uri="{FF2B5EF4-FFF2-40B4-BE49-F238E27FC236}">
                  <a16:creationId xmlns:a16="http://schemas.microsoft.com/office/drawing/2014/main" id="{AE06DD36-C381-4B3C-86D3-4123CCCA48EE}"/>
                </a:ext>
              </a:extLst>
            </p:cNvPr>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3" name="Freeform 8">
              <a:extLst>
                <a:ext uri="{FF2B5EF4-FFF2-40B4-BE49-F238E27FC236}">
                  <a16:creationId xmlns:a16="http://schemas.microsoft.com/office/drawing/2014/main" id="{20BC03DC-7852-47B1-9820-005DEBD76BF8}"/>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4" name="Rectangle 9">
              <a:extLst>
                <a:ext uri="{FF2B5EF4-FFF2-40B4-BE49-F238E27FC236}">
                  <a16:creationId xmlns:a16="http://schemas.microsoft.com/office/drawing/2014/main" id="{07652C2F-A141-4AB0-9E2F-202CA0F5FB93}"/>
                </a:ext>
              </a:extLst>
            </p:cNvPr>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5" name="Rectangle 10">
              <a:extLst>
                <a:ext uri="{FF2B5EF4-FFF2-40B4-BE49-F238E27FC236}">
                  <a16:creationId xmlns:a16="http://schemas.microsoft.com/office/drawing/2014/main" id="{5648F6A9-F4A7-4EA4-BEB8-6F1BB21E0FBB}"/>
                </a:ext>
              </a:extLst>
            </p:cNvPr>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6" name="Freeform 11">
              <a:extLst>
                <a:ext uri="{FF2B5EF4-FFF2-40B4-BE49-F238E27FC236}">
                  <a16:creationId xmlns:a16="http://schemas.microsoft.com/office/drawing/2014/main" id="{1217BB3C-3B45-4FD5-A1F2-2A4B137E814A}"/>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7" name="Freeform 12">
              <a:extLst>
                <a:ext uri="{FF2B5EF4-FFF2-40B4-BE49-F238E27FC236}">
                  <a16:creationId xmlns:a16="http://schemas.microsoft.com/office/drawing/2014/main" id="{2285CDEF-D8F9-4088-8EFE-11B02C6E1F4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8" name="Freeform 13">
              <a:extLst>
                <a:ext uri="{FF2B5EF4-FFF2-40B4-BE49-F238E27FC236}">
                  <a16:creationId xmlns:a16="http://schemas.microsoft.com/office/drawing/2014/main" id="{8B4FB454-2D1E-4839-87E0-3E961CBE461C}"/>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9" name="Freeform 14">
              <a:extLst>
                <a:ext uri="{FF2B5EF4-FFF2-40B4-BE49-F238E27FC236}">
                  <a16:creationId xmlns:a16="http://schemas.microsoft.com/office/drawing/2014/main" id="{95322F62-2CA7-4C72-BE20-8B93945A3273}"/>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
        <p:nvSpPr>
          <p:cNvPr id="40" name="Title 1">
            <a:extLst>
              <a:ext uri="{FF2B5EF4-FFF2-40B4-BE49-F238E27FC236}">
                <a16:creationId xmlns:a16="http://schemas.microsoft.com/office/drawing/2014/main" id="{D9B25E43-ACA5-4BFC-98CD-B96634D5AD4A}"/>
              </a:ext>
            </a:extLst>
          </p:cNvPr>
          <p:cNvSpPr>
            <a:spLocks noGrp="1"/>
          </p:cNvSpPr>
          <p:nvPr>
            <p:ph type="ctrTitle"/>
          </p:nvPr>
        </p:nvSpPr>
        <p:spPr bwMode="gray">
          <a:xfrm>
            <a:off x="501651" y="5332396"/>
            <a:ext cx="4446269" cy="464044"/>
          </a:xfrm>
        </p:spPr>
        <p:txBody>
          <a:bodyPr anchor="t" anchorCtr="0">
            <a:noAutofit/>
          </a:bodyPr>
          <a:lstStyle>
            <a:lvl1pPr algn="l">
              <a:lnSpc>
                <a:spcPct val="100000"/>
              </a:lnSpc>
              <a:defRPr sz="2100" b="0">
                <a:solidFill>
                  <a:schemeClr val="accent1"/>
                </a:solidFill>
                <a:latin typeface="+mn-lt"/>
                <a:ea typeface="Open Sans" panose="020B0606030504020204" pitchFamily="34" charset="0"/>
                <a:cs typeface="Calibri" panose="020F0502020204030204" pitchFamily="34" charset="0"/>
              </a:defRPr>
            </a:lvl1pPr>
          </a:lstStyle>
          <a:p>
            <a:r>
              <a:rPr lang="en-US" noProof="0"/>
              <a:t>Click to edit Master title style</a:t>
            </a:r>
            <a:endParaRPr lang="en-US" noProof="0" dirty="0"/>
          </a:p>
        </p:txBody>
      </p:sp>
      <p:sp>
        <p:nvSpPr>
          <p:cNvPr id="41" name="Text Placeholder 4">
            <a:extLst>
              <a:ext uri="{FF2B5EF4-FFF2-40B4-BE49-F238E27FC236}">
                <a16:creationId xmlns:a16="http://schemas.microsoft.com/office/drawing/2014/main" id="{EE5D7BA0-7E63-4F55-8707-FB998AF96C8C}"/>
              </a:ext>
            </a:extLst>
          </p:cNvPr>
          <p:cNvSpPr>
            <a:spLocks noGrp="1"/>
          </p:cNvSpPr>
          <p:nvPr>
            <p:ph type="body" sz="quarter" idx="10"/>
          </p:nvPr>
        </p:nvSpPr>
        <p:spPr>
          <a:xfrm>
            <a:off x="501651" y="6381750"/>
            <a:ext cx="4446269" cy="273050"/>
          </a:xfrm>
          <a:prstGeom prst="rect">
            <a:avLst/>
          </a:prstGeom>
        </p:spPr>
        <p:txBody>
          <a:bodyPr>
            <a:noAutofit/>
          </a:bodyPr>
          <a:lstStyle>
            <a:lvl1pPr>
              <a:spcAft>
                <a:spcPts val="0"/>
              </a:spcAft>
              <a:defRPr sz="1600">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544816168"/>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600" b="1">
                <a:solidFill>
                  <a:schemeClr val="tx1"/>
                </a:solidFill>
                <a:latin typeface="+mj-lt"/>
                <a:ea typeface="Open Sans" panose="020B0606030504020204" pitchFamily="34" charset="0"/>
                <a:cs typeface="Calibri" panose="020F050202020403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6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Footer Placeholder 3"/>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174724085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rmAutofit/>
          </a:bodyPr>
          <a:lstStyle>
            <a:lvl1pPr>
              <a:spcBef>
                <a:spcPts val="3600"/>
              </a:spcBef>
              <a:defRPr sz="22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a:t>Edit Master text styles</a:t>
            </a:r>
          </a:p>
        </p:txBody>
      </p:sp>
      <p:sp>
        <p:nvSpPr>
          <p:cNvPr id="2" name="Footer Placeholder 1"/>
          <p:cNvSpPr>
            <a:spLocks noGrp="1"/>
          </p:cNvSpPr>
          <p:nvPr>
            <p:ph type="ftr" sz="quarter" idx="11"/>
          </p:nvPr>
        </p:nvSpPr>
        <p:spPr/>
        <p:txBody>
          <a:bodyPr/>
          <a:lstStyle/>
          <a:p>
            <a:r>
              <a:rPr lang="hu-HU"/>
              <a:t>© 2020 Deloitte Hungary</a:t>
            </a:r>
            <a:endParaRPr lang="hu-HU" dirty="0"/>
          </a:p>
        </p:txBody>
      </p:sp>
    </p:spTree>
    <p:extLst>
      <p:ext uri="{BB962C8B-B14F-4D97-AF65-F5344CB8AC3E}">
        <p14:creationId xmlns:p14="http://schemas.microsoft.com/office/powerpoint/2010/main" val="3486500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Letter 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8862256" y="405929"/>
            <a:ext cx="2804160" cy="1027760"/>
          </a:xfrm>
        </p:spPr>
        <p:txBody>
          <a:bodyPr/>
          <a:lstStyle>
            <a:lvl1pPr>
              <a:spcBef>
                <a:spcPts val="185"/>
              </a:spcBef>
              <a:defRPr sz="923">
                <a:solidFill>
                  <a:schemeClr val="tx1"/>
                </a:solidFill>
              </a:defRPr>
            </a:lvl1pPr>
            <a:lvl2pPr>
              <a:defRPr sz="969">
                <a:solidFill>
                  <a:schemeClr val="tx2"/>
                </a:solidFill>
              </a:defRPr>
            </a:lvl2pPr>
            <a:lvl3pPr>
              <a:defRPr sz="969">
                <a:solidFill>
                  <a:schemeClr val="tx2"/>
                </a:solidFill>
              </a:defRPr>
            </a:lvl3pPr>
            <a:lvl4pPr>
              <a:defRPr sz="923">
                <a:solidFill>
                  <a:schemeClr val="tx2"/>
                </a:solidFill>
              </a:defRPr>
            </a:lvl4pPr>
            <a:lvl5pPr>
              <a:defRPr sz="923">
                <a:solidFill>
                  <a:schemeClr val="tx2"/>
                </a:solidFill>
              </a:defRPr>
            </a:lvl5pPr>
          </a:lstStyle>
          <a:p>
            <a:pPr lvl="0"/>
            <a:r>
              <a:rPr lang="en-US"/>
              <a:t>Edit Master text styles</a:t>
            </a:r>
          </a:p>
        </p:txBody>
      </p:sp>
      <p:sp>
        <p:nvSpPr>
          <p:cNvPr id="7" name="Text Placeholder 6"/>
          <p:cNvSpPr>
            <a:spLocks noGrp="1"/>
          </p:cNvSpPr>
          <p:nvPr>
            <p:ph type="body" sz="quarter" idx="11"/>
          </p:nvPr>
        </p:nvSpPr>
        <p:spPr>
          <a:xfrm>
            <a:off x="525586" y="1700214"/>
            <a:ext cx="2766255" cy="4656835"/>
          </a:xfrm>
        </p:spPr>
        <p:txBody>
          <a:bodyPr>
            <a:normAutofit/>
          </a:bodyPr>
          <a:lstStyle>
            <a:lvl1pPr>
              <a:spcBef>
                <a:spcPts val="0"/>
              </a:spcBef>
              <a:spcAft>
                <a:spcPts val="554"/>
              </a:spcAft>
              <a:defRPr sz="1300"/>
            </a:lvl1pPr>
            <a:lvl2pPr>
              <a:spcBef>
                <a:spcPts val="277"/>
              </a:spcBef>
              <a:defRPr/>
            </a:lvl2pPr>
            <a:lvl3pPr>
              <a:spcBef>
                <a:spcPts val="277"/>
              </a:spcBef>
              <a:defRPr/>
            </a:lvl3pPr>
            <a:lvl4pPr>
              <a:spcBef>
                <a:spcPts val="277"/>
              </a:spcBef>
              <a:defRPr/>
            </a:lvl4pPr>
            <a:lvl5pPr>
              <a:spcBef>
                <a:spcPts val="277"/>
              </a:spcBef>
              <a:defRPr/>
            </a:lvl5pPr>
          </a:lstStyle>
          <a:p>
            <a:pPr lvl="0"/>
            <a:r>
              <a:rPr lang="en-US"/>
              <a:t>Edit Master text styles</a:t>
            </a:r>
          </a:p>
        </p:txBody>
      </p:sp>
      <p:sp>
        <p:nvSpPr>
          <p:cNvPr id="9" name="Text Placeholder 8"/>
          <p:cNvSpPr>
            <a:spLocks noGrp="1"/>
          </p:cNvSpPr>
          <p:nvPr>
            <p:ph type="body" sz="quarter" idx="12"/>
          </p:nvPr>
        </p:nvSpPr>
        <p:spPr>
          <a:xfrm>
            <a:off x="3780369" y="1700212"/>
            <a:ext cx="7886049" cy="4657726"/>
          </a:xfrm>
        </p:spPr>
        <p:txBody>
          <a:bodyPr/>
          <a:lstStyle>
            <a:lvl1pPr>
              <a:spcBef>
                <a:spcPts val="1662"/>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p:cNvSpPr>
            <a:spLocks noGrp="1"/>
          </p:cNvSpPr>
          <p:nvPr>
            <p:ph type="ftr" sz="quarter" idx="13"/>
          </p:nvPr>
        </p:nvSpPr>
        <p:spPr/>
        <p:txBody>
          <a:bodyPr/>
          <a:lstStyle/>
          <a:p>
            <a:r>
              <a:rPr lang="hu-HU"/>
              <a:t>© 2020 Deloitte Hungary</a:t>
            </a:r>
            <a:endParaRPr lang="hu-HU" dirty="0"/>
          </a:p>
        </p:txBody>
      </p:sp>
    </p:spTree>
    <p:extLst>
      <p:ext uri="{BB962C8B-B14F-4D97-AF65-F5344CB8AC3E}">
        <p14:creationId xmlns:p14="http://schemas.microsoft.com/office/powerpoint/2010/main" val="102613173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atin typeface="+mn-lt"/>
              </a:defRPr>
            </a:lvl1pPr>
            <a:lvl2pPr>
              <a:tabLst>
                <a:tab pos="6729413" algn="r"/>
              </a:tabLst>
              <a:defRPr>
                <a:latin typeface="+mj-lt"/>
              </a:defRPr>
            </a:lvl2pPr>
            <a:lvl3pPr>
              <a:tabLst>
                <a:tab pos="6729413" algn="r"/>
              </a:tabLst>
              <a:defRPr>
                <a:latin typeface="+mn-lt"/>
              </a:defRPr>
            </a:lvl3pPr>
            <a:lvl4pPr>
              <a:tabLst>
                <a:tab pos="6729413" algn="r"/>
              </a:tabLst>
              <a:defRPr>
                <a:latin typeface="+mn-lt"/>
              </a:defRPr>
            </a:lvl4pPr>
            <a:lvl5pPr>
              <a:tabLst>
                <a:tab pos="5029200" algn="r"/>
              </a:tabLst>
              <a:defRPr baseline="0">
                <a:latin typeface="+mn-lt"/>
              </a:defRPr>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2" name="Footer Placeholder 1"/>
          <p:cNvSpPr>
            <a:spLocks noGrp="1"/>
          </p:cNvSpPr>
          <p:nvPr>
            <p:ph type="ftr" sz="quarter" idx="11"/>
          </p:nvPr>
        </p:nvSpPr>
        <p:spPr/>
        <p:txBody>
          <a:bodyPr/>
          <a:lstStyle/>
          <a:p>
            <a:r>
              <a:rPr lang="hu-HU"/>
              <a:t>© 2020 Deloitte Hungary</a:t>
            </a:r>
            <a:endParaRPr lang="hu-HU" dirty="0"/>
          </a:p>
        </p:txBody>
      </p:sp>
    </p:spTree>
    <p:extLst>
      <p:ext uri="{BB962C8B-B14F-4D97-AF65-F5344CB8AC3E}">
        <p14:creationId xmlns:p14="http://schemas.microsoft.com/office/powerpoint/2010/main" val="126317368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atin typeface="+mn-lt"/>
              </a:defRPr>
            </a:lvl1pPr>
            <a:lvl2pPr>
              <a:tabLst>
                <a:tab pos="5029200" algn="r"/>
              </a:tabLst>
              <a:defRPr>
                <a:latin typeface="+mj-lt"/>
              </a:defRPr>
            </a:lvl2pPr>
            <a:lvl3pPr>
              <a:tabLst>
                <a:tab pos="5029200" algn="r"/>
              </a:tabLst>
              <a:defRPr>
                <a:latin typeface="+mn-lt"/>
              </a:defRPr>
            </a:lvl3pPr>
            <a:lvl4pPr>
              <a:tabLst>
                <a:tab pos="5029200" algn="r"/>
              </a:tabLst>
              <a:defRPr>
                <a:latin typeface="+mn-lt"/>
              </a:defRPr>
            </a:lvl4pPr>
            <a:lvl5pPr>
              <a:tabLst>
                <a:tab pos="5029200" algn="r"/>
              </a:tabLst>
              <a:defRPr baseline="0">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Footer Placeholder 1"/>
          <p:cNvSpPr>
            <a:spLocks noGrp="1"/>
          </p:cNvSpPr>
          <p:nvPr>
            <p:ph type="ftr" sz="quarter" idx="16"/>
          </p:nvPr>
        </p:nvSpPr>
        <p:spPr/>
        <p:txBody>
          <a:bodyPr/>
          <a:lstStyle/>
          <a:p>
            <a:r>
              <a:rPr lang="hu-HU"/>
              <a:t>© 2020 Deloitte Hungary</a:t>
            </a:r>
            <a:endParaRPr lang="hu-HU" dirty="0"/>
          </a:p>
        </p:txBody>
      </p:sp>
    </p:spTree>
    <p:extLst>
      <p:ext uri="{BB962C8B-B14F-4D97-AF65-F5344CB8AC3E}">
        <p14:creationId xmlns:p14="http://schemas.microsoft.com/office/powerpoint/2010/main" val="266197695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a:t>Click to edit Master title style</a:t>
            </a:r>
            <a:endParaRPr lang="en-US"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Footer Placeholder 2"/>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395600958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403080530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181465401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6"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a:t>Click icon to add chart</a:t>
            </a:r>
            <a:endParaRPr lang="en-GB" dirty="0"/>
          </a:p>
        </p:txBody>
      </p:sp>
      <p:sp>
        <p:nvSpPr>
          <p:cNvPr id="18" name="Text Placeholder 8"/>
          <p:cNvSpPr>
            <a:spLocks noGrp="1"/>
          </p:cNvSpPr>
          <p:nvPr>
            <p:ph type="body" sz="quarter" idx="18"/>
          </p:nvPr>
        </p:nvSpPr>
        <p:spPr>
          <a:xfrm>
            <a:off x="501652" y="1700214"/>
            <a:ext cx="11188699" cy="357187"/>
          </a:xfrm>
        </p:spPr>
        <p:txBody>
          <a:bodyPr/>
          <a:lstStyle/>
          <a:p>
            <a:pPr lvl="0"/>
            <a:r>
              <a:rPr lang="en-US" noProof="0"/>
              <a:t>Edit Master text styles</a:t>
            </a:r>
          </a:p>
        </p:txBody>
      </p:sp>
      <p:sp>
        <p:nvSpPr>
          <p:cNvPr id="19" name="Text Placeholder 7"/>
          <p:cNvSpPr>
            <a:spLocks noGrp="1"/>
          </p:cNvSpPr>
          <p:nvPr>
            <p:ph type="body" sz="quarter" idx="23"/>
          </p:nvPr>
        </p:nvSpPr>
        <p:spPr>
          <a:xfrm>
            <a:off x="501651" y="6121014"/>
            <a:ext cx="11188700" cy="260737"/>
          </a:xfrm>
        </p:spPr>
        <p:txBody>
          <a:bodyPr>
            <a:normAutofit/>
          </a:bodyPr>
          <a:lstStyle>
            <a:lvl1pPr>
              <a:spcAft>
                <a:spcPts val="0"/>
              </a:spcAft>
              <a:defRPr sz="900"/>
            </a:lvl1pPr>
          </a:lstStyle>
          <a:p>
            <a:pPr lvl="0"/>
            <a:r>
              <a:rPr lang="en-US"/>
              <a:t>Edit Master text styles</a:t>
            </a:r>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20402580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6"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a:t>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a:t>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a:t>Edit Master text styles</a:t>
            </a:r>
          </a:p>
        </p:txBody>
      </p:sp>
      <p:sp>
        <p:nvSpPr>
          <p:cNvPr id="12"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a:t>Edit Master text styles</a:t>
            </a:r>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255277454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Footer Placeholder 1"/>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215424052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8" name="Title Placeholder 1"/>
          <p:cNvSpPr>
            <a:spLocks noGrp="1"/>
          </p:cNvSpPr>
          <p:nvPr>
            <p:ph type="title" hasCustomPrompt="1"/>
          </p:nvPr>
        </p:nvSpPr>
        <p:spPr>
          <a:xfrm>
            <a:off x="501650" y="317500"/>
            <a:ext cx="11188700" cy="698500"/>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Footer Placeholder 1"/>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418226668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a:t>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3"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1100"/>
            </a:lvl1pPr>
          </a:lstStyle>
          <a:p>
            <a:pPr lvl="0"/>
            <a:r>
              <a:rPr lang="en-US"/>
              <a:t>Edit Master text styles</a:t>
            </a:r>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255803056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a:t>Click icon to add chart</a:t>
            </a:r>
            <a:endParaRPr lang="en-GB"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a:t>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3"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1100"/>
            </a:lvl1pPr>
          </a:lstStyle>
          <a:p>
            <a:pPr lvl="0"/>
            <a:r>
              <a:rPr lang="en-US"/>
              <a:t>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a:t>Click icon to add chart</a:t>
            </a:r>
            <a:endParaRPr lang="en-GB"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a:t>Edit Master text styles</a:t>
            </a:r>
          </a:p>
        </p:txBody>
      </p:sp>
      <p:sp>
        <p:nvSpPr>
          <p:cNvPr id="2" name="Footer Placeholder 1"/>
          <p:cNvSpPr>
            <a:spLocks noGrp="1"/>
          </p:cNvSpPr>
          <p:nvPr>
            <p:ph type="ftr" sz="quarter" idx="26"/>
          </p:nvPr>
        </p:nvSpPr>
        <p:spPr/>
        <p:txBody>
          <a:bodyPr/>
          <a:lstStyle/>
          <a:p>
            <a:r>
              <a:rPr lang="hu-HU"/>
              <a:t>© 2020 Deloitte Hungary</a:t>
            </a:r>
            <a:endParaRPr lang="hu-HU" dirty="0"/>
          </a:p>
        </p:txBody>
      </p:sp>
    </p:spTree>
    <p:extLst>
      <p:ext uri="{BB962C8B-B14F-4D97-AF65-F5344CB8AC3E}">
        <p14:creationId xmlns:p14="http://schemas.microsoft.com/office/powerpoint/2010/main" val="74754540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2" name="Footer Placeholder 1"/>
          <p:cNvSpPr>
            <a:spLocks noGrp="1"/>
          </p:cNvSpPr>
          <p:nvPr>
            <p:ph type="ftr" sz="quarter" idx="17"/>
          </p:nvPr>
        </p:nvSpPr>
        <p:spPr/>
        <p:txBody>
          <a:bodyPr/>
          <a:lstStyle/>
          <a:p>
            <a:r>
              <a:rPr lang="hu-HU"/>
              <a:t>© 2020 Deloitte Hungary</a:t>
            </a:r>
            <a:endParaRPr lang="hu-HU" dirty="0"/>
          </a:p>
        </p:txBody>
      </p:sp>
    </p:spTree>
    <p:extLst>
      <p:ext uri="{BB962C8B-B14F-4D97-AF65-F5344CB8AC3E}">
        <p14:creationId xmlns:p14="http://schemas.microsoft.com/office/powerpoint/2010/main" val="369770740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698500"/>
          </a:xfrm>
          <a:prstGeom prst="rect">
            <a:avLst/>
          </a:prstGeom>
        </p:spPr>
        <p:txBody>
          <a:bodyPr vert="horz" lIns="0" tIns="0" rIns="0" bIns="0" rtlCol="0" anchor="t" anchorCtr="0">
            <a:noAutofit/>
          </a:bodyPr>
          <a:lstStyle>
            <a:lvl1pPr>
              <a:defRPr/>
            </a:lvl1pPr>
          </a:lstStyle>
          <a:p>
            <a:r>
              <a:rPr lang="en-US"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rmAutofit/>
          </a:bodyPr>
          <a:lstStyle>
            <a:lvl1pPr>
              <a:tabLst>
                <a:tab pos="5029200" algn="r"/>
              </a:tabLst>
              <a:defRPr sz="21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2" name="Footer Placeholder 1"/>
          <p:cNvSpPr>
            <a:spLocks noGrp="1"/>
          </p:cNvSpPr>
          <p:nvPr>
            <p:ph type="ftr" sz="quarter" idx="17"/>
          </p:nvPr>
        </p:nvSpPr>
        <p:spPr/>
        <p:txBody>
          <a:bodyPr/>
          <a:lstStyle/>
          <a:p>
            <a:r>
              <a:rPr lang="hu-HU"/>
              <a:t>© 2020 Deloitte Hungary</a:t>
            </a:r>
            <a:endParaRPr lang="hu-HU" dirty="0"/>
          </a:p>
        </p:txBody>
      </p:sp>
    </p:spTree>
    <p:extLst>
      <p:ext uri="{BB962C8B-B14F-4D97-AF65-F5344CB8AC3E}">
        <p14:creationId xmlns:p14="http://schemas.microsoft.com/office/powerpoint/2010/main" val="115362596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698500"/>
          </a:xfrm>
        </p:spPr>
        <p:txBody>
          <a:bodyPr/>
          <a:lstStyle/>
          <a:p>
            <a:r>
              <a:rPr lang="en-US"/>
              <a:t>Click to edit Master title style</a:t>
            </a:r>
            <a:endParaRPr lang="en-GB"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3" name="Footer Placeholder 2"/>
          <p:cNvSpPr>
            <a:spLocks noGrp="1"/>
          </p:cNvSpPr>
          <p:nvPr>
            <p:ph type="ftr" sz="quarter" idx="22"/>
          </p:nvPr>
        </p:nvSpPr>
        <p:spPr/>
        <p:txBody>
          <a:bodyPr/>
          <a:lstStyle/>
          <a:p>
            <a:r>
              <a:rPr lang="hu-HU"/>
              <a:t>© 2020 Deloitte Hungary</a:t>
            </a:r>
            <a:endParaRPr lang="hu-HU" dirty="0"/>
          </a:p>
        </p:txBody>
      </p:sp>
    </p:spTree>
    <p:extLst>
      <p:ext uri="{BB962C8B-B14F-4D97-AF65-F5344CB8AC3E}">
        <p14:creationId xmlns:p14="http://schemas.microsoft.com/office/powerpoint/2010/main" val="408925448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698500"/>
          </a:xfrm>
        </p:spPr>
        <p:txBody>
          <a:bodyPr/>
          <a:lstStyle/>
          <a:p>
            <a:r>
              <a:rPr lang="en-US" noProof="0"/>
              <a:t>Click to edit Master title style</a:t>
            </a:r>
            <a:endParaRPr lang="en-US" noProof="0" dirty="0"/>
          </a:p>
        </p:txBody>
      </p:sp>
      <p:sp>
        <p:nvSpPr>
          <p:cNvPr id="4" name="Rectangle 3"/>
          <p:cNvSpPr/>
          <p:nvPr/>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5" name="Rectangle 4"/>
          <p:cNvSpPr/>
          <p:nvPr/>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6" name="Rectangle 5"/>
          <p:cNvSpPr/>
          <p:nvPr/>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7" name="Rectangle 6"/>
          <p:cNvSpPr/>
          <p:nvPr/>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a:t>Click icon to add picture</a:t>
            </a:r>
            <a:endParaRPr lang="en-GB"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a:t>Click icon to add picture</a:t>
            </a:r>
            <a:endParaRPr lang="en-GB"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a:t>Click icon to add picture</a:t>
            </a:r>
            <a:endParaRPr lang="en-GB"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a:t>Click icon to add picture</a:t>
            </a:r>
            <a:endParaRPr lang="en-GB"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atin typeface="+mj-lt"/>
              </a:defRPr>
            </a:lvl1pPr>
            <a:lvl2pPr>
              <a:spcAft>
                <a:spcPts val="0"/>
              </a:spcAft>
              <a:defRPr b="0"/>
            </a:lvl2pPr>
          </a:lstStyle>
          <a:p>
            <a:pPr lvl="0"/>
            <a:r>
              <a:rPr lang="en-US"/>
              <a:t>Edit Master text styles</a:t>
            </a:r>
          </a:p>
          <a:p>
            <a:pPr lvl="1"/>
            <a:r>
              <a:rPr lang="en-US"/>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atin typeface="+mj-lt"/>
              </a:defRPr>
            </a:lvl1pPr>
            <a:lvl2pPr>
              <a:spcAft>
                <a:spcPts val="0"/>
              </a:spcAft>
              <a:defRPr b="0"/>
            </a:lvl2pPr>
          </a:lstStyle>
          <a:p>
            <a:pPr lvl="0"/>
            <a:r>
              <a:rPr lang="en-US"/>
              <a:t>Edit Master text styles</a:t>
            </a:r>
          </a:p>
          <a:p>
            <a:pPr lvl="1"/>
            <a:r>
              <a:rPr lang="en-US"/>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atin typeface="+mj-lt"/>
              </a:defRPr>
            </a:lvl1pPr>
            <a:lvl2pPr>
              <a:spcAft>
                <a:spcPts val="0"/>
              </a:spcAft>
              <a:defRPr b="0"/>
            </a:lvl2pPr>
          </a:lstStyle>
          <a:p>
            <a:pPr lvl="0"/>
            <a:r>
              <a:rPr lang="en-US"/>
              <a:t>Edit Master text styles</a:t>
            </a:r>
          </a:p>
          <a:p>
            <a:pPr lvl="1"/>
            <a:r>
              <a:rPr lang="en-US"/>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atin typeface="+mj-lt"/>
              </a:defRPr>
            </a:lvl1pPr>
            <a:lvl2pPr>
              <a:spcAft>
                <a:spcPts val="0"/>
              </a:spcAft>
              <a:defRPr b="0"/>
            </a:lvl2pPr>
          </a:lstStyle>
          <a:p>
            <a:pPr lvl="0"/>
            <a:r>
              <a:rPr lang="en-US"/>
              <a:t>Edit Master text styles</a:t>
            </a:r>
          </a:p>
          <a:p>
            <a:pPr lvl="1"/>
            <a:r>
              <a:rPr lang="en-US"/>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8" name="Rectangle 17">
            <a:extLst>
              <a:ext uri="{FF2B5EF4-FFF2-40B4-BE49-F238E27FC236}">
                <a16:creationId xmlns:a16="http://schemas.microsoft.com/office/drawing/2014/main" id="{59D67354-589A-4134-9BF4-49073EF6916F}"/>
              </a:ext>
            </a:extLst>
          </p:cNvPr>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19" name="Rectangle 18">
            <a:extLst>
              <a:ext uri="{FF2B5EF4-FFF2-40B4-BE49-F238E27FC236}">
                <a16:creationId xmlns:a16="http://schemas.microsoft.com/office/drawing/2014/main" id="{8508A8FC-38F0-4C2F-8341-81E110B7DDFA}"/>
              </a:ext>
            </a:extLst>
          </p:cNvPr>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20" name="Rectangle 19">
            <a:extLst>
              <a:ext uri="{FF2B5EF4-FFF2-40B4-BE49-F238E27FC236}">
                <a16:creationId xmlns:a16="http://schemas.microsoft.com/office/drawing/2014/main" id="{D65299EA-E622-4E9E-AFE3-61DB41B094B4}"/>
              </a:ext>
            </a:extLst>
          </p:cNvPr>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21" name="Rectangle 20">
            <a:extLst>
              <a:ext uri="{FF2B5EF4-FFF2-40B4-BE49-F238E27FC236}">
                <a16:creationId xmlns:a16="http://schemas.microsoft.com/office/drawing/2014/main" id="{E897B3BB-FEAA-48F4-A091-7980D1AB72E6}"/>
              </a:ext>
            </a:extLst>
          </p:cNvPr>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3" name="Footer Placeholder 2"/>
          <p:cNvSpPr>
            <a:spLocks noGrp="1"/>
          </p:cNvSpPr>
          <p:nvPr>
            <p:ph type="ftr" sz="quarter" idx="36"/>
          </p:nvPr>
        </p:nvSpPr>
        <p:spPr/>
        <p:txBody>
          <a:bodyPr/>
          <a:lstStyle/>
          <a:p>
            <a:r>
              <a:rPr lang="hu-HU"/>
              <a:t>© 2020 Deloitte Hungary</a:t>
            </a:r>
            <a:endParaRPr lang="hu-HU" dirty="0"/>
          </a:p>
        </p:txBody>
      </p:sp>
    </p:spTree>
    <p:extLst>
      <p:ext uri="{BB962C8B-B14F-4D97-AF65-F5344CB8AC3E}">
        <p14:creationId xmlns:p14="http://schemas.microsoft.com/office/powerpoint/2010/main" val="56611533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698499"/>
          </a:xfrm>
        </p:spPr>
        <p:txBody>
          <a:bodyPr/>
          <a:lstStyle/>
          <a:p>
            <a:r>
              <a:rPr lang="en-US" noProof="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3" name="Footer Placeholder 2"/>
          <p:cNvSpPr>
            <a:spLocks noGrp="1"/>
          </p:cNvSpPr>
          <p:nvPr>
            <p:ph type="ftr" sz="quarter" idx="19"/>
          </p:nvPr>
        </p:nvSpPr>
        <p:spPr/>
        <p:txBody>
          <a:bodyPr/>
          <a:lstStyle/>
          <a:p>
            <a:r>
              <a:rPr lang="hu-HU"/>
              <a:t>© 2020 Deloitte Hungary</a:t>
            </a:r>
            <a:endParaRPr lang="hu-HU" dirty="0"/>
          </a:p>
        </p:txBody>
      </p:sp>
    </p:spTree>
    <p:extLst>
      <p:ext uri="{BB962C8B-B14F-4D97-AF65-F5344CB8AC3E}">
        <p14:creationId xmlns:p14="http://schemas.microsoft.com/office/powerpoint/2010/main" val="227763695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1"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252846674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Title 1"/>
          <p:cNvSpPr>
            <a:spLocks noGrp="1"/>
          </p:cNvSpPr>
          <p:nvPr>
            <p:ph type="title"/>
          </p:nvPr>
        </p:nvSpPr>
        <p:spPr>
          <a:xfrm>
            <a:off x="501651" y="317502"/>
            <a:ext cx="11188700" cy="698499"/>
          </a:xfrm>
        </p:spPr>
        <p:txBody>
          <a:bodyPr/>
          <a:lstStyle/>
          <a:p>
            <a:r>
              <a:rPr lang="en-US" noProof="0"/>
              <a:t>Click to edit Master title style</a:t>
            </a:r>
            <a:endParaRPr lang="en-US" noProof="0" dirty="0"/>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0" name="Rectangle 9">
            <a:extLst>
              <a:ext uri="{FF2B5EF4-FFF2-40B4-BE49-F238E27FC236}">
                <a16:creationId xmlns:a16="http://schemas.microsoft.com/office/drawing/2014/main" id="{FE6CB728-6065-4211-9B5B-36BB7061087A}"/>
              </a:ext>
            </a:extLst>
          </p:cNvPr>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1" name="Rectangle 10">
            <a:extLst>
              <a:ext uri="{FF2B5EF4-FFF2-40B4-BE49-F238E27FC236}">
                <a16:creationId xmlns:a16="http://schemas.microsoft.com/office/drawing/2014/main" id="{D5A45E81-7BCD-47BF-8332-21EC55FAE8C3}"/>
              </a:ext>
            </a:extLst>
          </p:cNvPr>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3" name="Footer Placeholder 2"/>
          <p:cNvSpPr>
            <a:spLocks noGrp="1"/>
          </p:cNvSpPr>
          <p:nvPr>
            <p:ph type="ftr" sz="quarter" idx="22"/>
          </p:nvPr>
        </p:nvSpPr>
        <p:spPr/>
        <p:txBody>
          <a:bodyPr/>
          <a:lstStyle/>
          <a:p>
            <a:r>
              <a:rPr lang="hu-HU"/>
              <a:t>© 2020 Deloitte Hungary</a:t>
            </a:r>
            <a:endParaRPr lang="hu-HU" dirty="0"/>
          </a:p>
        </p:txBody>
      </p:sp>
    </p:spTree>
    <p:extLst>
      <p:ext uri="{BB962C8B-B14F-4D97-AF65-F5344CB8AC3E}">
        <p14:creationId xmlns:p14="http://schemas.microsoft.com/office/powerpoint/2010/main" val="143472049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501651" y="317501"/>
            <a:ext cx="11188700" cy="697888"/>
          </a:xfrm>
        </p:spPr>
        <p:txBody>
          <a:bodyPr/>
          <a:lstStyle/>
          <a:p>
            <a:r>
              <a:rPr lang="en-US"/>
              <a:t>Click to edit Master title style</a:t>
            </a:r>
            <a:endParaRPr lang="en-GB"/>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13" name="Rectangle 12"/>
          <p:cNvSpPr/>
          <p:nvPr/>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8" name="Rectangle 17">
            <a:extLst>
              <a:ext uri="{FF2B5EF4-FFF2-40B4-BE49-F238E27FC236}">
                <a16:creationId xmlns:a16="http://schemas.microsoft.com/office/drawing/2014/main" id="{B458C70C-38AA-41B8-857D-2E80BDDEEE7B}"/>
              </a:ext>
            </a:extLst>
          </p:cNvPr>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9" name="Rectangle 18">
            <a:extLst>
              <a:ext uri="{FF2B5EF4-FFF2-40B4-BE49-F238E27FC236}">
                <a16:creationId xmlns:a16="http://schemas.microsoft.com/office/drawing/2014/main" id="{6F97A482-F480-4FC9-89FA-30A1D342305A}"/>
              </a:ext>
            </a:extLst>
          </p:cNvPr>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20" name="Rectangle 19">
            <a:extLst>
              <a:ext uri="{FF2B5EF4-FFF2-40B4-BE49-F238E27FC236}">
                <a16:creationId xmlns:a16="http://schemas.microsoft.com/office/drawing/2014/main" id="{43BBAB48-2058-4E95-A60B-2E1C9F63F370}"/>
              </a:ext>
            </a:extLst>
          </p:cNvPr>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21" name="Rectangle 20">
            <a:extLst>
              <a:ext uri="{FF2B5EF4-FFF2-40B4-BE49-F238E27FC236}">
                <a16:creationId xmlns:a16="http://schemas.microsoft.com/office/drawing/2014/main" id="{EC9CCB69-A035-447D-BC34-A5F5BC7D949A}"/>
              </a:ext>
            </a:extLst>
          </p:cNvPr>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3" name="Footer Placeholder 2"/>
          <p:cNvSpPr>
            <a:spLocks noGrp="1"/>
          </p:cNvSpPr>
          <p:nvPr>
            <p:ph type="ftr" sz="quarter" idx="26"/>
          </p:nvPr>
        </p:nvSpPr>
        <p:spPr/>
        <p:txBody>
          <a:bodyPr/>
          <a:lstStyle/>
          <a:p>
            <a:r>
              <a:rPr lang="hu-HU"/>
              <a:t>© 2020 Deloitte Hungary</a:t>
            </a:r>
            <a:endParaRPr lang="hu-HU" dirty="0"/>
          </a:p>
        </p:txBody>
      </p:sp>
    </p:spTree>
    <p:extLst>
      <p:ext uri="{BB962C8B-B14F-4D97-AF65-F5344CB8AC3E}">
        <p14:creationId xmlns:p14="http://schemas.microsoft.com/office/powerpoint/2010/main" val="111727136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US" noProof="0" dirty="0"/>
          </a:p>
        </p:txBody>
      </p:sp>
      <p:sp>
        <p:nvSpPr>
          <p:cNvPr id="4" name="Rectangle 3"/>
          <p:cNvSpPr/>
          <p:nvPr/>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Rectangle 10">
            <a:extLst>
              <a:ext uri="{FF2B5EF4-FFF2-40B4-BE49-F238E27FC236}">
                <a16:creationId xmlns:a16="http://schemas.microsoft.com/office/drawing/2014/main" id="{9BDBA2A0-079F-412F-A73A-75B5BF79EE89}"/>
              </a:ext>
            </a:extLst>
          </p:cNvPr>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12" name="Rectangle 11">
            <a:extLst>
              <a:ext uri="{FF2B5EF4-FFF2-40B4-BE49-F238E27FC236}">
                <a16:creationId xmlns:a16="http://schemas.microsoft.com/office/drawing/2014/main" id="{859B26C1-E233-44AD-B9EC-FA94D6DBF298}"/>
              </a:ext>
            </a:extLst>
          </p:cNvPr>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13" name="Rectangle 12">
            <a:extLst>
              <a:ext uri="{FF2B5EF4-FFF2-40B4-BE49-F238E27FC236}">
                <a16:creationId xmlns:a16="http://schemas.microsoft.com/office/drawing/2014/main" id="{7F367FCF-B4F9-4FB7-A8BD-27363E526B49}"/>
              </a:ext>
            </a:extLst>
          </p:cNvPr>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3" name="Footer Placeholder 2"/>
          <p:cNvSpPr>
            <a:spLocks noGrp="1"/>
          </p:cNvSpPr>
          <p:nvPr>
            <p:ph type="ftr" sz="quarter" idx="20"/>
          </p:nvPr>
        </p:nvSpPr>
        <p:spPr/>
        <p:txBody>
          <a:bodyPr/>
          <a:lstStyle/>
          <a:p>
            <a:r>
              <a:rPr lang="hu-HU"/>
              <a:t>© 2020 Deloitte Hungary</a:t>
            </a:r>
            <a:endParaRPr lang="hu-HU" dirty="0"/>
          </a:p>
        </p:txBody>
      </p:sp>
    </p:spTree>
    <p:extLst>
      <p:ext uri="{BB962C8B-B14F-4D97-AF65-F5344CB8AC3E}">
        <p14:creationId xmlns:p14="http://schemas.microsoft.com/office/powerpoint/2010/main" val="278590558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705184"/>
          </a:xfrm>
        </p:spPr>
        <p:txBody>
          <a:bodyPr/>
          <a:lstStyle/>
          <a:p>
            <a:r>
              <a:rPr lang="en-US" noProof="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3" name="Footer Placeholder 2"/>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79140942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9"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3892183648"/>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Footer Placeholder 2"/>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285872412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286155378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60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Edit Master text styles</a:t>
            </a:r>
          </a:p>
        </p:txBody>
      </p:sp>
      <p:sp>
        <p:nvSpPr>
          <p:cNvPr id="9" name="TextBox 8">
            <a:extLst>
              <a:ext uri="{FF2B5EF4-FFF2-40B4-BE49-F238E27FC236}">
                <a16:creationId xmlns:a16="http://schemas.microsoft.com/office/drawing/2014/main" id="{6C32543E-E807-47A4-A234-D5C7012187B4}"/>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bg1"/>
              </a:solidFill>
              <a:latin typeface="Calibri" panose="020F0502020204030204" pitchFamily="34" charset="0"/>
              <a:cs typeface="Calibri" panose="020F0502020204030204" pitchFamily="34" charset="0"/>
            </a:endParaRPr>
          </a:p>
        </p:txBody>
      </p:sp>
      <p:sp>
        <p:nvSpPr>
          <p:cNvPr id="2" name="Footer Placeholder 1"/>
          <p:cNvSpPr>
            <a:spLocks noGrp="1"/>
          </p:cNvSpPr>
          <p:nvPr>
            <p:ph type="ftr" sz="quarter" idx="10"/>
          </p:nvPr>
        </p:nvSpPr>
        <p:spPr/>
        <p:txBody>
          <a:bodyPr/>
          <a:lstStyle>
            <a:lvl1pPr>
              <a:defRPr>
                <a:solidFill>
                  <a:schemeClr val="bg1"/>
                </a:solidFill>
              </a:defRPr>
            </a:lvl1pPr>
          </a:lstStyle>
          <a:p>
            <a:r>
              <a:rPr lang="hu-HU"/>
              <a:t>© 2020 Deloitte Hungary</a:t>
            </a:r>
            <a:endParaRPr lang="hu-HU" dirty="0"/>
          </a:p>
        </p:txBody>
      </p:sp>
    </p:spTree>
    <p:extLst>
      <p:ext uri="{BB962C8B-B14F-4D97-AF65-F5344CB8AC3E}">
        <p14:creationId xmlns:p14="http://schemas.microsoft.com/office/powerpoint/2010/main" val="305517100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60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Edit Master text styles</a:t>
            </a:r>
          </a:p>
        </p:txBody>
      </p:sp>
      <p:sp>
        <p:nvSpPr>
          <p:cNvPr id="9" name="TextBox 8">
            <a:extLst>
              <a:ext uri="{FF2B5EF4-FFF2-40B4-BE49-F238E27FC236}">
                <a16:creationId xmlns:a16="http://schemas.microsoft.com/office/drawing/2014/main" id="{8194F347-CBED-4284-9EC5-49E7D0DE163A}"/>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bg1"/>
              </a:solidFill>
              <a:latin typeface="Calibri" panose="020F0502020204030204" pitchFamily="34" charset="0"/>
              <a:cs typeface="Calibri" panose="020F0502020204030204" pitchFamily="34" charset="0"/>
            </a:endParaRPr>
          </a:p>
        </p:txBody>
      </p:sp>
      <p:sp>
        <p:nvSpPr>
          <p:cNvPr id="2" name="Footer Placeholder 1"/>
          <p:cNvSpPr>
            <a:spLocks noGrp="1"/>
          </p:cNvSpPr>
          <p:nvPr>
            <p:ph type="ftr" sz="quarter" idx="10"/>
          </p:nvPr>
        </p:nvSpPr>
        <p:spPr/>
        <p:txBody>
          <a:bodyPr/>
          <a:lstStyle>
            <a:lvl1pPr>
              <a:defRPr>
                <a:solidFill>
                  <a:schemeClr val="bg1"/>
                </a:solidFill>
              </a:defRPr>
            </a:lvl1pPr>
          </a:lstStyle>
          <a:p>
            <a:r>
              <a:rPr lang="hu-HU"/>
              <a:t>© 2020 Deloitte Hungary</a:t>
            </a:r>
            <a:endParaRPr lang="hu-HU" dirty="0"/>
          </a:p>
        </p:txBody>
      </p:sp>
    </p:spTree>
    <p:extLst>
      <p:ext uri="{BB962C8B-B14F-4D97-AF65-F5344CB8AC3E}">
        <p14:creationId xmlns:p14="http://schemas.microsoft.com/office/powerpoint/2010/main" val="179963687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600" b="1">
                <a:solidFill>
                  <a:schemeClr val="tx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6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Edit Master text styles</a:t>
            </a:r>
          </a:p>
        </p:txBody>
      </p:sp>
      <p:sp>
        <p:nvSpPr>
          <p:cNvPr id="4" name="Footer Placeholder 3"/>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425626279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600300"/>
            <a:ext cx="9029604" cy="4708525"/>
          </a:xfrm>
          <a:prstGeom prst="rect">
            <a:avLst/>
          </a:prstGeom>
        </p:spPr>
        <p:txBody>
          <a:bodyPr>
            <a:noAutofit/>
          </a:bodyPr>
          <a:lstStyle>
            <a:lvl1pPr>
              <a:spcBef>
                <a:spcPts val="4800"/>
              </a:spcBef>
              <a:defRPr sz="36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a:t>Edit Master text styles</a:t>
            </a:r>
          </a:p>
        </p:txBody>
      </p:sp>
      <p:sp>
        <p:nvSpPr>
          <p:cNvPr id="2" name="Footer Placeholder 1"/>
          <p:cNvSpPr>
            <a:spLocks noGrp="1"/>
          </p:cNvSpPr>
          <p:nvPr>
            <p:ph type="ftr" sz="quarter" idx="11"/>
          </p:nvPr>
        </p:nvSpPr>
        <p:spPr/>
        <p:txBody>
          <a:bodyPr/>
          <a:lstStyle/>
          <a:p>
            <a:r>
              <a:rPr lang="hu-HU"/>
              <a:t>© 2020 Deloitte Hungary</a:t>
            </a:r>
            <a:endParaRPr lang="hu-HU" dirty="0"/>
          </a:p>
        </p:txBody>
      </p:sp>
    </p:spTree>
    <p:extLst>
      <p:ext uri="{BB962C8B-B14F-4D97-AF65-F5344CB8AC3E}">
        <p14:creationId xmlns:p14="http://schemas.microsoft.com/office/powerpoint/2010/main" val="195934562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8" name="Text Placeholder 18"/>
          <p:cNvSpPr>
            <a:spLocks noGrp="1"/>
          </p:cNvSpPr>
          <p:nvPr>
            <p:ph idx="1"/>
          </p:nvPr>
        </p:nvSpPr>
        <p:spPr>
          <a:xfrm>
            <a:off x="502920" y="1665818"/>
            <a:ext cx="11252200" cy="4633383"/>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266396888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502920" y="1676402"/>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190467873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502920" y="2054581"/>
            <a:ext cx="11252200" cy="3928209"/>
          </a:xfrm>
          <a:prstGeom prst="rect">
            <a:avLst/>
          </a:prstGeom>
        </p:spPr>
        <p:txBody>
          <a:bodyPr/>
          <a:lstStyle/>
          <a:p>
            <a:r>
              <a:rPr lang="en-US" noProof="0"/>
              <a:t>Click icon to add chart</a:t>
            </a:r>
            <a:endParaRPr lang="en-US" noProof="0" dirty="0"/>
          </a:p>
        </p:txBody>
      </p:sp>
      <p:sp>
        <p:nvSpPr>
          <p:cNvPr id="18" name="Text Placeholder 8"/>
          <p:cNvSpPr>
            <a:spLocks noGrp="1"/>
          </p:cNvSpPr>
          <p:nvPr>
            <p:ph type="body" sz="quarter" idx="18"/>
          </p:nvPr>
        </p:nvSpPr>
        <p:spPr>
          <a:xfrm>
            <a:off x="502920" y="1659816"/>
            <a:ext cx="11252200" cy="357187"/>
          </a:xfrm>
        </p:spPr>
        <p:txBody>
          <a:bodyPr/>
          <a:lstStyle/>
          <a:p>
            <a:pPr lvl="0"/>
            <a:r>
              <a:rPr lang="en-US" noProof="0"/>
              <a:t>Edit Master text styles</a:t>
            </a:r>
          </a:p>
        </p:txBody>
      </p:sp>
      <p:sp>
        <p:nvSpPr>
          <p:cNvPr id="1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a:t>Edit Master text styles</a:t>
            </a:r>
          </a:p>
        </p:txBody>
      </p:sp>
      <p:sp>
        <p:nvSpPr>
          <p:cNvPr id="7"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98399987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502920" y="2051999"/>
            <a:ext cx="3600000" cy="3930791"/>
          </a:xfrm>
          <a:prstGeom prst="rect">
            <a:avLst/>
          </a:prstGeom>
        </p:spPr>
        <p:txBody>
          <a:bodyPr/>
          <a:lstStyle/>
          <a:p>
            <a:r>
              <a:rPr lang="en-US" noProof="0"/>
              <a:t>Click icon to add chart</a:t>
            </a:r>
            <a:endParaRPr lang="en-US" noProof="0" dirty="0"/>
          </a:p>
        </p:txBody>
      </p:sp>
      <p:sp>
        <p:nvSpPr>
          <p:cNvPr id="18" name="Text Placeholder 8"/>
          <p:cNvSpPr>
            <a:spLocks noGrp="1"/>
          </p:cNvSpPr>
          <p:nvPr>
            <p:ph type="body" sz="quarter" idx="18"/>
          </p:nvPr>
        </p:nvSpPr>
        <p:spPr>
          <a:xfrm>
            <a:off x="502920" y="1665289"/>
            <a:ext cx="3600000" cy="392112"/>
          </a:xfrm>
        </p:spPr>
        <p:txBody>
          <a:bodyPr/>
          <a:lstStyle/>
          <a:p>
            <a:pPr lvl="0"/>
            <a:r>
              <a:rPr lang="en-US" noProof="0"/>
              <a:t>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a:t>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a:t>Edit Master text styles</a:t>
            </a:r>
          </a:p>
        </p:txBody>
      </p:sp>
      <p:sp>
        <p:nvSpPr>
          <p:cNvPr id="11"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a:t>Edit Master text styles</a:t>
            </a:r>
          </a:p>
        </p:txBody>
      </p:sp>
      <p:sp>
        <p:nvSpPr>
          <p:cNvPr id="13"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2920" y="320040"/>
            <a:ext cx="11252200" cy="334101"/>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380039949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292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157625076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50292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345091683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292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a:t>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a:t>Edit Master text styles</a:t>
            </a:r>
          </a:p>
        </p:txBody>
      </p:sp>
      <p:sp>
        <p:nvSpPr>
          <p:cNvPr id="12"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37973380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a:t>Edit Master text styles</a:t>
            </a:r>
          </a:p>
        </p:txBody>
      </p:sp>
      <p:sp>
        <p:nvSpPr>
          <p:cNvPr id="9" name="Chart Placeholder 2"/>
          <p:cNvSpPr>
            <a:spLocks noGrp="1"/>
          </p:cNvSpPr>
          <p:nvPr>
            <p:ph type="chart" sz="quarter" idx="24"/>
          </p:nvPr>
        </p:nvSpPr>
        <p:spPr>
          <a:xfrm>
            <a:off x="502920" y="2125013"/>
            <a:ext cx="5482517" cy="3857777"/>
          </a:xfrm>
        </p:spPr>
        <p:txBody>
          <a:bodyPr>
            <a:noAutofit/>
          </a:bodyPr>
          <a:lstStyle/>
          <a:p>
            <a:r>
              <a:rPr lang="en-US" noProof="0"/>
              <a:t>Click icon to add chart</a:t>
            </a:r>
            <a:endParaRPr lang="en-US" noProof="0" dirty="0"/>
          </a:p>
        </p:txBody>
      </p:sp>
      <p:sp>
        <p:nvSpPr>
          <p:cNvPr id="12" name="Text Placeholder 5"/>
          <p:cNvSpPr>
            <a:spLocks noGrp="1"/>
          </p:cNvSpPr>
          <p:nvPr>
            <p:ph type="body" sz="quarter" idx="25"/>
          </p:nvPr>
        </p:nvSpPr>
        <p:spPr>
          <a:xfrm>
            <a:off x="502920" y="1665288"/>
            <a:ext cx="5534662" cy="409427"/>
          </a:xfrm>
        </p:spPr>
        <p:txBody>
          <a:bodyPr>
            <a:noAutofit/>
          </a:bodyPr>
          <a:lstStyle/>
          <a:p>
            <a:pPr lvl="0"/>
            <a:r>
              <a:rPr lang="en-US" noProof="0"/>
              <a:t>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a:t>Edit Master text styles</a:t>
            </a:r>
          </a:p>
        </p:txBody>
      </p:sp>
      <p:sp>
        <p:nvSpPr>
          <p:cNvPr id="16"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6"/>
          </p:nvPr>
        </p:nvSpPr>
        <p:spPr/>
        <p:txBody>
          <a:bodyPr/>
          <a:lstStyle/>
          <a:p>
            <a:r>
              <a:rPr lang="hu-HU"/>
              <a:t>© 2020 Deloitte Hungary</a:t>
            </a:r>
            <a:endParaRPr lang="hu-HU" dirty="0"/>
          </a:p>
        </p:txBody>
      </p:sp>
    </p:spTree>
    <p:extLst>
      <p:ext uri="{BB962C8B-B14F-4D97-AF65-F5344CB8AC3E}">
        <p14:creationId xmlns:p14="http://schemas.microsoft.com/office/powerpoint/2010/main" val="115817171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50292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7"/>
          </p:nvPr>
        </p:nvSpPr>
        <p:spPr/>
        <p:txBody>
          <a:bodyPr/>
          <a:lstStyle/>
          <a:p>
            <a:r>
              <a:rPr lang="hu-HU"/>
              <a:t>© 2020 Deloitte Hungary</a:t>
            </a:r>
            <a:endParaRPr lang="hu-HU" dirty="0"/>
          </a:p>
        </p:txBody>
      </p:sp>
    </p:spTree>
    <p:extLst>
      <p:ext uri="{BB962C8B-B14F-4D97-AF65-F5344CB8AC3E}">
        <p14:creationId xmlns:p14="http://schemas.microsoft.com/office/powerpoint/2010/main" val="3182127838"/>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p:txBody>
      </p:sp>
      <p:sp>
        <p:nvSpPr>
          <p:cNvPr id="8" name="Content Placeholder 3"/>
          <p:cNvSpPr>
            <a:spLocks noGrp="1"/>
          </p:cNvSpPr>
          <p:nvPr>
            <p:ph sz="quarter" idx="16"/>
          </p:nvPr>
        </p:nvSpPr>
        <p:spPr>
          <a:xfrm>
            <a:off x="50292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7"/>
          </p:nvPr>
        </p:nvSpPr>
        <p:spPr/>
        <p:txBody>
          <a:bodyPr/>
          <a:lstStyle/>
          <a:p>
            <a:r>
              <a:rPr lang="hu-HU"/>
              <a:t>© 2020 Deloitte Hungary</a:t>
            </a:r>
            <a:endParaRPr lang="hu-HU" dirty="0"/>
          </a:p>
        </p:txBody>
      </p:sp>
    </p:spTree>
    <p:extLst>
      <p:ext uri="{BB962C8B-B14F-4D97-AF65-F5344CB8AC3E}">
        <p14:creationId xmlns:p14="http://schemas.microsoft.com/office/powerpoint/2010/main" val="34931964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502920" y="1700213"/>
            <a:ext cx="2664000" cy="1260000"/>
          </a:xfrm>
        </p:spPr>
        <p:txBody>
          <a:bodyPr lIns="0" tIns="0" rIns="0" bIns="0">
            <a:noAutofit/>
          </a:bodyPr>
          <a:lstStyle/>
          <a:p>
            <a:r>
              <a:rPr lang="en-US" noProof="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a:t>Click icon to add picture</a:t>
            </a:r>
            <a:endParaRPr lang="en-US" noProof="0" dirty="0"/>
          </a:p>
        </p:txBody>
      </p:sp>
      <p:sp>
        <p:nvSpPr>
          <p:cNvPr id="9" name="Text Placeholder 8"/>
          <p:cNvSpPr>
            <a:spLocks noGrp="1"/>
          </p:cNvSpPr>
          <p:nvPr>
            <p:ph type="body" sz="quarter" idx="17"/>
          </p:nvPr>
        </p:nvSpPr>
        <p:spPr>
          <a:xfrm>
            <a:off x="502920" y="3076573"/>
            <a:ext cx="2640000" cy="3222628"/>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4" name="Text Placeholder 8"/>
          <p:cNvSpPr>
            <a:spLocks noGrp="1"/>
          </p:cNvSpPr>
          <p:nvPr>
            <p:ph type="body" sz="quarter" idx="21"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2"/>
          </p:nvPr>
        </p:nvSpPr>
        <p:spPr/>
        <p:txBody>
          <a:bodyPr/>
          <a:lstStyle/>
          <a:p>
            <a:r>
              <a:rPr lang="hu-HU"/>
              <a:t>© 2020 Deloitte Hungary</a:t>
            </a:r>
            <a:endParaRPr lang="hu-HU" dirty="0"/>
          </a:p>
        </p:txBody>
      </p:sp>
    </p:spTree>
    <p:extLst>
      <p:ext uri="{BB962C8B-B14F-4D97-AF65-F5344CB8AC3E}">
        <p14:creationId xmlns:p14="http://schemas.microsoft.com/office/powerpoint/2010/main" val="148897219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atin typeface="+mj-lt"/>
              </a:defRPr>
            </a:lvl1pPr>
            <a:lvl2pPr>
              <a:spcAft>
                <a:spcPts val="0"/>
              </a:spcAft>
              <a:defRPr b="0"/>
            </a:lvl2pPr>
          </a:lstStyle>
          <a:p>
            <a:pPr lvl="0"/>
            <a:r>
              <a:rPr lang="en-US" noProof="0"/>
              <a:t>Edit Master text styles</a:t>
            </a:r>
          </a:p>
          <a:p>
            <a:pPr lvl="1"/>
            <a:r>
              <a:rPr lang="en-US" noProof="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a:t>Edit Master text styles</a:t>
            </a:r>
          </a:p>
          <a:p>
            <a:pPr lvl="1"/>
            <a:r>
              <a:rPr lang="en-US" noProof="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atin typeface="+mj-lt"/>
              </a:defRPr>
            </a:lvl1pPr>
            <a:lvl2pPr>
              <a:spcAft>
                <a:spcPts val="0"/>
              </a:spcAft>
              <a:defRPr b="0"/>
            </a:lvl2pPr>
          </a:lstStyle>
          <a:p>
            <a:pPr lvl="0"/>
            <a:r>
              <a:rPr lang="en-US" noProof="0"/>
              <a:t>Edit Master text styles</a:t>
            </a:r>
          </a:p>
          <a:p>
            <a:pPr lvl="1"/>
            <a:r>
              <a:rPr lang="en-US" noProof="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a:t>Edit Master text styles</a:t>
            </a:r>
          </a:p>
          <a:p>
            <a:pPr lvl="1"/>
            <a:r>
              <a:rPr lang="en-US" noProof="0"/>
              <a:t>Second level</a:t>
            </a:r>
          </a:p>
        </p:txBody>
      </p:sp>
      <p:sp>
        <p:nvSpPr>
          <p:cNvPr id="18"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36"/>
          </p:nvPr>
        </p:nvSpPr>
        <p:spPr/>
        <p:txBody>
          <a:bodyPr/>
          <a:lstStyle/>
          <a:p>
            <a:r>
              <a:rPr lang="hu-HU"/>
              <a:t>© 2020 Deloitte Hungary</a:t>
            </a:r>
            <a:endParaRPr lang="hu-HU" dirty="0"/>
          </a:p>
        </p:txBody>
      </p:sp>
    </p:spTree>
    <p:extLst>
      <p:ext uri="{BB962C8B-B14F-4D97-AF65-F5344CB8AC3E}">
        <p14:creationId xmlns:p14="http://schemas.microsoft.com/office/powerpoint/2010/main" val="3659568231"/>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502920" y="1700213"/>
            <a:ext cx="3627438" cy="2052830"/>
          </a:xfrm>
        </p:spPr>
        <p:txBody>
          <a:bodyPr/>
          <a:lstStyle/>
          <a:p>
            <a:r>
              <a:rPr lang="en-US" noProof="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a:t>Click icon to add picture</a:t>
            </a:r>
            <a:endParaRPr lang="en-US" noProof="0" dirty="0"/>
          </a:p>
        </p:txBody>
      </p:sp>
      <p:sp>
        <p:nvSpPr>
          <p:cNvPr id="9" name="Text Placeholder 18"/>
          <p:cNvSpPr>
            <a:spLocks noGrp="1"/>
          </p:cNvSpPr>
          <p:nvPr>
            <p:ph idx="1" hasCustomPrompt="1"/>
          </p:nvPr>
        </p:nvSpPr>
        <p:spPr>
          <a:xfrm>
            <a:off x="502920" y="3832225"/>
            <a:ext cx="3627438" cy="218144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9"/>
          </p:nvPr>
        </p:nvSpPr>
        <p:spPr/>
        <p:txBody>
          <a:bodyPr/>
          <a:lstStyle/>
          <a:p>
            <a:r>
              <a:rPr lang="hu-HU"/>
              <a:t>© 2020 Deloitte Hungary</a:t>
            </a:r>
            <a:endParaRPr lang="hu-HU" dirty="0"/>
          </a:p>
        </p:txBody>
      </p:sp>
    </p:spTree>
    <p:extLst>
      <p:ext uri="{BB962C8B-B14F-4D97-AF65-F5344CB8AC3E}">
        <p14:creationId xmlns:p14="http://schemas.microsoft.com/office/powerpoint/2010/main" val="4217083282"/>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44344227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502920" y="320040"/>
            <a:ext cx="11252200" cy="334101"/>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14" name="Text Placeholder 8"/>
          <p:cNvSpPr>
            <a:spLocks noGrp="1"/>
          </p:cNvSpPr>
          <p:nvPr>
            <p:ph type="body" sz="quarter" idx="17"/>
          </p:nvPr>
        </p:nvSpPr>
        <p:spPr>
          <a:xfrm>
            <a:off x="502920" y="1857892"/>
            <a:ext cx="5544000" cy="1695451"/>
          </a:xfrm>
        </p:spPr>
        <p:txBody>
          <a:bodyPr/>
          <a:lstStyle>
            <a:lvl1pPr>
              <a:spcAft>
                <a:spcPts val="1333"/>
              </a:spcAft>
              <a:defRPr b="1">
                <a:solidFill>
                  <a:schemeClr val="accent1"/>
                </a:solidFill>
                <a:latin typeface="+mj-lt"/>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7" name="Rectangle 16"/>
          <p:cNvSpPr/>
          <p:nvPr userDrawn="1"/>
        </p:nvSpPr>
        <p:spPr>
          <a:xfrm>
            <a:off x="502920"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 name="Footer Placeholder 1"/>
          <p:cNvSpPr>
            <a:spLocks noGrp="1"/>
          </p:cNvSpPr>
          <p:nvPr>
            <p:ph type="ftr" sz="quarter" idx="22"/>
          </p:nvPr>
        </p:nvSpPr>
        <p:spPr/>
        <p:txBody>
          <a:bodyPr/>
          <a:lstStyle/>
          <a:p>
            <a:r>
              <a:rPr lang="hu-HU"/>
              <a:t>© 2020 Deloitte Hungary</a:t>
            </a:r>
            <a:endParaRPr lang="hu-HU" dirty="0"/>
          </a:p>
        </p:txBody>
      </p:sp>
    </p:spTree>
    <p:extLst>
      <p:ext uri="{BB962C8B-B14F-4D97-AF65-F5344CB8AC3E}">
        <p14:creationId xmlns:p14="http://schemas.microsoft.com/office/powerpoint/2010/main" val="4093115573"/>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2920"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Rectangle 3"/>
          <p:cNvSpPr/>
          <p:nvPr userDrawn="1"/>
        </p:nvSpPr>
        <p:spPr>
          <a:xfrm>
            <a:off x="502920"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292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2" name="Rectangle 11"/>
          <p:cNvSpPr/>
          <p:nvPr userDrawn="1"/>
        </p:nvSpPr>
        <p:spPr>
          <a:xfrm>
            <a:off x="502920"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6"/>
          </p:nvPr>
        </p:nvSpPr>
        <p:spPr/>
        <p:txBody>
          <a:bodyPr/>
          <a:lstStyle/>
          <a:p>
            <a:r>
              <a:rPr lang="hu-HU"/>
              <a:t>© 2020 Deloitte Hungary</a:t>
            </a:r>
            <a:endParaRPr lang="hu-HU" dirty="0"/>
          </a:p>
        </p:txBody>
      </p:sp>
    </p:spTree>
    <p:extLst>
      <p:ext uri="{BB962C8B-B14F-4D97-AF65-F5344CB8AC3E}">
        <p14:creationId xmlns:p14="http://schemas.microsoft.com/office/powerpoint/2010/main" val="211762824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50292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Text Placeholder 8"/>
          <p:cNvSpPr>
            <a:spLocks noGrp="1"/>
          </p:cNvSpPr>
          <p:nvPr>
            <p:ph type="body" sz="quarter" idx="18"/>
          </p:nvPr>
        </p:nvSpPr>
        <p:spPr>
          <a:xfrm>
            <a:off x="50292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0"/>
          </p:nvPr>
        </p:nvSpPr>
        <p:spPr/>
        <p:txBody>
          <a:bodyPr/>
          <a:lstStyle/>
          <a:p>
            <a:r>
              <a:rPr lang="hu-HU"/>
              <a:t>© 2020 Deloitte Hungary</a:t>
            </a:r>
            <a:endParaRPr lang="hu-HU" dirty="0"/>
          </a:p>
        </p:txBody>
      </p:sp>
    </p:spTree>
    <p:extLst>
      <p:ext uri="{BB962C8B-B14F-4D97-AF65-F5344CB8AC3E}">
        <p14:creationId xmlns:p14="http://schemas.microsoft.com/office/powerpoint/2010/main" val="7083213"/>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50292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1918215406"/>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502920" y="1665817"/>
            <a:ext cx="5537730" cy="4633383"/>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4256563465"/>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502920" y="320040"/>
            <a:ext cx="11252200" cy="698501"/>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1596347859"/>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1_End slide">
    <p:bg>
      <p:bgPr>
        <a:solidFill>
          <a:schemeClr val="tx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solidFill>
                  <a:schemeClr val="bg1"/>
                </a:solidFill>
              </a:defRPr>
            </a:lvl1pPr>
          </a:lstStyle>
          <a:p>
            <a:pPr lvl="0"/>
            <a:r>
              <a:rPr lang="en-US"/>
              <a:t>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solidFill>
                  <a:schemeClr val="bg1"/>
                </a:solidFill>
              </a:defRPr>
            </a:lvl1pPr>
          </a:lstStyle>
          <a:p>
            <a:r>
              <a:rPr lang="en-GB" sz="900" dirty="0"/>
              <a:t>Insert sponsorship mark here</a:t>
            </a:r>
            <a:endParaRPr lang="en-GB"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solidFill>
                  <a:schemeClr val="bg1"/>
                </a:solidFill>
              </a:defRPr>
            </a:lvl1pPr>
          </a:lstStyle>
          <a:p>
            <a:pPr lvl="0"/>
            <a:r>
              <a:rPr lang="en-US"/>
              <a:t>Edit Master text styles</a:t>
            </a:r>
          </a:p>
        </p:txBody>
      </p:sp>
      <p:grpSp>
        <p:nvGrpSpPr>
          <p:cNvPr id="20" name="Group 19">
            <a:extLst>
              <a:ext uri="{FF2B5EF4-FFF2-40B4-BE49-F238E27FC236}">
                <a16:creationId xmlns:a16="http://schemas.microsoft.com/office/drawing/2014/main" id="{42709ED3-84FD-4AF8-92AD-CD005917B5F3}"/>
              </a:ext>
            </a:extLst>
          </p:cNvPr>
          <p:cNvGrpSpPr>
            <a:grpSpLocks noChangeAspect="1"/>
          </p:cNvGrpSpPr>
          <p:nvPr userDrawn="1"/>
        </p:nvGrpSpPr>
        <p:grpSpPr>
          <a:xfrm>
            <a:off x="469900" y="457761"/>
            <a:ext cx="1998000" cy="374400"/>
            <a:chOff x="398463" y="404813"/>
            <a:chExt cx="1627187" cy="307976"/>
          </a:xfrm>
          <a:solidFill>
            <a:schemeClr val="tx1"/>
          </a:solidFill>
        </p:grpSpPr>
        <p:sp>
          <p:nvSpPr>
            <p:cNvPr id="21" name="Oval 5">
              <a:extLst>
                <a:ext uri="{FF2B5EF4-FFF2-40B4-BE49-F238E27FC236}">
                  <a16:creationId xmlns:a16="http://schemas.microsoft.com/office/drawing/2014/main" id="{1F1E0114-F0A7-467B-8A1A-C9A59C2AA2E0}"/>
                </a:ext>
              </a:extLst>
            </p:cNvPr>
            <p:cNvSpPr>
              <a:spLocks noChangeArrowheads="1"/>
            </p:cNvSpPr>
            <p:nvPr userDrawn="1"/>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2" name="Freeform 6">
              <a:extLst>
                <a:ext uri="{FF2B5EF4-FFF2-40B4-BE49-F238E27FC236}">
                  <a16:creationId xmlns:a16="http://schemas.microsoft.com/office/drawing/2014/main" id="{A8FCE242-F1D4-4297-8428-C83E0124989A}"/>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3" name="Rectangle 7">
              <a:extLst>
                <a:ext uri="{FF2B5EF4-FFF2-40B4-BE49-F238E27FC236}">
                  <a16:creationId xmlns:a16="http://schemas.microsoft.com/office/drawing/2014/main" id="{597DD4B4-42AB-452A-A6D6-A8FD20B67557}"/>
                </a:ext>
              </a:extLst>
            </p:cNvPr>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4" name="Freeform 8">
              <a:extLst>
                <a:ext uri="{FF2B5EF4-FFF2-40B4-BE49-F238E27FC236}">
                  <a16:creationId xmlns:a16="http://schemas.microsoft.com/office/drawing/2014/main" id="{CAD1AAB6-7E99-4C8E-B4C5-BDE096522D2F}"/>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5" name="Rectangle 9">
              <a:extLst>
                <a:ext uri="{FF2B5EF4-FFF2-40B4-BE49-F238E27FC236}">
                  <a16:creationId xmlns:a16="http://schemas.microsoft.com/office/drawing/2014/main" id="{7910799C-DC81-4B0E-ADDD-5E686F39AF7D}"/>
                </a:ext>
              </a:extLst>
            </p:cNvPr>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6" name="Rectangle 10">
              <a:extLst>
                <a:ext uri="{FF2B5EF4-FFF2-40B4-BE49-F238E27FC236}">
                  <a16:creationId xmlns:a16="http://schemas.microsoft.com/office/drawing/2014/main" id="{199BCC0F-2DCD-4F3F-8BE6-577A494B1596}"/>
                </a:ext>
              </a:extLst>
            </p:cNvPr>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7" name="Freeform 11">
              <a:extLst>
                <a:ext uri="{FF2B5EF4-FFF2-40B4-BE49-F238E27FC236}">
                  <a16:creationId xmlns:a16="http://schemas.microsoft.com/office/drawing/2014/main" id="{5D7D2CB3-5327-4C8E-B736-C34180802BA5}"/>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8" name="Freeform 12">
              <a:extLst>
                <a:ext uri="{FF2B5EF4-FFF2-40B4-BE49-F238E27FC236}">
                  <a16:creationId xmlns:a16="http://schemas.microsoft.com/office/drawing/2014/main" id="{9A1B8BFD-4FD1-4E20-90DA-ED1431F44A41}"/>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9" name="Freeform 13">
              <a:extLst>
                <a:ext uri="{FF2B5EF4-FFF2-40B4-BE49-F238E27FC236}">
                  <a16:creationId xmlns:a16="http://schemas.microsoft.com/office/drawing/2014/main" id="{287FC850-A3B0-49E6-B45F-D82F1736743F}"/>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0" name="Freeform 14">
              <a:extLst>
                <a:ext uri="{FF2B5EF4-FFF2-40B4-BE49-F238E27FC236}">
                  <a16:creationId xmlns:a16="http://schemas.microsoft.com/office/drawing/2014/main" id="{03A54152-E7D9-47BA-81F0-736C9BC5E98D}"/>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Tree>
    <p:extLst>
      <p:ext uri="{BB962C8B-B14F-4D97-AF65-F5344CB8AC3E}">
        <p14:creationId xmlns:p14="http://schemas.microsoft.com/office/powerpoint/2010/main" val="14175394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Edit Master text styles</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55702291"/>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Only header">
    <p:spTree>
      <p:nvGrpSpPr>
        <p:cNvPr id="1" name=""/>
        <p:cNvGrpSpPr/>
        <p:nvPr/>
      </p:nvGrpSpPr>
      <p:grpSpPr>
        <a:xfrm>
          <a:off x="0" y="0"/>
          <a:ext cx="0" cy="0"/>
          <a:chOff x="0" y="0"/>
          <a:chExt cx="0" cy="0"/>
        </a:xfrm>
      </p:grpSpPr>
      <p:sp>
        <p:nvSpPr>
          <p:cNvPr id="2" name="Title 1"/>
          <p:cNvSpPr>
            <a:spLocks noGrp="1"/>
          </p:cNvSpPr>
          <p:nvPr>
            <p:ph type="title"/>
          </p:nvPr>
        </p:nvSpPr>
        <p:spPr>
          <a:xfrm>
            <a:off x="962027" y="519436"/>
            <a:ext cx="10738908" cy="953135"/>
          </a:xfrm>
          <a:prstGeom prst="rect">
            <a:avLst/>
          </a:prstGeom>
        </p:spPr>
        <p:txBody>
          <a:bodyPr/>
          <a:lstStyle>
            <a:lvl1pPr>
              <a:defRPr sz="4320"/>
            </a:lvl1pPr>
          </a:lstStyle>
          <a:p>
            <a:r>
              <a:rPr lang="nl-NL" dirty="0"/>
              <a:t>Klik om de stijl te bewerken</a:t>
            </a:r>
            <a:endParaRPr lang="en-US" dirty="0"/>
          </a:p>
        </p:txBody>
      </p:sp>
    </p:spTree>
    <p:extLst>
      <p:ext uri="{BB962C8B-B14F-4D97-AF65-F5344CB8AC3E}">
        <p14:creationId xmlns:p14="http://schemas.microsoft.com/office/powerpoint/2010/main" val="6550072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E9ED29CA-6A60-490D-9D54-EA7CC7AF832C}"/>
              </a:ext>
            </a:extLst>
          </p:cNvPr>
          <p:cNvGrpSpPr>
            <a:grpSpLocks noChangeAspect="1"/>
          </p:cNvGrpSpPr>
          <p:nvPr userDrawn="1"/>
        </p:nvGrpSpPr>
        <p:grpSpPr>
          <a:xfrm>
            <a:off x="475325" y="457200"/>
            <a:ext cx="1998000" cy="374400"/>
            <a:chOff x="398463" y="404813"/>
            <a:chExt cx="1627187" cy="307976"/>
          </a:xfrm>
          <a:solidFill>
            <a:schemeClr val="tx1"/>
          </a:solidFill>
        </p:grpSpPr>
        <p:sp>
          <p:nvSpPr>
            <p:cNvPr id="31" name="Oval 5">
              <a:extLst>
                <a:ext uri="{FF2B5EF4-FFF2-40B4-BE49-F238E27FC236}">
                  <a16:creationId xmlns:a16="http://schemas.microsoft.com/office/drawing/2014/main" id="{119E2360-A688-44DF-A6BB-76D18177CCFF}"/>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2" name="Freeform 6">
              <a:extLst>
                <a:ext uri="{FF2B5EF4-FFF2-40B4-BE49-F238E27FC236}">
                  <a16:creationId xmlns:a16="http://schemas.microsoft.com/office/drawing/2014/main" id="{4265C3C7-34A9-47F1-AB5F-2771E187891E}"/>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3" name="Rectangle 7">
              <a:extLst>
                <a:ext uri="{FF2B5EF4-FFF2-40B4-BE49-F238E27FC236}">
                  <a16:creationId xmlns:a16="http://schemas.microsoft.com/office/drawing/2014/main" id="{A9400861-EDC5-4A80-9569-C20320CE006A}"/>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4" name="Freeform 8">
              <a:extLst>
                <a:ext uri="{FF2B5EF4-FFF2-40B4-BE49-F238E27FC236}">
                  <a16:creationId xmlns:a16="http://schemas.microsoft.com/office/drawing/2014/main" id="{64DC9296-DBBC-4C4E-ACB4-7DA2607D524B}"/>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5" name="Rectangle 9">
              <a:extLst>
                <a:ext uri="{FF2B5EF4-FFF2-40B4-BE49-F238E27FC236}">
                  <a16:creationId xmlns:a16="http://schemas.microsoft.com/office/drawing/2014/main" id="{3E26591B-8E9F-4856-8284-BF3F8DB6ABC1}"/>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6" name="Rectangle 10">
              <a:extLst>
                <a:ext uri="{FF2B5EF4-FFF2-40B4-BE49-F238E27FC236}">
                  <a16:creationId xmlns:a16="http://schemas.microsoft.com/office/drawing/2014/main" id="{43F42271-5510-4D15-B07B-133237928BB4}"/>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7" name="Freeform 11">
              <a:extLst>
                <a:ext uri="{FF2B5EF4-FFF2-40B4-BE49-F238E27FC236}">
                  <a16:creationId xmlns:a16="http://schemas.microsoft.com/office/drawing/2014/main" id="{00E9FD99-54D9-422B-9717-D0DD3442A0DF}"/>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8" name="Freeform 12">
              <a:extLst>
                <a:ext uri="{FF2B5EF4-FFF2-40B4-BE49-F238E27FC236}">
                  <a16:creationId xmlns:a16="http://schemas.microsoft.com/office/drawing/2014/main" id="{BAF30821-90D3-436A-8DDF-D130E66447E2}"/>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9" name="Freeform 13">
              <a:extLst>
                <a:ext uri="{FF2B5EF4-FFF2-40B4-BE49-F238E27FC236}">
                  <a16:creationId xmlns:a16="http://schemas.microsoft.com/office/drawing/2014/main" id="{5C1A565D-B22B-4EE2-ACC9-C993D581F00C}"/>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40" name="Freeform 14">
              <a:extLst>
                <a:ext uri="{FF2B5EF4-FFF2-40B4-BE49-F238E27FC236}">
                  <a16:creationId xmlns:a16="http://schemas.microsoft.com/office/drawing/2014/main" id="{666738FD-9737-43F5-8E36-896FD725FE08}"/>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
        <p:nvSpPr>
          <p:cNvPr id="41" name="Picture Placeholder 8">
            <a:extLst>
              <a:ext uri="{FF2B5EF4-FFF2-40B4-BE49-F238E27FC236}">
                <a16:creationId xmlns:a16="http://schemas.microsoft.com/office/drawing/2014/main" id="{AC175F74-77C8-4969-BBF5-920619ED7628}"/>
              </a:ext>
            </a:extLst>
          </p:cNvPr>
          <p:cNvSpPr>
            <a:spLocks noGrp="1"/>
          </p:cNvSpPr>
          <p:nvPr>
            <p:ph type="pic" sz="quarter" idx="11"/>
          </p:nvPr>
        </p:nvSpPr>
        <p:spPr>
          <a:xfrm>
            <a:off x="3393716" y="727595"/>
            <a:ext cx="5400000" cy="5400000"/>
          </a:xfrm>
          <a:prstGeom prst="rect">
            <a:avLst/>
          </a:prstGeom>
        </p:spPr>
        <p:txBody>
          <a:bodyPr/>
          <a:lstStyle/>
          <a:p>
            <a:r>
              <a:rPr lang="en-US" noProof="0"/>
              <a:t>Click icon to add picture</a:t>
            </a:r>
            <a:endParaRPr lang="en-US" noProof="0" dirty="0"/>
          </a:p>
        </p:txBody>
      </p:sp>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501651" y="5332396"/>
            <a:ext cx="4446269" cy="464044"/>
          </a:xfrm>
        </p:spPr>
        <p:txBody>
          <a:bodyPr anchor="t" anchorCtr="0">
            <a:noAutofit/>
          </a:bodyPr>
          <a:lstStyle>
            <a:lvl1pPr algn="l">
              <a:lnSpc>
                <a:spcPct val="100000"/>
              </a:lnSpc>
              <a:defRPr sz="2100" b="0">
                <a:solidFill>
                  <a:schemeClr val="accent1"/>
                </a:solidFill>
                <a:latin typeface="+mn-lt"/>
                <a:ea typeface="Open Sans" panose="020B0606030504020204" pitchFamily="34" charset="0"/>
                <a:cs typeface="Calibri" panose="020F0502020204030204" pitchFamily="34" charset="0"/>
              </a:defRPr>
            </a:lvl1pPr>
          </a:lstStyle>
          <a:p>
            <a:r>
              <a:rPr lang="en-US" noProof="0"/>
              <a:t>Click to edit Master title style</a:t>
            </a:r>
            <a:endParaRPr lang="en-US" noProof="0" dirty="0"/>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501651" y="6381750"/>
            <a:ext cx="4446269" cy="273050"/>
          </a:xfrm>
          <a:prstGeom prst="rect">
            <a:avLst/>
          </a:prstGeom>
        </p:spPr>
        <p:txBody>
          <a:bodyPr>
            <a:noAutofit/>
          </a:bodyPr>
          <a:lstStyle>
            <a:lvl1pPr>
              <a:spcAft>
                <a:spcPts val="0"/>
              </a:spcAft>
              <a:defRPr sz="1600">
                <a:solidFill>
                  <a:schemeClr val="tx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2771592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408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_Title Slide - Black">
    <p:bg bwMode="gray">
      <p:bgPr>
        <a:solidFill>
          <a:schemeClr val="tx1"/>
        </a:solidFill>
        <a:effectLst/>
      </p:bgPr>
    </p:bg>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DEF77F0F-DE6A-48C9-92BD-013174DD643C}"/>
              </a:ext>
            </a:extLst>
          </p:cNvPr>
          <p:cNvSpPr>
            <a:spLocks noGrp="1"/>
          </p:cNvSpPr>
          <p:nvPr>
            <p:ph type="pic" sz="quarter" idx="11"/>
          </p:nvPr>
        </p:nvSpPr>
        <p:spPr>
          <a:xfrm>
            <a:off x="3393716" y="727595"/>
            <a:ext cx="5400000" cy="5400000"/>
          </a:xfrm>
          <a:prstGeom prst="rect">
            <a:avLst/>
          </a:prstGeom>
        </p:spPr>
        <p:txBody>
          <a:bodyPr/>
          <a:lstStyle>
            <a:lvl1pPr>
              <a:defRPr>
                <a:solidFill>
                  <a:schemeClr val="bg1"/>
                </a:solidFill>
              </a:defRPr>
            </a:lvl1pPr>
          </a:lstStyle>
          <a:p>
            <a:r>
              <a:rPr lang="en-US" noProof="0"/>
              <a:t>Click icon to add picture</a:t>
            </a:r>
            <a:endParaRPr lang="en-US" noProof="0" dirty="0"/>
          </a:p>
        </p:txBody>
      </p:sp>
      <p:grpSp>
        <p:nvGrpSpPr>
          <p:cNvPr id="18" name="Group 17">
            <a:extLst>
              <a:ext uri="{FF2B5EF4-FFF2-40B4-BE49-F238E27FC236}">
                <a16:creationId xmlns:a16="http://schemas.microsoft.com/office/drawing/2014/main" id="{2A695DEC-E9CB-4EE6-B6A0-35EA322D267E}"/>
              </a:ext>
            </a:extLst>
          </p:cNvPr>
          <p:cNvGrpSpPr>
            <a:grpSpLocks noChangeAspect="1"/>
          </p:cNvGrpSpPr>
          <p:nvPr userDrawn="1"/>
        </p:nvGrpSpPr>
        <p:grpSpPr>
          <a:xfrm>
            <a:off x="469900" y="457761"/>
            <a:ext cx="1998000" cy="374400"/>
            <a:chOff x="398463" y="404813"/>
            <a:chExt cx="1627187" cy="307976"/>
          </a:xfrm>
          <a:solidFill>
            <a:schemeClr val="tx1"/>
          </a:solidFill>
        </p:grpSpPr>
        <p:sp>
          <p:nvSpPr>
            <p:cNvPr id="30" name="Oval 5">
              <a:extLst>
                <a:ext uri="{FF2B5EF4-FFF2-40B4-BE49-F238E27FC236}">
                  <a16:creationId xmlns:a16="http://schemas.microsoft.com/office/drawing/2014/main" id="{156892DF-711C-4336-AEBF-762E1CB7CCD8}"/>
                </a:ext>
              </a:extLst>
            </p:cNvPr>
            <p:cNvSpPr>
              <a:spLocks noChangeArrowheads="1"/>
            </p:cNvSpPr>
            <p:nvPr userDrawn="1"/>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1" name="Freeform 6">
              <a:extLst>
                <a:ext uri="{FF2B5EF4-FFF2-40B4-BE49-F238E27FC236}">
                  <a16:creationId xmlns:a16="http://schemas.microsoft.com/office/drawing/2014/main" id="{654BE607-CC12-452A-95BB-8AEB794BBEF6}"/>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2" name="Rectangle 7">
              <a:extLst>
                <a:ext uri="{FF2B5EF4-FFF2-40B4-BE49-F238E27FC236}">
                  <a16:creationId xmlns:a16="http://schemas.microsoft.com/office/drawing/2014/main" id="{AE06DD36-C381-4B3C-86D3-4123CCCA48EE}"/>
                </a:ext>
              </a:extLst>
            </p:cNvPr>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3" name="Freeform 8">
              <a:extLst>
                <a:ext uri="{FF2B5EF4-FFF2-40B4-BE49-F238E27FC236}">
                  <a16:creationId xmlns:a16="http://schemas.microsoft.com/office/drawing/2014/main" id="{20BC03DC-7852-47B1-9820-005DEBD76BF8}"/>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4" name="Rectangle 9">
              <a:extLst>
                <a:ext uri="{FF2B5EF4-FFF2-40B4-BE49-F238E27FC236}">
                  <a16:creationId xmlns:a16="http://schemas.microsoft.com/office/drawing/2014/main" id="{07652C2F-A141-4AB0-9E2F-202CA0F5FB93}"/>
                </a:ext>
              </a:extLst>
            </p:cNvPr>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5" name="Rectangle 10">
              <a:extLst>
                <a:ext uri="{FF2B5EF4-FFF2-40B4-BE49-F238E27FC236}">
                  <a16:creationId xmlns:a16="http://schemas.microsoft.com/office/drawing/2014/main" id="{5648F6A9-F4A7-4EA4-BEB8-6F1BB21E0FBB}"/>
                </a:ext>
              </a:extLst>
            </p:cNvPr>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6" name="Freeform 11">
              <a:extLst>
                <a:ext uri="{FF2B5EF4-FFF2-40B4-BE49-F238E27FC236}">
                  <a16:creationId xmlns:a16="http://schemas.microsoft.com/office/drawing/2014/main" id="{1217BB3C-3B45-4FD5-A1F2-2A4B137E814A}"/>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7" name="Freeform 12">
              <a:extLst>
                <a:ext uri="{FF2B5EF4-FFF2-40B4-BE49-F238E27FC236}">
                  <a16:creationId xmlns:a16="http://schemas.microsoft.com/office/drawing/2014/main" id="{2285CDEF-D8F9-4088-8EFE-11B02C6E1F4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8" name="Freeform 13">
              <a:extLst>
                <a:ext uri="{FF2B5EF4-FFF2-40B4-BE49-F238E27FC236}">
                  <a16:creationId xmlns:a16="http://schemas.microsoft.com/office/drawing/2014/main" id="{8B4FB454-2D1E-4839-87E0-3E961CBE461C}"/>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9" name="Freeform 14">
              <a:extLst>
                <a:ext uri="{FF2B5EF4-FFF2-40B4-BE49-F238E27FC236}">
                  <a16:creationId xmlns:a16="http://schemas.microsoft.com/office/drawing/2014/main" id="{95322F62-2CA7-4C72-BE20-8B93945A3273}"/>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
        <p:nvSpPr>
          <p:cNvPr id="40" name="Title 1">
            <a:extLst>
              <a:ext uri="{FF2B5EF4-FFF2-40B4-BE49-F238E27FC236}">
                <a16:creationId xmlns:a16="http://schemas.microsoft.com/office/drawing/2014/main" id="{D9B25E43-ACA5-4BFC-98CD-B96634D5AD4A}"/>
              </a:ext>
            </a:extLst>
          </p:cNvPr>
          <p:cNvSpPr>
            <a:spLocks noGrp="1"/>
          </p:cNvSpPr>
          <p:nvPr>
            <p:ph type="ctrTitle"/>
          </p:nvPr>
        </p:nvSpPr>
        <p:spPr bwMode="gray">
          <a:xfrm>
            <a:off x="501651" y="5332396"/>
            <a:ext cx="4446269" cy="464044"/>
          </a:xfrm>
        </p:spPr>
        <p:txBody>
          <a:bodyPr anchor="t" anchorCtr="0">
            <a:noAutofit/>
          </a:bodyPr>
          <a:lstStyle>
            <a:lvl1pPr algn="l">
              <a:lnSpc>
                <a:spcPct val="100000"/>
              </a:lnSpc>
              <a:defRPr sz="2100" b="0">
                <a:solidFill>
                  <a:schemeClr val="accent1"/>
                </a:solidFill>
                <a:latin typeface="+mn-lt"/>
                <a:ea typeface="Open Sans" panose="020B0606030504020204" pitchFamily="34" charset="0"/>
                <a:cs typeface="Calibri" panose="020F0502020204030204" pitchFamily="34" charset="0"/>
              </a:defRPr>
            </a:lvl1pPr>
          </a:lstStyle>
          <a:p>
            <a:r>
              <a:rPr lang="en-US" noProof="0"/>
              <a:t>Click to edit Master title style</a:t>
            </a:r>
            <a:endParaRPr lang="en-US" noProof="0" dirty="0"/>
          </a:p>
        </p:txBody>
      </p:sp>
      <p:sp>
        <p:nvSpPr>
          <p:cNvPr id="41" name="Text Placeholder 4">
            <a:extLst>
              <a:ext uri="{FF2B5EF4-FFF2-40B4-BE49-F238E27FC236}">
                <a16:creationId xmlns:a16="http://schemas.microsoft.com/office/drawing/2014/main" id="{EE5D7BA0-7E63-4F55-8707-FB998AF96C8C}"/>
              </a:ext>
            </a:extLst>
          </p:cNvPr>
          <p:cNvSpPr>
            <a:spLocks noGrp="1"/>
          </p:cNvSpPr>
          <p:nvPr>
            <p:ph type="body" sz="quarter" idx="10"/>
          </p:nvPr>
        </p:nvSpPr>
        <p:spPr>
          <a:xfrm>
            <a:off x="501651" y="6381750"/>
            <a:ext cx="4446269" cy="273050"/>
          </a:xfrm>
          <a:prstGeom prst="rect">
            <a:avLst/>
          </a:prstGeom>
        </p:spPr>
        <p:txBody>
          <a:bodyPr>
            <a:noAutofit/>
          </a:bodyPr>
          <a:lstStyle>
            <a:lvl1pPr>
              <a:spcAft>
                <a:spcPts val="0"/>
              </a:spcAft>
              <a:defRPr sz="1600">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20141765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4088">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600" b="1">
                <a:solidFill>
                  <a:schemeClr val="tx1"/>
                </a:solidFill>
                <a:latin typeface="+mj-lt"/>
                <a:ea typeface="Open Sans" panose="020B0606030504020204" pitchFamily="34" charset="0"/>
                <a:cs typeface="Calibri" panose="020F050202020403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6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Footer Placeholder 3"/>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31924920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rmAutofit/>
          </a:bodyPr>
          <a:lstStyle>
            <a:lvl1pPr>
              <a:spcBef>
                <a:spcPts val="3600"/>
              </a:spcBef>
              <a:defRPr sz="22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a:t>Edit Master text styles</a:t>
            </a:r>
          </a:p>
        </p:txBody>
      </p:sp>
      <p:sp>
        <p:nvSpPr>
          <p:cNvPr id="2" name="Footer Placeholder 1"/>
          <p:cNvSpPr>
            <a:spLocks noGrp="1"/>
          </p:cNvSpPr>
          <p:nvPr>
            <p:ph type="ftr" sz="quarter" idx="11"/>
          </p:nvPr>
        </p:nvSpPr>
        <p:spPr/>
        <p:txBody>
          <a:bodyPr/>
          <a:lstStyle/>
          <a:p>
            <a:r>
              <a:rPr lang="hu-HU"/>
              <a:t>© 2020 Deloitte Hungary</a:t>
            </a:r>
            <a:endParaRPr lang="hu-HU" dirty="0"/>
          </a:p>
        </p:txBody>
      </p:sp>
    </p:spTree>
    <p:extLst>
      <p:ext uri="{BB962C8B-B14F-4D97-AF65-F5344CB8AC3E}">
        <p14:creationId xmlns:p14="http://schemas.microsoft.com/office/powerpoint/2010/main" val="37047839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Letter 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8862256" y="405929"/>
            <a:ext cx="2804160" cy="1027760"/>
          </a:xfrm>
        </p:spPr>
        <p:txBody>
          <a:bodyPr/>
          <a:lstStyle>
            <a:lvl1pPr>
              <a:spcBef>
                <a:spcPts val="185"/>
              </a:spcBef>
              <a:defRPr sz="923">
                <a:solidFill>
                  <a:schemeClr val="tx1"/>
                </a:solidFill>
              </a:defRPr>
            </a:lvl1pPr>
            <a:lvl2pPr>
              <a:defRPr sz="969">
                <a:solidFill>
                  <a:schemeClr val="tx2"/>
                </a:solidFill>
              </a:defRPr>
            </a:lvl2pPr>
            <a:lvl3pPr>
              <a:defRPr sz="969">
                <a:solidFill>
                  <a:schemeClr val="tx2"/>
                </a:solidFill>
              </a:defRPr>
            </a:lvl3pPr>
            <a:lvl4pPr>
              <a:defRPr sz="923">
                <a:solidFill>
                  <a:schemeClr val="tx2"/>
                </a:solidFill>
              </a:defRPr>
            </a:lvl4pPr>
            <a:lvl5pPr>
              <a:defRPr sz="923">
                <a:solidFill>
                  <a:schemeClr val="tx2"/>
                </a:solidFill>
              </a:defRPr>
            </a:lvl5pPr>
          </a:lstStyle>
          <a:p>
            <a:pPr lvl="0"/>
            <a:r>
              <a:rPr lang="en-US"/>
              <a:t>Edit Master text styles</a:t>
            </a:r>
          </a:p>
        </p:txBody>
      </p:sp>
      <p:sp>
        <p:nvSpPr>
          <p:cNvPr id="7" name="Text Placeholder 6"/>
          <p:cNvSpPr>
            <a:spLocks noGrp="1"/>
          </p:cNvSpPr>
          <p:nvPr>
            <p:ph type="body" sz="quarter" idx="11"/>
          </p:nvPr>
        </p:nvSpPr>
        <p:spPr>
          <a:xfrm>
            <a:off x="525586" y="1700214"/>
            <a:ext cx="2766255" cy="4656835"/>
          </a:xfrm>
        </p:spPr>
        <p:txBody>
          <a:bodyPr>
            <a:normAutofit/>
          </a:bodyPr>
          <a:lstStyle>
            <a:lvl1pPr>
              <a:spcBef>
                <a:spcPts val="0"/>
              </a:spcBef>
              <a:spcAft>
                <a:spcPts val="554"/>
              </a:spcAft>
              <a:defRPr sz="1300"/>
            </a:lvl1pPr>
            <a:lvl2pPr>
              <a:spcBef>
                <a:spcPts val="277"/>
              </a:spcBef>
              <a:defRPr/>
            </a:lvl2pPr>
            <a:lvl3pPr>
              <a:spcBef>
                <a:spcPts val="277"/>
              </a:spcBef>
              <a:defRPr/>
            </a:lvl3pPr>
            <a:lvl4pPr>
              <a:spcBef>
                <a:spcPts val="277"/>
              </a:spcBef>
              <a:defRPr/>
            </a:lvl4pPr>
            <a:lvl5pPr>
              <a:spcBef>
                <a:spcPts val="277"/>
              </a:spcBef>
              <a:defRPr/>
            </a:lvl5pPr>
          </a:lstStyle>
          <a:p>
            <a:pPr lvl="0"/>
            <a:r>
              <a:rPr lang="en-US"/>
              <a:t>Edit Master text styles</a:t>
            </a:r>
          </a:p>
        </p:txBody>
      </p:sp>
      <p:sp>
        <p:nvSpPr>
          <p:cNvPr id="9" name="Text Placeholder 8"/>
          <p:cNvSpPr>
            <a:spLocks noGrp="1"/>
          </p:cNvSpPr>
          <p:nvPr>
            <p:ph type="body" sz="quarter" idx="12"/>
          </p:nvPr>
        </p:nvSpPr>
        <p:spPr>
          <a:xfrm>
            <a:off x="3780369" y="1700212"/>
            <a:ext cx="7886049" cy="4657726"/>
          </a:xfrm>
        </p:spPr>
        <p:txBody>
          <a:bodyPr/>
          <a:lstStyle>
            <a:lvl1pPr>
              <a:spcBef>
                <a:spcPts val="1662"/>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p:cNvSpPr>
            <a:spLocks noGrp="1"/>
          </p:cNvSpPr>
          <p:nvPr>
            <p:ph type="ftr" sz="quarter" idx="13"/>
          </p:nvPr>
        </p:nvSpPr>
        <p:spPr/>
        <p:txBody>
          <a:bodyPr/>
          <a:lstStyle/>
          <a:p>
            <a:r>
              <a:rPr lang="hu-HU"/>
              <a:t>© 2020 Deloitte Hungary</a:t>
            </a:r>
            <a:endParaRPr lang="hu-HU" dirty="0"/>
          </a:p>
        </p:txBody>
      </p:sp>
    </p:spTree>
    <p:extLst>
      <p:ext uri="{BB962C8B-B14F-4D97-AF65-F5344CB8AC3E}">
        <p14:creationId xmlns:p14="http://schemas.microsoft.com/office/powerpoint/2010/main" val="17398565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atin typeface="+mn-lt"/>
              </a:defRPr>
            </a:lvl1pPr>
            <a:lvl2pPr>
              <a:tabLst>
                <a:tab pos="6729413" algn="r"/>
              </a:tabLst>
              <a:defRPr>
                <a:latin typeface="+mj-lt"/>
              </a:defRPr>
            </a:lvl2pPr>
            <a:lvl3pPr>
              <a:tabLst>
                <a:tab pos="6729413" algn="r"/>
              </a:tabLst>
              <a:defRPr>
                <a:latin typeface="+mn-lt"/>
              </a:defRPr>
            </a:lvl3pPr>
            <a:lvl4pPr>
              <a:tabLst>
                <a:tab pos="6729413" algn="r"/>
              </a:tabLst>
              <a:defRPr>
                <a:latin typeface="+mn-lt"/>
              </a:defRPr>
            </a:lvl4pPr>
            <a:lvl5pPr>
              <a:tabLst>
                <a:tab pos="5029200" algn="r"/>
              </a:tabLst>
              <a:defRPr baseline="0">
                <a:latin typeface="+mn-lt"/>
              </a:defRPr>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2" name="Footer Placeholder 1"/>
          <p:cNvSpPr>
            <a:spLocks noGrp="1"/>
          </p:cNvSpPr>
          <p:nvPr>
            <p:ph type="ftr" sz="quarter" idx="11"/>
          </p:nvPr>
        </p:nvSpPr>
        <p:spPr/>
        <p:txBody>
          <a:bodyPr/>
          <a:lstStyle/>
          <a:p>
            <a:r>
              <a:rPr lang="hu-HU"/>
              <a:t>© 2020 Deloitte Hungary</a:t>
            </a:r>
            <a:endParaRPr lang="hu-HU" dirty="0"/>
          </a:p>
        </p:txBody>
      </p:sp>
    </p:spTree>
    <p:extLst>
      <p:ext uri="{BB962C8B-B14F-4D97-AF65-F5344CB8AC3E}">
        <p14:creationId xmlns:p14="http://schemas.microsoft.com/office/powerpoint/2010/main" val="10880400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a:t>Click icon to add picture</a:t>
            </a:r>
            <a:endParaRPr lang="en-US" noProof="0" dirty="0"/>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atin typeface="+mn-lt"/>
              </a:defRPr>
            </a:lvl1pPr>
            <a:lvl2pPr>
              <a:tabLst>
                <a:tab pos="5029200" algn="r"/>
              </a:tabLst>
              <a:defRPr>
                <a:latin typeface="+mj-lt"/>
              </a:defRPr>
            </a:lvl2pPr>
            <a:lvl3pPr>
              <a:tabLst>
                <a:tab pos="5029200" algn="r"/>
              </a:tabLst>
              <a:defRPr>
                <a:latin typeface="+mn-lt"/>
              </a:defRPr>
            </a:lvl3pPr>
            <a:lvl4pPr>
              <a:tabLst>
                <a:tab pos="5029200" algn="r"/>
              </a:tabLst>
              <a:defRPr>
                <a:latin typeface="+mn-lt"/>
              </a:defRPr>
            </a:lvl4pPr>
            <a:lvl5pPr>
              <a:tabLst>
                <a:tab pos="5029200" algn="r"/>
              </a:tabLst>
              <a:defRPr baseline="0">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Footer Placeholder 1"/>
          <p:cNvSpPr>
            <a:spLocks noGrp="1"/>
          </p:cNvSpPr>
          <p:nvPr>
            <p:ph type="ftr" sz="quarter" idx="16"/>
          </p:nvPr>
        </p:nvSpPr>
        <p:spPr/>
        <p:txBody>
          <a:bodyPr/>
          <a:lstStyle/>
          <a:p>
            <a:r>
              <a:rPr lang="hu-HU"/>
              <a:t>© 2020 Deloitte Hungary</a:t>
            </a:r>
            <a:endParaRPr lang="hu-HU" dirty="0"/>
          </a:p>
        </p:txBody>
      </p:sp>
    </p:spTree>
    <p:extLst>
      <p:ext uri="{BB962C8B-B14F-4D97-AF65-F5344CB8AC3E}">
        <p14:creationId xmlns:p14="http://schemas.microsoft.com/office/powerpoint/2010/main" val="28233183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a:t>Click to edit Master title style</a:t>
            </a:r>
            <a:endParaRPr lang="en-US" dirty="0"/>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Footer Placeholder 2"/>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23961016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42696970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3256907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6"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a:t>Click icon to add chart</a:t>
            </a:r>
            <a:endParaRPr lang="en-GB" dirty="0"/>
          </a:p>
        </p:txBody>
      </p:sp>
      <p:sp>
        <p:nvSpPr>
          <p:cNvPr id="18" name="Text Placeholder 8"/>
          <p:cNvSpPr>
            <a:spLocks noGrp="1"/>
          </p:cNvSpPr>
          <p:nvPr>
            <p:ph type="body" sz="quarter" idx="18"/>
          </p:nvPr>
        </p:nvSpPr>
        <p:spPr>
          <a:xfrm>
            <a:off x="501652" y="1700214"/>
            <a:ext cx="11188699" cy="357187"/>
          </a:xfrm>
        </p:spPr>
        <p:txBody>
          <a:bodyPr/>
          <a:lstStyle/>
          <a:p>
            <a:pPr lvl="0"/>
            <a:r>
              <a:rPr lang="en-US" noProof="0"/>
              <a:t>Edit Master text styles</a:t>
            </a:r>
          </a:p>
        </p:txBody>
      </p:sp>
      <p:sp>
        <p:nvSpPr>
          <p:cNvPr id="19" name="Text Placeholder 7"/>
          <p:cNvSpPr>
            <a:spLocks noGrp="1"/>
          </p:cNvSpPr>
          <p:nvPr>
            <p:ph type="body" sz="quarter" idx="23"/>
          </p:nvPr>
        </p:nvSpPr>
        <p:spPr>
          <a:xfrm>
            <a:off x="501651" y="6121014"/>
            <a:ext cx="11188700" cy="260737"/>
          </a:xfrm>
        </p:spPr>
        <p:txBody>
          <a:bodyPr>
            <a:normAutofit/>
          </a:bodyPr>
          <a:lstStyle>
            <a:lvl1pPr>
              <a:spcAft>
                <a:spcPts val="0"/>
              </a:spcAft>
              <a:defRPr sz="900"/>
            </a:lvl1pPr>
          </a:lstStyle>
          <a:p>
            <a:pPr lvl="0"/>
            <a:r>
              <a:rPr lang="en-US"/>
              <a:t>Edit Master text styles</a:t>
            </a:r>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13549416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6"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a:t>Click icon to add chart</a:t>
            </a:r>
            <a:endParaRPr lang="en-US" noProof="0" dirty="0"/>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a:t>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a:t>Click icon to add chart</a:t>
            </a:r>
            <a:endParaRPr lang="en-US" noProof="0" dirty="0"/>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a:t>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a:t>Click icon to add chart</a:t>
            </a:r>
            <a:endParaRPr lang="en-US" noProof="0" dirty="0"/>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a:t>Edit Master text styles</a:t>
            </a:r>
          </a:p>
        </p:txBody>
      </p:sp>
      <p:sp>
        <p:nvSpPr>
          <p:cNvPr id="12"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a:t>Edit Master text styles</a:t>
            </a:r>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36903794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Footer Placeholder 1"/>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37521616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8" name="Title Placeholder 1"/>
          <p:cNvSpPr>
            <a:spLocks noGrp="1"/>
          </p:cNvSpPr>
          <p:nvPr>
            <p:ph type="title" hasCustomPrompt="1"/>
          </p:nvPr>
        </p:nvSpPr>
        <p:spPr>
          <a:xfrm>
            <a:off x="501650" y="317500"/>
            <a:ext cx="11188700" cy="698500"/>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Footer Placeholder 1"/>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28508938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 name="Chart Placeholder 2"/>
          <p:cNvSpPr>
            <a:spLocks noGrp="1"/>
          </p:cNvSpPr>
          <p:nvPr>
            <p:ph type="chart" sz="quarter" idx="21"/>
          </p:nvPr>
        </p:nvSpPr>
        <p:spPr>
          <a:xfrm>
            <a:off x="6341223" y="2125013"/>
            <a:ext cx="5349128" cy="3996000"/>
          </a:xfrm>
        </p:spPr>
        <p:txBody>
          <a:bodyPr/>
          <a:lstStyle/>
          <a:p>
            <a:r>
              <a:rPr lang="en-US" noProof="0"/>
              <a:t>Click icon to add chart</a:t>
            </a:r>
            <a:endParaRPr lang="en-US" noProof="0" dirty="0"/>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a:t>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3"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1100"/>
            </a:lvl1pPr>
          </a:lstStyle>
          <a:p>
            <a:pPr lvl="0"/>
            <a:r>
              <a:rPr lang="en-US"/>
              <a:t>Edit Master text styles</a:t>
            </a:r>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36502733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a:t>Click icon to add chart</a:t>
            </a:r>
            <a:endParaRPr lang="en-GB" dirty="0"/>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a:t>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3"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1100"/>
            </a:lvl1pPr>
          </a:lstStyle>
          <a:p>
            <a:pPr lvl="0"/>
            <a:r>
              <a:rPr lang="en-US"/>
              <a:t>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a:t>Click icon to add chart</a:t>
            </a:r>
            <a:endParaRPr lang="en-GB" dirty="0"/>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a:t>Edit Master text styles</a:t>
            </a:r>
          </a:p>
        </p:txBody>
      </p:sp>
      <p:sp>
        <p:nvSpPr>
          <p:cNvPr id="2" name="Footer Placeholder 1"/>
          <p:cNvSpPr>
            <a:spLocks noGrp="1"/>
          </p:cNvSpPr>
          <p:nvPr>
            <p:ph type="ftr" sz="quarter" idx="26"/>
          </p:nvPr>
        </p:nvSpPr>
        <p:spPr/>
        <p:txBody>
          <a:bodyPr/>
          <a:lstStyle/>
          <a:p>
            <a:r>
              <a:rPr lang="hu-HU"/>
              <a:t>© 2020 Deloitte Hungary</a:t>
            </a:r>
            <a:endParaRPr lang="hu-HU" dirty="0"/>
          </a:p>
        </p:txBody>
      </p:sp>
    </p:spTree>
    <p:extLst>
      <p:ext uri="{BB962C8B-B14F-4D97-AF65-F5344CB8AC3E}">
        <p14:creationId xmlns:p14="http://schemas.microsoft.com/office/powerpoint/2010/main" val="2802807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2" name="Footer Placeholder 1"/>
          <p:cNvSpPr>
            <a:spLocks noGrp="1"/>
          </p:cNvSpPr>
          <p:nvPr>
            <p:ph type="ftr" sz="quarter" idx="17"/>
          </p:nvPr>
        </p:nvSpPr>
        <p:spPr/>
        <p:txBody>
          <a:bodyPr/>
          <a:lstStyle/>
          <a:p>
            <a:r>
              <a:rPr lang="hu-HU"/>
              <a:t>© 2020 Deloitte Hungary</a:t>
            </a:r>
            <a:endParaRPr lang="hu-HU" dirty="0"/>
          </a:p>
        </p:txBody>
      </p:sp>
    </p:spTree>
    <p:extLst>
      <p:ext uri="{BB962C8B-B14F-4D97-AF65-F5344CB8AC3E}">
        <p14:creationId xmlns:p14="http://schemas.microsoft.com/office/powerpoint/2010/main" val="8863351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698500"/>
          </a:xfrm>
          <a:prstGeom prst="rect">
            <a:avLst/>
          </a:prstGeom>
        </p:spPr>
        <p:txBody>
          <a:bodyPr vert="horz" lIns="0" tIns="0" rIns="0" bIns="0" rtlCol="0" anchor="t" anchorCtr="0">
            <a:noAutofit/>
          </a:bodyPr>
          <a:lstStyle>
            <a:lvl1pPr>
              <a:defRPr/>
            </a:lvl1pPr>
          </a:lstStyle>
          <a:p>
            <a:r>
              <a:rPr lang="en-US" dirty="0"/>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rmAutofit/>
          </a:bodyPr>
          <a:lstStyle>
            <a:lvl1pPr>
              <a:tabLst>
                <a:tab pos="5029200" algn="r"/>
              </a:tabLst>
              <a:defRPr sz="21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2" name="Footer Placeholder 1"/>
          <p:cNvSpPr>
            <a:spLocks noGrp="1"/>
          </p:cNvSpPr>
          <p:nvPr>
            <p:ph type="ftr" sz="quarter" idx="17"/>
          </p:nvPr>
        </p:nvSpPr>
        <p:spPr/>
        <p:txBody>
          <a:bodyPr/>
          <a:lstStyle/>
          <a:p>
            <a:r>
              <a:rPr lang="hu-HU"/>
              <a:t>© 2020 Deloitte Hungary</a:t>
            </a:r>
            <a:endParaRPr lang="hu-HU" dirty="0"/>
          </a:p>
        </p:txBody>
      </p:sp>
    </p:spTree>
    <p:extLst>
      <p:ext uri="{BB962C8B-B14F-4D97-AF65-F5344CB8AC3E}">
        <p14:creationId xmlns:p14="http://schemas.microsoft.com/office/powerpoint/2010/main" val="39702906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698500"/>
          </a:xfrm>
        </p:spPr>
        <p:txBody>
          <a:bodyPr/>
          <a:lstStyle/>
          <a:p>
            <a:r>
              <a:rPr lang="en-US"/>
              <a:t>Click to edit Master title style</a:t>
            </a:r>
            <a:endParaRPr lang="en-GB" dirty="0"/>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a:t>Click icon to add picture</a:t>
            </a:r>
            <a:endParaRPr lang="en-US" noProof="0" dirty="0"/>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a:t>Click icon to add picture</a:t>
            </a:r>
            <a:endParaRPr lang="en-US" noProof="0" dirty="0"/>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a:t>Click icon to add picture</a:t>
            </a:r>
            <a:endParaRPr lang="en-US" noProof="0" dirty="0"/>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a:t>Click icon to add picture</a:t>
            </a:r>
            <a:endParaRPr lang="en-US" noProof="0" dirty="0"/>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3" name="Footer Placeholder 2"/>
          <p:cNvSpPr>
            <a:spLocks noGrp="1"/>
          </p:cNvSpPr>
          <p:nvPr>
            <p:ph type="ftr" sz="quarter" idx="22"/>
          </p:nvPr>
        </p:nvSpPr>
        <p:spPr/>
        <p:txBody>
          <a:bodyPr/>
          <a:lstStyle/>
          <a:p>
            <a:r>
              <a:rPr lang="hu-HU"/>
              <a:t>© 2020 Deloitte Hungary</a:t>
            </a:r>
            <a:endParaRPr lang="hu-HU" dirty="0"/>
          </a:p>
        </p:txBody>
      </p:sp>
    </p:spTree>
    <p:extLst>
      <p:ext uri="{BB962C8B-B14F-4D97-AF65-F5344CB8AC3E}">
        <p14:creationId xmlns:p14="http://schemas.microsoft.com/office/powerpoint/2010/main" val="38212224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698500"/>
          </a:xfrm>
        </p:spPr>
        <p:txBody>
          <a:bodyPr/>
          <a:lstStyle/>
          <a:p>
            <a:r>
              <a:rPr lang="en-US" noProof="0"/>
              <a:t>Click to edit Master title style</a:t>
            </a:r>
            <a:endParaRPr lang="en-US" noProof="0" dirty="0"/>
          </a:p>
        </p:txBody>
      </p:sp>
      <p:sp>
        <p:nvSpPr>
          <p:cNvPr id="4" name="Rectangle 3"/>
          <p:cNvSpPr/>
          <p:nvPr/>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5" name="Rectangle 4"/>
          <p:cNvSpPr/>
          <p:nvPr/>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6" name="Rectangle 5"/>
          <p:cNvSpPr/>
          <p:nvPr/>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7" name="Rectangle 6"/>
          <p:cNvSpPr/>
          <p:nvPr/>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dirty="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a:t>Click icon to add picture</a:t>
            </a:r>
            <a:endParaRPr lang="en-GB" dirty="0"/>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a:t>Click icon to add picture</a:t>
            </a:r>
            <a:endParaRPr lang="en-GB" dirty="0"/>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a:t>Click icon to add picture</a:t>
            </a:r>
            <a:endParaRPr lang="en-GB" dirty="0"/>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a:t>Click icon to add picture</a:t>
            </a:r>
            <a:endParaRPr lang="en-GB"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atin typeface="+mj-lt"/>
              </a:defRPr>
            </a:lvl1pPr>
            <a:lvl2pPr>
              <a:spcAft>
                <a:spcPts val="0"/>
              </a:spcAft>
              <a:defRPr b="0"/>
            </a:lvl2pPr>
          </a:lstStyle>
          <a:p>
            <a:pPr lvl="0"/>
            <a:r>
              <a:rPr lang="en-US"/>
              <a:t>Edit Master text styles</a:t>
            </a:r>
          </a:p>
          <a:p>
            <a:pPr lvl="1"/>
            <a:r>
              <a:rPr lang="en-US"/>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atin typeface="+mj-lt"/>
              </a:defRPr>
            </a:lvl1pPr>
            <a:lvl2pPr>
              <a:spcAft>
                <a:spcPts val="0"/>
              </a:spcAft>
              <a:defRPr b="0"/>
            </a:lvl2pPr>
          </a:lstStyle>
          <a:p>
            <a:pPr lvl="0"/>
            <a:r>
              <a:rPr lang="en-US"/>
              <a:t>Edit Master text styles</a:t>
            </a:r>
          </a:p>
          <a:p>
            <a:pPr lvl="1"/>
            <a:r>
              <a:rPr lang="en-US"/>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atin typeface="+mj-lt"/>
              </a:defRPr>
            </a:lvl1pPr>
            <a:lvl2pPr>
              <a:spcAft>
                <a:spcPts val="0"/>
              </a:spcAft>
              <a:defRPr b="0"/>
            </a:lvl2pPr>
          </a:lstStyle>
          <a:p>
            <a:pPr lvl="0"/>
            <a:r>
              <a:rPr lang="en-US"/>
              <a:t>Edit Master text styles</a:t>
            </a:r>
          </a:p>
          <a:p>
            <a:pPr lvl="1"/>
            <a:r>
              <a:rPr lang="en-US"/>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atin typeface="+mj-lt"/>
              </a:defRPr>
            </a:lvl1pPr>
            <a:lvl2pPr>
              <a:spcAft>
                <a:spcPts val="0"/>
              </a:spcAft>
              <a:defRPr b="0"/>
            </a:lvl2pPr>
          </a:lstStyle>
          <a:p>
            <a:pPr lvl="0"/>
            <a:r>
              <a:rPr lang="en-US"/>
              <a:t>Edit Master text styles</a:t>
            </a:r>
          </a:p>
          <a:p>
            <a:pPr lvl="1"/>
            <a:r>
              <a:rPr lang="en-US"/>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8" name="Rectangle 17">
            <a:extLst>
              <a:ext uri="{FF2B5EF4-FFF2-40B4-BE49-F238E27FC236}">
                <a16:creationId xmlns:a16="http://schemas.microsoft.com/office/drawing/2014/main" id="{59D67354-589A-4134-9BF4-49073EF6916F}"/>
              </a:ext>
            </a:extLst>
          </p:cNvPr>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19" name="Rectangle 18">
            <a:extLst>
              <a:ext uri="{FF2B5EF4-FFF2-40B4-BE49-F238E27FC236}">
                <a16:creationId xmlns:a16="http://schemas.microsoft.com/office/drawing/2014/main" id="{8508A8FC-38F0-4C2F-8341-81E110B7DDFA}"/>
              </a:ext>
            </a:extLst>
          </p:cNvPr>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20" name="Rectangle 19">
            <a:extLst>
              <a:ext uri="{FF2B5EF4-FFF2-40B4-BE49-F238E27FC236}">
                <a16:creationId xmlns:a16="http://schemas.microsoft.com/office/drawing/2014/main" id="{D65299EA-E622-4E9E-AFE3-61DB41B094B4}"/>
              </a:ext>
            </a:extLst>
          </p:cNvPr>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21" name="Rectangle 20">
            <a:extLst>
              <a:ext uri="{FF2B5EF4-FFF2-40B4-BE49-F238E27FC236}">
                <a16:creationId xmlns:a16="http://schemas.microsoft.com/office/drawing/2014/main" id="{E897B3BB-FEAA-48F4-A091-7980D1AB72E6}"/>
              </a:ext>
            </a:extLst>
          </p:cNvPr>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3" name="Footer Placeholder 2"/>
          <p:cNvSpPr>
            <a:spLocks noGrp="1"/>
          </p:cNvSpPr>
          <p:nvPr>
            <p:ph type="ftr" sz="quarter" idx="36"/>
          </p:nvPr>
        </p:nvSpPr>
        <p:spPr/>
        <p:txBody>
          <a:bodyPr/>
          <a:lstStyle/>
          <a:p>
            <a:r>
              <a:rPr lang="hu-HU"/>
              <a:t>© 2020 Deloitte Hungary</a:t>
            </a:r>
            <a:endParaRPr lang="hu-HU" dirty="0"/>
          </a:p>
        </p:txBody>
      </p:sp>
    </p:spTree>
    <p:extLst>
      <p:ext uri="{BB962C8B-B14F-4D97-AF65-F5344CB8AC3E}">
        <p14:creationId xmlns:p14="http://schemas.microsoft.com/office/powerpoint/2010/main" val="29593190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698499"/>
          </a:xfrm>
        </p:spPr>
        <p:txBody>
          <a:bodyPr/>
          <a:lstStyle/>
          <a:p>
            <a:r>
              <a:rPr lang="en-US" noProof="0"/>
              <a:t>Click to edit Master title style</a:t>
            </a:r>
            <a:endParaRPr lang="en-US" noProof="0" dirty="0"/>
          </a:p>
        </p:txBody>
      </p:sp>
      <p:sp>
        <p:nvSpPr>
          <p:cNvPr id="4" name="Picture Placeholder 7"/>
          <p:cNvSpPr>
            <a:spLocks noGrp="1"/>
          </p:cNvSpPr>
          <p:nvPr>
            <p:ph type="pic" sz="quarter" idx="13"/>
          </p:nvPr>
        </p:nvSpPr>
        <p:spPr>
          <a:xfrm>
            <a:off x="501651" y="1700214"/>
            <a:ext cx="3695700" cy="1971675"/>
          </a:xfrm>
        </p:spPr>
        <p:txBody>
          <a:bodyPr/>
          <a:lstStyle/>
          <a:p>
            <a:r>
              <a:rPr lang="en-US" noProof="0"/>
              <a:t>Click icon to add picture</a:t>
            </a:r>
            <a:endParaRPr lang="en-US" noProof="0" dirty="0"/>
          </a:p>
        </p:txBody>
      </p:sp>
      <p:sp>
        <p:nvSpPr>
          <p:cNvPr id="5" name="Picture Placeholder 7"/>
          <p:cNvSpPr>
            <a:spLocks noGrp="1"/>
          </p:cNvSpPr>
          <p:nvPr>
            <p:ph type="pic" sz="quarter" idx="14"/>
          </p:nvPr>
        </p:nvSpPr>
        <p:spPr>
          <a:xfrm>
            <a:off x="8006398" y="1700214"/>
            <a:ext cx="3683953" cy="1971675"/>
          </a:xfrm>
        </p:spPr>
        <p:txBody>
          <a:bodyPr/>
          <a:lstStyle/>
          <a:p>
            <a:r>
              <a:rPr lang="en-US" noProof="0"/>
              <a:t>Click icon to add picture</a:t>
            </a:r>
            <a:endParaRPr lang="en-US" noProof="0" dirty="0"/>
          </a:p>
        </p:txBody>
      </p:sp>
      <p:sp>
        <p:nvSpPr>
          <p:cNvPr id="6" name="Picture Placeholder 7"/>
          <p:cNvSpPr>
            <a:spLocks noGrp="1"/>
          </p:cNvSpPr>
          <p:nvPr>
            <p:ph type="pic" sz="quarter" idx="15"/>
          </p:nvPr>
        </p:nvSpPr>
        <p:spPr>
          <a:xfrm>
            <a:off x="4273075" y="1700214"/>
            <a:ext cx="3657600" cy="1971675"/>
          </a:xfrm>
        </p:spPr>
        <p:txBody>
          <a:bodyPr/>
          <a:lstStyle/>
          <a:p>
            <a:r>
              <a:rPr lang="en-US" noProof="0"/>
              <a:t>Click icon to add picture</a:t>
            </a:r>
            <a:endParaRPr lang="en-US" noProof="0" dirty="0"/>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3" name="Footer Placeholder 2"/>
          <p:cNvSpPr>
            <a:spLocks noGrp="1"/>
          </p:cNvSpPr>
          <p:nvPr>
            <p:ph type="ftr" sz="quarter" idx="19"/>
          </p:nvPr>
        </p:nvSpPr>
        <p:spPr/>
        <p:txBody>
          <a:bodyPr/>
          <a:lstStyle/>
          <a:p>
            <a:r>
              <a:rPr lang="hu-HU"/>
              <a:t>© 2020 Deloitte Hungary</a:t>
            </a:r>
            <a:endParaRPr lang="hu-HU" dirty="0"/>
          </a:p>
        </p:txBody>
      </p:sp>
    </p:spTree>
    <p:extLst>
      <p:ext uri="{BB962C8B-B14F-4D97-AF65-F5344CB8AC3E}">
        <p14:creationId xmlns:p14="http://schemas.microsoft.com/office/powerpoint/2010/main" val="26079216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1"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10969704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Title 1"/>
          <p:cNvSpPr>
            <a:spLocks noGrp="1"/>
          </p:cNvSpPr>
          <p:nvPr>
            <p:ph type="title"/>
          </p:nvPr>
        </p:nvSpPr>
        <p:spPr>
          <a:xfrm>
            <a:off x="501651" y="317502"/>
            <a:ext cx="11188700" cy="698499"/>
          </a:xfrm>
        </p:spPr>
        <p:txBody>
          <a:bodyPr/>
          <a:lstStyle/>
          <a:p>
            <a:r>
              <a:rPr lang="en-US" noProof="0"/>
              <a:t>Click to edit Master title style</a:t>
            </a:r>
            <a:endParaRPr lang="en-US" noProof="0" dirty="0"/>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0" name="Rectangle 9">
            <a:extLst>
              <a:ext uri="{FF2B5EF4-FFF2-40B4-BE49-F238E27FC236}">
                <a16:creationId xmlns:a16="http://schemas.microsoft.com/office/drawing/2014/main" id="{FE6CB728-6065-4211-9B5B-36BB7061087A}"/>
              </a:ext>
            </a:extLst>
          </p:cNvPr>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1" name="Rectangle 10">
            <a:extLst>
              <a:ext uri="{FF2B5EF4-FFF2-40B4-BE49-F238E27FC236}">
                <a16:creationId xmlns:a16="http://schemas.microsoft.com/office/drawing/2014/main" id="{D5A45E81-7BCD-47BF-8332-21EC55FAE8C3}"/>
              </a:ext>
            </a:extLst>
          </p:cNvPr>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3" name="Footer Placeholder 2"/>
          <p:cNvSpPr>
            <a:spLocks noGrp="1"/>
          </p:cNvSpPr>
          <p:nvPr>
            <p:ph type="ftr" sz="quarter" idx="22"/>
          </p:nvPr>
        </p:nvSpPr>
        <p:spPr/>
        <p:txBody>
          <a:bodyPr/>
          <a:lstStyle/>
          <a:p>
            <a:r>
              <a:rPr lang="hu-HU"/>
              <a:t>© 2020 Deloitte Hungary</a:t>
            </a:r>
            <a:endParaRPr lang="hu-HU" dirty="0"/>
          </a:p>
        </p:txBody>
      </p:sp>
    </p:spTree>
    <p:extLst>
      <p:ext uri="{BB962C8B-B14F-4D97-AF65-F5344CB8AC3E}">
        <p14:creationId xmlns:p14="http://schemas.microsoft.com/office/powerpoint/2010/main" val="29168287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501651" y="317501"/>
            <a:ext cx="11188700" cy="697888"/>
          </a:xfrm>
        </p:spPr>
        <p:txBody>
          <a:bodyPr/>
          <a:lstStyle/>
          <a:p>
            <a:r>
              <a:rPr lang="en-US"/>
              <a:t>Click to edit Master title style</a:t>
            </a:r>
            <a:endParaRPr lang="en-GB"/>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13" name="Rectangle 12"/>
          <p:cNvSpPr/>
          <p:nvPr/>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dirty="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dirty="0">
                <a:solidFill>
                  <a:schemeClr val="bg1"/>
                </a:solidFill>
              </a:rPr>
              <a:t>Co-brand</a:t>
            </a:r>
            <a:br>
              <a:rPr lang="en-US" sz="1200" dirty="0">
                <a:solidFill>
                  <a:schemeClr val="bg1"/>
                </a:solidFill>
              </a:rPr>
            </a:br>
            <a:r>
              <a:rPr lang="en-US" sz="1200" dirty="0">
                <a:solidFill>
                  <a:schemeClr val="bg1"/>
                </a:solidFill>
              </a:rPr>
              <a:t>Logo</a:t>
            </a:r>
          </a:p>
          <a:p>
            <a:endParaRPr lang="en-GB" dirty="0"/>
          </a:p>
        </p:txBody>
      </p:sp>
      <p:sp>
        <p:nvSpPr>
          <p:cNvPr id="18" name="Rectangle 17">
            <a:extLst>
              <a:ext uri="{FF2B5EF4-FFF2-40B4-BE49-F238E27FC236}">
                <a16:creationId xmlns:a16="http://schemas.microsoft.com/office/drawing/2014/main" id="{B458C70C-38AA-41B8-857D-2E80BDDEEE7B}"/>
              </a:ext>
            </a:extLst>
          </p:cNvPr>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9" name="Rectangle 18">
            <a:extLst>
              <a:ext uri="{FF2B5EF4-FFF2-40B4-BE49-F238E27FC236}">
                <a16:creationId xmlns:a16="http://schemas.microsoft.com/office/drawing/2014/main" id="{6F97A482-F480-4FC9-89FA-30A1D342305A}"/>
              </a:ext>
            </a:extLst>
          </p:cNvPr>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20" name="Rectangle 19">
            <a:extLst>
              <a:ext uri="{FF2B5EF4-FFF2-40B4-BE49-F238E27FC236}">
                <a16:creationId xmlns:a16="http://schemas.microsoft.com/office/drawing/2014/main" id="{43BBAB48-2058-4E95-A60B-2E1C9F63F370}"/>
              </a:ext>
            </a:extLst>
          </p:cNvPr>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21" name="Rectangle 20">
            <a:extLst>
              <a:ext uri="{FF2B5EF4-FFF2-40B4-BE49-F238E27FC236}">
                <a16:creationId xmlns:a16="http://schemas.microsoft.com/office/drawing/2014/main" id="{EC9CCB69-A035-447D-BC34-A5F5BC7D949A}"/>
              </a:ext>
            </a:extLst>
          </p:cNvPr>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3" name="Footer Placeholder 2"/>
          <p:cNvSpPr>
            <a:spLocks noGrp="1"/>
          </p:cNvSpPr>
          <p:nvPr>
            <p:ph type="ftr" sz="quarter" idx="26"/>
          </p:nvPr>
        </p:nvSpPr>
        <p:spPr/>
        <p:txBody>
          <a:bodyPr/>
          <a:lstStyle/>
          <a:p>
            <a:r>
              <a:rPr lang="hu-HU"/>
              <a:t>© 2020 Deloitte Hungary</a:t>
            </a:r>
            <a:endParaRPr lang="hu-HU" dirty="0"/>
          </a:p>
        </p:txBody>
      </p:sp>
    </p:spTree>
    <p:extLst>
      <p:ext uri="{BB962C8B-B14F-4D97-AF65-F5344CB8AC3E}">
        <p14:creationId xmlns:p14="http://schemas.microsoft.com/office/powerpoint/2010/main" val="22535736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US" noProof="0" dirty="0"/>
          </a:p>
        </p:txBody>
      </p:sp>
      <p:sp>
        <p:nvSpPr>
          <p:cNvPr id="4" name="Rectangle 3"/>
          <p:cNvSpPr/>
          <p:nvPr/>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Rectangle 10">
            <a:extLst>
              <a:ext uri="{FF2B5EF4-FFF2-40B4-BE49-F238E27FC236}">
                <a16:creationId xmlns:a16="http://schemas.microsoft.com/office/drawing/2014/main" id="{9BDBA2A0-079F-412F-A73A-75B5BF79EE89}"/>
              </a:ext>
            </a:extLst>
          </p:cNvPr>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12" name="Rectangle 11">
            <a:extLst>
              <a:ext uri="{FF2B5EF4-FFF2-40B4-BE49-F238E27FC236}">
                <a16:creationId xmlns:a16="http://schemas.microsoft.com/office/drawing/2014/main" id="{859B26C1-E233-44AD-B9EC-FA94D6DBF298}"/>
              </a:ext>
            </a:extLst>
          </p:cNvPr>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13" name="Rectangle 12">
            <a:extLst>
              <a:ext uri="{FF2B5EF4-FFF2-40B4-BE49-F238E27FC236}">
                <a16:creationId xmlns:a16="http://schemas.microsoft.com/office/drawing/2014/main" id="{7F367FCF-B4F9-4FB7-A8BD-27363E526B49}"/>
              </a:ext>
            </a:extLst>
          </p:cNvPr>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3" name="Footer Placeholder 2"/>
          <p:cNvSpPr>
            <a:spLocks noGrp="1"/>
          </p:cNvSpPr>
          <p:nvPr>
            <p:ph type="ftr" sz="quarter" idx="20"/>
          </p:nvPr>
        </p:nvSpPr>
        <p:spPr/>
        <p:txBody>
          <a:bodyPr/>
          <a:lstStyle/>
          <a:p>
            <a:r>
              <a:rPr lang="hu-HU"/>
              <a:t>© 2020 Deloitte Hungary</a:t>
            </a:r>
            <a:endParaRPr lang="hu-HU" dirty="0"/>
          </a:p>
        </p:txBody>
      </p:sp>
    </p:spTree>
    <p:extLst>
      <p:ext uri="{BB962C8B-B14F-4D97-AF65-F5344CB8AC3E}">
        <p14:creationId xmlns:p14="http://schemas.microsoft.com/office/powerpoint/2010/main" val="40296382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705184"/>
          </a:xfrm>
        </p:spPr>
        <p:txBody>
          <a:bodyPr/>
          <a:lstStyle/>
          <a:p>
            <a:r>
              <a:rPr lang="en-US" noProof="0"/>
              <a:t>Click to edit Master title style</a:t>
            </a:r>
            <a:endParaRPr lang="en-US" noProof="0" dirty="0"/>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latin typeface="+mj-lt"/>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3" name="Footer Placeholder 2"/>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35191500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dirty="0"/>
              <a:t>Click to add subtitle</a:t>
            </a:r>
          </a:p>
        </p:txBody>
      </p:sp>
      <p:sp>
        <p:nvSpPr>
          <p:cNvPr id="9"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dirty="0"/>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19244928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Footer Placeholder 2"/>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21386248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8612950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60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Edit Master text styles</a:t>
            </a:r>
          </a:p>
        </p:txBody>
      </p:sp>
      <p:sp>
        <p:nvSpPr>
          <p:cNvPr id="9" name="TextBox 8">
            <a:extLst>
              <a:ext uri="{FF2B5EF4-FFF2-40B4-BE49-F238E27FC236}">
                <a16:creationId xmlns:a16="http://schemas.microsoft.com/office/drawing/2014/main" id="{6C32543E-E807-47A4-A234-D5C7012187B4}"/>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bg1"/>
              </a:solidFill>
              <a:latin typeface="Calibri" panose="020F0502020204030204" pitchFamily="34" charset="0"/>
              <a:cs typeface="Calibri" panose="020F0502020204030204" pitchFamily="34" charset="0"/>
            </a:endParaRPr>
          </a:p>
        </p:txBody>
      </p:sp>
      <p:sp>
        <p:nvSpPr>
          <p:cNvPr id="2" name="Footer Placeholder 1"/>
          <p:cNvSpPr>
            <a:spLocks noGrp="1"/>
          </p:cNvSpPr>
          <p:nvPr>
            <p:ph type="ftr" sz="quarter" idx="10"/>
          </p:nvPr>
        </p:nvSpPr>
        <p:spPr/>
        <p:txBody>
          <a:bodyPr/>
          <a:lstStyle>
            <a:lvl1pPr>
              <a:defRPr>
                <a:solidFill>
                  <a:schemeClr val="bg1"/>
                </a:solidFill>
              </a:defRPr>
            </a:lvl1pPr>
          </a:lstStyle>
          <a:p>
            <a:r>
              <a:rPr lang="hu-HU"/>
              <a:t>© 2020 Deloitte Hungary</a:t>
            </a:r>
            <a:endParaRPr lang="hu-HU" dirty="0"/>
          </a:p>
        </p:txBody>
      </p:sp>
    </p:spTree>
    <p:extLst>
      <p:ext uri="{BB962C8B-B14F-4D97-AF65-F5344CB8AC3E}">
        <p14:creationId xmlns:p14="http://schemas.microsoft.com/office/powerpoint/2010/main" val="1006426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60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Edit Master text styles</a:t>
            </a:r>
          </a:p>
        </p:txBody>
      </p:sp>
      <p:sp>
        <p:nvSpPr>
          <p:cNvPr id="9" name="TextBox 8">
            <a:extLst>
              <a:ext uri="{FF2B5EF4-FFF2-40B4-BE49-F238E27FC236}">
                <a16:creationId xmlns:a16="http://schemas.microsoft.com/office/drawing/2014/main" id="{8194F347-CBED-4284-9EC5-49E7D0DE163A}"/>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bg1"/>
              </a:solidFill>
              <a:latin typeface="Calibri" panose="020F0502020204030204" pitchFamily="34" charset="0"/>
              <a:cs typeface="Calibri" panose="020F0502020204030204" pitchFamily="34" charset="0"/>
            </a:endParaRPr>
          </a:p>
        </p:txBody>
      </p:sp>
      <p:sp>
        <p:nvSpPr>
          <p:cNvPr id="2" name="Footer Placeholder 1"/>
          <p:cNvSpPr>
            <a:spLocks noGrp="1"/>
          </p:cNvSpPr>
          <p:nvPr>
            <p:ph type="ftr" sz="quarter" idx="10"/>
          </p:nvPr>
        </p:nvSpPr>
        <p:spPr/>
        <p:txBody>
          <a:bodyPr/>
          <a:lstStyle>
            <a:lvl1pPr>
              <a:defRPr>
                <a:solidFill>
                  <a:schemeClr val="bg1"/>
                </a:solidFill>
              </a:defRPr>
            </a:lvl1pPr>
          </a:lstStyle>
          <a:p>
            <a:r>
              <a:rPr lang="hu-HU"/>
              <a:t>© 2020 Deloitte Hungary</a:t>
            </a:r>
            <a:endParaRPr lang="hu-HU" dirty="0"/>
          </a:p>
        </p:txBody>
      </p:sp>
    </p:spTree>
    <p:extLst>
      <p:ext uri="{BB962C8B-B14F-4D97-AF65-F5344CB8AC3E}">
        <p14:creationId xmlns:p14="http://schemas.microsoft.com/office/powerpoint/2010/main" val="37917193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600" b="1">
                <a:solidFill>
                  <a:schemeClr val="tx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6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Edit Master text styles</a:t>
            </a:r>
          </a:p>
        </p:txBody>
      </p:sp>
      <p:sp>
        <p:nvSpPr>
          <p:cNvPr id="4" name="Footer Placeholder 3"/>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3508044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600300"/>
            <a:ext cx="9029604" cy="4708525"/>
          </a:xfrm>
          <a:prstGeom prst="rect">
            <a:avLst/>
          </a:prstGeom>
        </p:spPr>
        <p:txBody>
          <a:bodyPr>
            <a:noAutofit/>
          </a:bodyPr>
          <a:lstStyle>
            <a:lvl1pPr>
              <a:spcBef>
                <a:spcPts val="4800"/>
              </a:spcBef>
              <a:defRPr sz="36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a:t>Edit Master text styles</a:t>
            </a:r>
          </a:p>
        </p:txBody>
      </p:sp>
      <p:sp>
        <p:nvSpPr>
          <p:cNvPr id="2" name="Footer Placeholder 1"/>
          <p:cNvSpPr>
            <a:spLocks noGrp="1"/>
          </p:cNvSpPr>
          <p:nvPr>
            <p:ph type="ftr" sz="quarter" idx="11"/>
          </p:nvPr>
        </p:nvSpPr>
        <p:spPr/>
        <p:txBody>
          <a:bodyPr/>
          <a:lstStyle/>
          <a:p>
            <a:r>
              <a:rPr lang="hu-HU"/>
              <a:t>© 2020 Deloitte Hungary</a:t>
            </a:r>
            <a:endParaRPr lang="hu-HU" dirty="0"/>
          </a:p>
        </p:txBody>
      </p:sp>
    </p:spTree>
    <p:extLst>
      <p:ext uri="{BB962C8B-B14F-4D97-AF65-F5344CB8AC3E}">
        <p14:creationId xmlns:p14="http://schemas.microsoft.com/office/powerpoint/2010/main" val="4448787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8" name="Text Placeholder 18"/>
          <p:cNvSpPr>
            <a:spLocks noGrp="1"/>
          </p:cNvSpPr>
          <p:nvPr>
            <p:ph idx="1"/>
          </p:nvPr>
        </p:nvSpPr>
        <p:spPr>
          <a:xfrm>
            <a:off x="502920" y="1665818"/>
            <a:ext cx="11252200" cy="4633383"/>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42862167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502920" y="1676402"/>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31071190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502920" y="2054581"/>
            <a:ext cx="11252200" cy="3928209"/>
          </a:xfrm>
          <a:prstGeom prst="rect">
            <a:avLst/>
          </a:prstGeom>
        </p:spPr>
        <p:txBody>
          <a:bodyPr/>
          <a:lstStyle/>
          <a:p>
            <a:r>
              <a:rPr lang="en-US" noProof="0"/>
              <a:t>Click icon to add chart</a:t>
            </a:r>
            <a:endParaRPr lang="en-US" noProof="0" dirty="0"/>
          </a:p>
        </p:txBody>
      </p:sp>
      <p:sp>
        <p:nvSpPr>
          <p:cNvPr id="18" name="Text Placeholder 8"/>
          <p:cNvSpPr>
            <a:spLocks noGrp="1"/>
          </p:cNvSpPr>
          <p:nvPr>
            <p:ph type="body" sz="quarter" idx="18"/>
          </p:nvPr>
        </p:nvSpPr>
        <p:spPr>
          <a:xfrm>
            <a:off x="502920" y="1659816"/>
            <a:ext cx="11252200" cy="357187"/>
          </a:xfrm>
        </p:spPr>
        <p:txBody>
          <a:bodyPr/>
          <a:lstStyle/>
          <a:p>
            <a:pPr lvl="0"/>
            <a:r>
              <a:rPr lang="en-US" noProof="0"/>
              <a:t>Edit Master text styles</a:t>
            </a:r>
          </a:p>
        </p:txBody>
      </p:sp>
      <p:sp>
        <p:nvSpPr>
          <p:cNvPr id="1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a:t>Edit Master text styles</a:t>
            </a:r>
          </a:p>
        </p:txBody>
      </p:sp>
      <p:sp>
        <p:nvSpPr>
          <p:cNvPr id="7"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28341890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502920" y="2051999"/>
            <a:ext cx="3600000" cy="3930791"/>
          </a:xfrm>
          <a:prstGeom prst="rect">
            <a:avLst/>
          </a:prstGeom>
        </p:spPr>
        <p:txBody>
          <a:bodyPr/>
          <a:lstStyle/>
          <a:p>
            <a:r>
              <a:rPr lang="en-US" noProof="0"/>
              <a:t>Click icon to add chart</a:t>
            </a:r>
            <a:endParaRPr lang="en-US" noProof="0" dirty="0"/>
          </a:p>
        </p:txBody>
      </p:sp>
      <p:sp>
        <p:nvSpPr>
          <p:cNvPr id="18" name="Text Placeholder 8"/>
          <p:cNvSpPr>
            <a:spLocks noGrp="1"/>
          </p:cNvSpPr>
          <p:nvPr>
            <p:ph type="body" sz="quarter" idx="18"/>
          </p:nvPr>
        </p:nvSpPr>
        <p:spPr>
          <a:xfrm>
            <a:off x="502920" y="1665289"/>
            <a:ext cx="3600000" cy="392112"/>
          </a:xfrm>
        </p:spPr>
        <p:txBody>
          <a:bodyPr/>
          <a:lstStyle/>
          <a:p>
            <a:pPr lvl="0"/>
            <a:r>
              <a:rPr lang="en-US" noProof="0"/>
              <a:t>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a:t>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a:t>Edit Master text styles</a:t>
            </a:r>
          </a:p>
        </p:txBody>
      </p:sp>
      <p:sp>
        <p:nvSpPr>
          <p:cNvPr id="11"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a:t>Edit Master text styles</a:t>
            </a:r>
          </a:p>
        </p:txBody>
      </p:sp>
      <p:sp>
        <p:nvSpPr>
          <p:cNvPr id="13"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2920" y="320040"/>
            <a:ext cx="11252200" cy="334101"/>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1667524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292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2427968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50292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41979020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292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a:t>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a:t>Edit Master text styles</a:t>
            </a:r>
          </a:p>
        </p:txBody>
      </p:sp>
      <p:sp>
        <p:nvSpPr>
          <p:cNvPr id="12"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4"/>
          </p:nvPr>
        </p:nvSpPr>
        <p:spPr/>
        <p:txBody>
          <a:bodyPr/>
          <a:lstStyle/>
          <a:p>
            <a:r>
              <a:rPr lang="hu-HU"/>
              <a:t>© 2020 Deloitte Hungary</a:t>
            </a:r>
            <a:endParaRPr lang="hu-HU" dirty="0"/>
          </a:p>
        </p:txBody>
      </p:sp>
    </p:spTree>
    <p:extLst>
      <p:ext uri="{BB962C8B-B14F-4D97-AF65-F5344CB8AC3E}">
        <p14:creationId xmlns:p14="http://schemas.microsoft.com/office/powerpoint/2010/main" val="2435052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a:t>Edit Master text styles</a:t>
            </a:r>
          </a:p>
        </p:txBody>
      </p:sp>
      <p:sp>
        <p:nvSpPr>
          <p:cNvPr id="9" name="Chart Placeholder 2"/>
          <p:cNvSpPr>
            <a:spLocks noGrp="1"/>
          </p:cNvSpPr>
          <p:nvPr>
            <p:ph type="chart" sz="quarter" idx="24"/>
          </p:nvPr>
        </p:nvSpPr>
        <p:spPr>
          <a:xfrm>
            <a:off x="502920" y="2125013"/>
            <a:ext cx="5482517" cy="3857777"/>
          </a:xfrm>
        </p:spPr>
        <p:txBody>
          <a:bodyPr>
            <a:noAutofit/>
          </a:bodyPr>
          <a:lstStyle/>
          <a:p>
            <a:r>
              <a:rPr lang="en-US" noProof="0"/>
              <a:t>Click icon to add chart</a:t>
            </a:r>
            <a:endParaRPr lang="en-US" noProof="0" dirty="0"/>
          </a:p>
        </p:txBody>
      </p:sp>
      <p:sp>
        <p:nvSpPr>
          <p:cNvPr id="12" name="Text Placeholder 5"/>
          <p:cNvSpPr>
            <a:spLocks noGrp="1"/>
          </p:cNvSpPr>
          <p:nvPr>
            <p:ph type="body" sz="quarter" idx="25"/>
          </p:nvPr>
        </p:nvSpPr>
        <p:spPr>
          <a:xfrm>
            <a:off x="502920" y="1665288"/>
            <a:ext cx="5534662" cy="409427"/>
          </a:xfrm>
        </p:spPr>
        <p:txBody>
          <a:bodyPr>
            <a:noAutofit/>
          </a:bodyPr>
          <a:lstStyle/>
          <a:p>
            <a:pPr lvl="0"/>
            <a:r>
              <a:rPr lang="en-US" noProof="0"/>
              <a:t>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a:t>Edit Master text styles</a:t>
            </a:r>
          </a:p>
        </p:txBody>
      </p:sp>
      <p:sp>
        <p:nvSpPr>
          <p:cNvPr id="16"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6"/>
          </p:nvPr>
        </p:nvSpPr>
        <p:spPr/>
        <p:txBody>
          <a:bodyPr/>
          <a:lstStyle/>
          <a:p>
            <a:r>
              <a:rPr lang="hu-HU"/>
              <a:t>© 2020 Deloitte Hungary</a:t>
            </a:r>
            <a:endParaRPr lang="hu-HU" dirty="0"/>
          </a:p>
        </p:txBody>
      </p:sp>
    </p:spTree>
    <p:extLst>
      <p:ext uri="{BB962C8B-B14F-4D97-AF65-F5344CB8AC3E}">
        <p14:creationId xmlns:p14="http://schemas.microsoft.com/office/powerpoint/2010/main" val="17620149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50292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7"/>
          </p:nvPr>
        </p:nvSpPr>
        <p:spPr/>
        <p:txBody>
          <a:bodyPr/>
          <a:lstStyle/>
          <a:p>
            <a:r>
              <a:rPr lang="hu-HU"/>
              <a:t>© 2020 Deloitte Hungary</a:t>
            </a:r>
            <a:endParaRPr lang="hu-HU" dirty="0"/>
          </a:p>
        </p:txBody>
      </p:sp>
    </p:spTree>
    <p:extLst>
      <p:ext uri="{BB962C8B-B14F-4D97-AF65-F5344CB8AC3E}">
        <p14:creationId xmlns:p14="http://schemas.microsoft.com/office/powerpoint/2010/main" val="33613295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p:txBody>
      </p:sp>
      <p:sp>
        <p:nvSpPr>
          <p:cNvPr id="8" name="Content Placeholder 3"/>
          <p:cNvSpPr>
            <a:spLocks noGrp="1"/>
          </p:cNvSpPr>
          <p:nvPr>
            <p:ph sz="quarter" idx="16"/>
          </p:nvPr>
        </p:nvSpPr>
        <p:spPr>
          <a:xfrm>
            <a:off x="50292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7"/>
          </p:nvPr>
        </p:nvSpPr>
        <p:spPr/>
        <p:txBody>
          <a:bodyPr/>
          <a:lstStyle/>
          <a:p>
            <a:r>
              <a:rPr lang="hu-HU"/>
              <a:t>© 2020 Deloitte Hungary</a:t>
            </a:r>
            <a:endParaRPr lang="hu-HU" dirty="0"/>
          </a:p>
        </p:txBody>
      </p:sp>
    </p:spTree>
    <p:extLst>
      <p:ext uri="{BB962C8B-B14F-4D97-AF65-F5344CB8AC3E}">
        <p14:creationId xmlns:p14="http://schemas.microsoft.com/office/powerpoint/2010/main" val="23583210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502920" y="1700213"/>
            <a:ext cx="2664000" cy="1260000"/>
          </a:xfrm>
        </p:spPr>
        <p:txBody>
          <a:bodyPr lIns="0" tIns="0" rIns="0" bIns="0">
            <a:noAutofit/>
          </a:bodyPr>
          <a:lstStyle/>
          <a:p>
            <a:r>
              <a:rPr lang="en-US" noProof="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a:t>Click icon to add picture</a:t>
            </a:r>
            <a:endParaRPr lang="en-US" noProof="0" dirty="0"/>
          </a:p>
        </p:txBody>
      </p:sp>
      <p:sp>
        <p:nvSpPr>
          <p:cNvPr id="9" name="Text Placeholder 8"/>
          <p:cNvSpPr>
            <a:spLocks noGrp="1"/>
          </p:cNvSpPr>
          <p:nvPr>
            <p:ph type="body" sz="quarter" idx="17"/>
          </p:nvPr>
        </p:nvSpPr>
        <p:spPr>
          <a:xfrm>
            <a:off x="502920" y="3076573"/>
            <a:ext cx="2640000" cy="3222628"/>
          </a:xfrm>
        </p:spPr>
        <p:txBody>
          <a:bodyPr/>
          <a:lstStyle>
            <a:lvl1pPr>
              <a:defRPr b="1">
                <a:solidFill>
                  <a:schemeClr val="accent1"/>
                </a:solidFill>
                <a:latin typeface="+mj-lt"/>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4" name="Text Placeholder 8"/>
          <p:cNvSpPr>
            <a:spLocks noGrp="1"/>
          </p:cNvSpPr>
          <p:nvPr>
            <p:ph type="body" sz="quarter" idx="21"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2"/>
          </p:nvPr>
        </p:nvSpPr>
        <p:spPr/>
        <p:txBody>
          <a:bodyPr/>
          <a:lstStyle/>
          <a:p>
            <a:r>
              <a:rPr lang="hu-HU"/>
              <a:t>© 2020 Deloitte Hungary</a:t>
            </a:r>
            <a:endParaRPr lang="hu-HU" dirty="0"/>
          </a:p>
        </p:txBody>
      </p:sp>
    </p:spTree>
    <p:extLst>
      <p:ext uri="{BB962C8B-B14F-4D97-AF65-F5344CB8AC3E}">
        <p14:creationId xmlns:p14="http://schemas.microsoft.com/office/powerpoint/2010/main" val="41589729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atin typeface="+mj-lt"/>
              </a:defRPr>
            </a:lvl1pPr>
            <a:lvl2pPr>
              <a:spcAft>
                <a:spcPts val="0"/>
              </a:spcAft>
              <a:defRPr b="0"/>
            </a:lvl2pPr>
          </a:lstStyle>
          <a:p>
            <a:pPr lvl="0"/>
            <a:r>
              <a:rPr lang="en-US" noProof="0"/>
              <a:t>Edit Master text styles</a:t>
            </a:r>
          </a:p>
          <a:p>
            <a:pPr lvl="1"/>
            <a:r>
              <a:rPr lang="en-US" noProof="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a:t>Edit Master text styles</a:t>
            </a:r>
          </a:p>
          <a:p>
            <a:pPr lvl="1"/>
            <a:r>
              <a:rPr lang="en-US" noProof="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atin typeface="+mj-lt"/>
              </a:defRPr>
            </a:lvl1pPr>
            <a:lvl2pPr>
              <a:spcAft>
                <a:spcPts val="0"/>
              </a:spcAft>
              <a:defRPr b="0"/>
            </a:lvl2pPr>
          </a:lstStyle>
          <a:p>
            <a:pPr lvl="0"/>
            <a:r>
              <a:rPr lang="en-US" noProof="0"/>
              <a:t>Edit Master text styles</a:t>
            </a:r>
          </a:p>
          <a:p>
            <a:pPr lvl="1"/>
            <a:r>
              <a:rPr lang="en-US" noProof="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a:t>Edit Master text styles</a:t>
            </a:r>
          </a:p>
          <a:p>
            <a:pPr lvl="1"/>
            <a:r>
              <a:rPr lang="en-US" noProof="0"/>
              <a:t>Second level</a:t>
            </a:r>
          </a:p>
        </p:txBody>
      </p:sp>
      <p:sp>
        <p:nvSpPr>
          <p:cNvPr id="18"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36"/>
          </p:nvPr>
        </p:nvSpPr>
        <p:spPr/>
        <p:txBody>
          <a:bodyPr/>
          <a:lstStyle/>
          <a:p>
            <a:r>
              <a:rPr lang="hu-HU"/>
              <a:t>© 2020 Deloitte Hungary</a:t>
            </a:r>
            <a:endParaRPr lang="hu-HU" dirty="0"/>
          </a:p>
        </p:txBody>
      </p:sp>
    </p:spTree>
    <p:extLst>
      <p:ext uri="{BB962C8B-B14F-4D97-AF65-F5344CB8AC3E}">
        <p14:creationId xmlns:p14="http://schemas.microsoft.com/office/powerpoint/2010/main" val="36972641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502920" y="1700213"/>
            <a:ext cx="3627438" cy="2052830"/>
          </a:xfrm>
        </p:spPr>
        <p:txBody>
          <a:bodyPr/>
          <a:lstStyle/>
          <a:p>
            <a:r>
              <a:rPr lang="en-US" noProof="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a:t>Click icon to add picture</a:t>
            </a:r>
            <a:endParaRPr lang="en-US" noProof="0" dirty="0"/>
          </a:p>
        </p:txBody>
      </p:sp>
      <p:sp>
        <p:nvSpPr>
          <p:cNvPr id="9" name="Text Placeholder 18"/>
          <p:cNvSpPr>
            <a:spLocks noGrp="1"/>
          </p:cNvSpPr>
          <p:nvPr>
            <p:ph idx="1" hasCustomPrompt="1"/>
          </p:nvPr>
        </p:nvSpPr>
        <p:spPr>
          <a:xfrm>
            <a:off x="502920" y="3832225"/>
            <a:ext cx="3627438" cy="218144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9"/>
          </p:nvPr>
        </p:nvSpPr>
        <p:spPr/>
        <p:txBody>
          <a:bodyPr/>
          <a:lstStyle/>
          <a:p>
            <a:r>
              <a:rPr lang="hu-HU"/>
              <a:t>© 2020 Deloitte Hungary</a:t>
            </a:r>
            <a:endParaRPr lang="hu-HU" dirty="0"/>
          </a:p>
        </p:txBody>
      </p:sp>
    </p:spTree>
    <p:extLst>
      <p:ext uri="{BB962C8B-B14F-4D97-AF65-F5344CB8AC3E}">
        <p14:creationId xmlns:p14="http://schemas.microsoft.com/office/powerpoint/2010/main" val="40476999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3715839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502920" y="320040"/>
            <a:ext cx="11252200" cy="334101"/>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14" name="Text Placeholder 8"/>
          <p:cNvSpPr>
            <a:spLocks noGrp="1"/>
          </p:cNvSpPr>
          <p:nvPr>
            <p:ph type="body" sz="quarter" idx="17"/>
          </p:nvPr>
        </p:nvSpPr>
        <p:spPr>
          <a:xfrm>
            <a:off x="502920" y="1857892"/>
            <a:ext cx="5544000" cy="1695451"/>
          </a:xfrm>
        </p:spPr>
        <p:txBody>
          <a:bodyPr/>
          <a:lstStyle>
            <a:lvl1pPr>
              <a:spcAft>
                <a:spcPts val="1333"/>
              </a:spcAft>
              <a:defRPr b="1">
                <a:solidFill>
                  <a:schemeClr val="accent1"/>
                </a:solidFill>
                <a:latin typeface="+mj-lt"/>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7" name="Rectangle 16"/>
          <p:cNvSpPr/>
          <p:nvPr userDrawn="1"/>
        </p:nvSpPr>
        <p:spPr>
          <a:xfrm>
            <a:off x="502920"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 name="Footer Placeholder 1"/>
          <p:cNvSpPr>
            <a:spLocks noGrp="1"/>
          </p:cNvSpPr>
          <p:nvPr>
            <p:ph type="ftr" sz="quarter" idx="22"/>
          </p:nvPr>
        </p:nvSpPr>
        <p:spPr/>
        <p:txBody>
          <a:bodyPr/>
          <a:lstStyle/>
          <a:p>
            <a:r>
              <a:rPr lang="hu-HU"/>
              <a:t>© 2020 Deloitte Hungary</a:t>
            </a:r>
            <a:endParaRPr lang="hu-HU" dirty="0"/>
          </a:p>
        </p:txBody>
      </p:sp>
    </p:spTree>
    <p:extLst>
      <p:ext uri="{BB962C8B-B14F-4D97-AF65-F5344CB8AC3E}">
        <p14:creationId xmlns:p14="http://schemas.microsoft.com/office/powerpoint/2010/main" val="11912448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2920"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Rectangle 3"/>
          <p:cNvSpPr/>
          <p:nvPr userDrawn="1"/>
        </p:nvSpPr>
        <p:spPr>
          <a:xfrm>
            <a:off x="502920"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50292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2" name="Rectangle 11"/>
          <p:cNvSpPr/>
          <p:nvPr userDrawn="1"/>
        </p:nvSpPr>
        <p:spPr>
          <a:xfrm>
            <a:off x="502920"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6"/>
          </p:nvPr>
        </p:nvSpPr>
        <p:spPr/>
        <p:txBody>
          <a:bodyPr/>
          <a:lstStyle/>
          <a:p>
            <a:r>
              <a:rPr lang="hu-HU"/>
              <a:t>© 2020 Deloitte Hungary</a:t>
            </a:r>
            <a:endParaRPr lang="hu-HU" dirty="0"/>
          </a:p>
        </p:txBody>
      </p:sp>
    </p:spTree>
    <p:extLst>
      <p:ext uri="{BB962C8B-B14F-4D97-AF65-F5344CB8AC3E}">
        <p14:creationId xmlns:p14="http://schemas.microsoft.com/office/powerpoint/2010/main" val="1396879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50292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Text Placeholder 8"/>
          <p:cNvSpPr>
            <a:spLocks noGrp="1"/>
          </p:cNvSpPr>
          <p:nvPr>
            <p:ph type="body" sz="quarter" idx="18"/>
          </p:nvPr>
        </p:nvSpPr>
        <p:spPr>
          <a:xfrm>
            <a:off x="50292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0"/>
          </p:nvPr>
        </p:nvSpPr>
        <p:spPr/>
        <p:txBody>
          <a:bodyPr/>
          <a:lstStyle/>
          <a:p>
            <a:r>
              <a:rPr lang="hu-HU"/>
              <a:t>© 2020 Deloitte Hungary</a:t>
            </a:r>
            <a:endParaRPr lang="hu-HU" dirty="0"/>
          </a:p>
        </p:txBody>
      </p:sp>
    </p:spTree>
    <p:extLst>
      <p:ext uri="{BB962C8B-B14F-4D97-AF65-F5344CB8AC3E}">
        <p14:creationId xmlns:p14="http://schemas.microsoft.com/office/powerpoint/2010/main" val="10087779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50292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21"/>
          </p:nvPr>
        </p:nvSpPr>
        <p:spPr/>
        <p:txBody>
          <a:bodyPr/>
          <a:lstStyle/>
          <a:p>
            <a:r>
              <a:rPr lang="hu-HU"/>
              <a:t>© 2020 Deloitte Hungary</a:t>
            </a:r>
            <a:endParaRPr lang="hu-HU" dirty="0"/>
          </a:p>
        </p:txBody>
      </p:sp>
    </p:spTree>
    <p:extLst>
      <p:ext uri="{BB962C8B-B14F-4D97-AF65-F5344CB8AC3E}">
        <p14:creationId xmlns:p14="http://schemas.microsoft.com/office/powerpoint/2010/main" val="31358551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502920" y="1665817"/>
            <a:ext cx="5537730" cy="4633383"/>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4"/>
          </p:nvPr>
        </p:nvSpPr>
        <p:spPr/>
        <p:txBody>
          <a:bodyPr/>
          <a:lstStyle/>
          <a:p>
            <a:r>
              <a:rPr lang="hu-HU"/>
              <a:t>© 2020 Deloitte Hungary</a:t>
            </a:r>
            <a:endParaRPr lang="hu-HU" dirty="0"/>
          </a:p>
        </p:txBody>
      </p:sp>
    </p:spTree>
    <p:extLst>
      <p:ext uri="{BB962C8B-B14F-4D97-AF65-F5344CB8AC3E}">
        <p14:creationId xmlns:p14="http://schemas.microsoft.com/office/powerpoint/2010/main" val="28662307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502920" y="320040"/>
            <a:ext cx="11252200" cy="698501"/>
          </a:xfrm>
          <a:prstGeom prst="rect">
            <a:avLst/>
          </a:prstGeom>
        </p:spPr>
        <p:txBody>
          <a:bodyPr vert="horz" lIns="0" tIns="0" rIns="0" bIns="0" rtlCol="0" anchor="t" anchorCtr="0">
            <a:noAutofit/>
          </a:bodyPr>
          <a:lstStyle>
            <a:lvl1pPr>
              <a:defRPr sz="2100"/>
            </a:lvl1pPr>
          </a:lstStyle>
          <a:p>
            <a:r>
              <a:rPr lang="en-US" noProof="0"/>
              <a:t>Click to edit Master title style</a:t>
            </a:r>
            <a:endParaRPr lang="en-US" noProof="0" dirty="0"/>
          </a:p>
        </p:txBody>
      </p:sp>
      <p:sp>
        <p:nvSpPr>
          <p:cNvPr id="2" name="Footer Placeholder 1"/>
          <p:cNvSpPr>
            <a:spLocks noGrp="1"/>
          </p:cNvSpPr>
          <p:nvPr>
            <p:ph type="ftr" sz="quarter" idx="10"/>
          </p:nvPr>
        </p:nvSpPr>
        <p:spPr/>
        <p:txBody>
          <a:bodyPr/>
          <a:lstStyle/>
          <a:p>
            <a:r>
              <a:rPr lang="hu-HU"/>
              <a:t>© 2020 Deloitte Hungary</a:t>
            </a:r>
            <a:endParaRPr lang="hu-HU" dirty="0"/>
          </a:p>
        </p:txBody>
      </p:sp>
    </p:spTree>
    <p:extLst>
      <p:ext uri="{BB962C8B-B14F-4D97-AF65-F5344CB8AC3E}">
        <p14:creationId xmlns:p14="http://schemas.microsoft.com/office/powerpoint/2010/main" val="16765654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1_End slide">
    <p:bg>
      <p:bgPr>
        <a:solidFill>
          <a:schemeClr val="tx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solidFill>
                  <a:schemeClr val="bg1"/>
                </a:solidFill>
              </a:defRPr>
            </a:lvl1pPr>
          </a:lstStyle>
          <a:p>
            <a:pPr lvl="0"/>
            <a:r>
              <a:rPr lang="en-US"/>
              <a:t>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solidFill>
                  <a:schemeClr val="bg1"/>
                </a:solidFill>
              </a:defRPr>
            </a:lvl1pPr>
          </a:lstStyle>
          <a:p>
            <a:r>
              <a:rPr lang="en-GB" sz="900" dirty="0"/>
              <a:t>Insert sponsorship mark here</a:t>
            </a:r>
            <a:endParaRPr lang="en-GB" dirty="0"/>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solidFill>
                  <a:schemeClr val="bg1"/>
                </a:solidFill>
              </a:defRPr>
            </a:lvl1pPr>
          </a:lstStyle>
          <a:p>
            <a:pPr lvl="0"/>
            <a:r>
              <a:rPr lang="en-US"/>
              <a:t>Edit Master text styles</a:t>
            </a:r>
          </a:p>
        </p:txBody>
      </p:sp>
      <p:grpSp>
        <p:nvGrpSpPr>
          <p:cNvPr id="20" name="Group 19">
            <a:extLst>
              <a:ext uri="{FF2B5EF4-FFF2-40B4-BE49-F238E27FC236}">
                <a16:creationId xmlns:a16="http://schemas.microsoft.com/office/drawing/2014/main" id="{42709ED3-84FD-4AF8-92AD-CD005917B5F3}"/>
              </a:ext>
            </a:extLst>
          </p:cNvPr>
          <p:cNvGrpSpPr>
            <a:grpSpLocks noChangeAspect="1"/>
          </p:cNvGrpSpPr>
          <p:nvPr userDrawn="1"/>
        </p:nvGrpSpPr>
        <p:grpSpPr>
          <a:xfrm>
            <a:off x="469900" y="457761"/>
            <a:ext cx="1998000" cy="374400"/>
            <a:chOff x="398463" y="404813"/>
            <a:chExt cx="1627187" cy="307976"/>
          </a:xfrm>
          <a:solidFill>
            <a:schemeClr val="tx1"/>
          </a:solidFill>
        </p:grpSpPr>
        <p:sp>
          <p:nvSpPr>
            <p:cNvPr id="21" name="Oval 5">
              <a:extLst>
                <a:ext uri="{FF2B5EF4-FFF2-40B4-BE49-F238E27FC236}">
                  <a16:creationId xmlns:a16="http://schemas.microsoft.com/office/drawing/2014/main" id="{1F1E0114-F0A7-467B-8A1A-C9A59C2AA2E0}"/>
                </a:ext>
              </a:extLst>
            </p:cNvPr>
            <p:cNvSpPr>
              <a:spLocks noChangeArrowheads="1"/>
            </p:cNvSpPr>
            <p:nvPr userDrawn="1"/>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2" name="Freeform 6">
              <a:extLst>
                <a:ext uri="{FF2B5EF4-FFF2-40B4-BE49-F238E27FC236}">
                  <a16:creationId xmlns:a16="http://schemas.microsoft.com/office/drawing/2014/main" id="{A8FCE242-F1D4-4297-8428-C83E0124989A}"/>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3" name="Rectangle 7">
              <a:extLst>
                <a:ext uri="{FF2B5EF4-FFF2-40B4-BE49-F238E27FC236}">
                  <a16:creationId xmlns:a16="http://schemas.microsoft.com/office/drawing/2014/main" id="{597DD4B4-42AB-452A-A6D6-A8FD20B67557}"/>
                </a:ext>
              </a:extLst>
            </p:cNvPr>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4" name="Freeform 8">
              <a:extLst>
                <a:ext uri="{FF2B5EF4-FFF2-40B4-BE49-F238E27FC236}">
                  <a16:creationId xmlns:a16="http://schemas.microsoft.com/office/drawing/2014/main" id="{CAD1AAB6-7E99-4C8E-B4C5-BDE096522D2F}"/>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5" name="Rectangle 9">
              <a:extLst>
                <a:ext uri="{FF2B5EF4-FFF2-40B4-BE49-F238E27FC236}">
                  <a16:creationId xmlns:a16="http://schemas.microsoft.com/office/drawing/2014/main" id="{7910799C-DC81-4B0E-ADDD-5E686F39AF7D}"/>
                </a:ext>
              </a:extLst>
            </p:cNvPr>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6" name="Rectangle 10">
              <a:extLst>
                <a:ext uri="{FF2B5EF4-FFF2-40B4-BE49-F238E27FC236}">
                  <a16:creationId xmlns:a16="http://schemas.microsoft.com/office/drawing/2014/main" id="{199BCC0F-2DCD-4F3F-8BE6-577A494B1596}"/>
                </a:ext>
              </a:extLst>
            </p:cNvPr>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7" name="Freeform 11">
              <a:extLst>
                <a:ext uri="{FF2B5EF4-FFF2-40B4-BE49-F238E27FC236}">
                  <a16:creationId xmlns:a16="http://schemas.microsoft.com/office/drawing/2014/main" id="{5D7D2CB3-5327-4C8E-B736-C34180802BA5}"/>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8" name="Freeform 12">
              <a:extLst>
                <a:ext uri="{FF2B5EF4-FFF2-40B4-BE49-F238E27FC236}">
                  <a16:creationId xmlns:a16="http://schemas.microsoft.com/office/drawing/2014/main" id="{9A1B8BFD-4FD1-4E20-90DA-ED1431F44A41}"/>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9" name="Freeform 13">
              <a:extLst>
                <a:ext uri="{FF2B5EF4-FFF2-40B4-BE49-F238E27FC236}">
                  <a16:creationId xmlns:a16="http://schemas.microsoft.com/office/drawing/2014/main" id="{287FC850-A3B0-49E6-B45F-D82F1736743F}"/>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0" name="Freeform 14">
              <a:extLst>
                <a:ext uri="{FF2B5EF4-FFF2-40B4-BE49-F238E27FC236}">
                  <a16:creationId xmlns:a16="http://schemas.microsoft.com/office/drawing/2014/main" id="{03A54152-E7D9-47BA-81F0-736C9BC5E98D}"/>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Tree>
    <p:extLst>
      <p:ext uri="{BB962C8B-B14F-4D97-AF65-F5344CB8AC3E}">
        <p14:creationId xmlns:p14="http://schemas.microsoft.com/office/powerpoint/2010/main" val="35763140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Edit Master text styles</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6201143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753EA1E-DF18-4860-B41F-5F7B9A24D13A}"/>
              </a:ext>
            </a:extLst>
          </p:cNvPr>
          <p:cNvSpPr>
            <a:spLocks noGrp="1"/>
          </p:cNvSpPr>
          <p:nvPr>
            <p:ph type="title"/>
          </p:nvPr>
        </p:nvSpPr>
        <p:spPr/>
        <p:txBody>
          <a:bodyPr/>
          <a:lstStyle/>
          <a:p>
            <a:r>
              <a:rPr lang="hu-HU"/>
              <a:t>Mintacím szerkesztése</a:t>
            </a:r>
            <a:endParaRPr lang="en-US"/>
          </a:p>
        </p:txBody>
      </p:sp>
      <p:sp>
        <p:nvSpPr>
          <p:cNvPr id="3" name="Tartalom helye 2">
            <a:extLst>
              <a:ext uri="{FF2B5EF4-FFF2-40B4-BE49-F238E27FC236}">
                <a16:creationId xmlns:a16="http://schemas.microsoft.com/office/drawing/2014/main" id="{81F8FB32-C65D-4E67-A5FE-A1075F312B0E}"/>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Dátum helye 3">
            <a:extLst>
              <a:ext uri="{FF2B5EF4-FFF2-40B4-BE49-F238E27FC236}">
                <a16:creationId xmlns:a16="http://schemas.microsoft.com/office/drawing/2014/main" id="{6E7F7924-8B45-423E-BA06-5E65ED005B09}"/>
              </a:ext>
            </a:extLst>
          </p:cNvPr>
          <p:cNvSpPr>
            <a:spLocks noGrp="1"/>
          </p:cNvSpPr>
          <p:nvPr>
            <p:ph type="dt" sz="half" idx="10"/>
          </p:nvPr>
        </p:nvSpPr>
        <p:spPr/>
        <p:txBody>
          <a:bodyPr/>
          <a:lstStyle/>
          <a:p>
            <a:fld id="{7720BDB4-E377-41F6-8E17-4770ABA848AC}" type="datetimeFigureOut">
              <a:rPr lang="en-US" smtClean="0"/>
              <a:t>4/28/2021</a:t>
            </a:fld>
            <a:endParaRPr lang="en-US"/>
          </a:p>
        </p:txBody>
      </p:sp>
      <p:sp>
        <p:nvSpPr>
          <p:cNvPr id="5" name="Élőláb helye 4">
            <a:extLst>
              <a:ext uri="{FF2B5EF4-FFF2-40B4-BE49-F238E27FC236}">
                <a16:creationId xmlns:a16="http://schemas.microsoft.com/office/drawing/2014/main" id="{2CC203B3-17F6-4F03-B069-A3D858523EA4}"/>
              </a:ext>
            </a:extLst>
          </p:cNvPr>
          <p:cNvSpPr>
            <a:spLocks noGrp="1"/>
          </p:cNvSpPr>
          <p:nvPr>
            <p:ph type="ftr" sz="quarter" idx="11"/>
          </p:nvPr>
        </p:nvSpPr>
        <p:spPr/>
        <p:txBody>
          <a:bodyPr/>
          <a:lstStyle/>
          <a:p>
            <a:endParaRPr lang="en-US"/>
          </a:p>
        </p:txBody>
      </p:sp>
      <p:sp>
        <p:nvSpPr>
          <p:cNvPr id="6" name="Dia számának helye 5">
            <a:extLst>
              <a:ext uri="{FF2B5EF4-FFF2-40B4-BE49-F238E27FC236}">
                <a16:creationId xmlns:a16="http://schemas.microsoft.com/office/drawing/2014/main" id="{614C67DE-9F5A-4650-8988-604E1EA35F24}"/>
              </a:ext>
            </a:extLst>
          </p:cNvPr>
          <p:cNvSpPr>
            <a:spLocks noGrp="1"/>
          </p:cNvSpPr>
          <p:nvPr>
            <p:ph type="sldNum" sz="quarter" idx="12"/>
          </p:nvPr>
        </p:nvSpPr>
        <p:spPr/>
        <p:txBody>
          <a:bodyPr/>
          <a:lstStyle/>
          <a:p>
            <a:fld id="{3F18D06E-6A5E-4DEB-ADD2-392C229832A2}" type="slidenum">
              <a:rPr lang="en-US" smtClean="0"/>
              <a:t>‹#›</a:t>
            </a:fld>
            <a:endParaRPr lang="en-US"/>
          </a:p>
        </p:txBody>
      </p:sp>
    </p:spTree>
    <p:extLst>
      <p:ext uri="{BB962C8B-B14F-4D97-AF65-F5344CB8AC3E}">
        <p14:creationId xmlns:p14="http://schemas.microsoft.com/office/powerpoint/2010/main" val="19686230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ags" Target="../tags/tag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oleObject" Target="../embeddings/oleObject1.bin"/><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9" Type="http://schemas.openxmlformats.org/officeDocument/2006/relationships/slideLayout" Target="../slideLayouts/slideLayout95.xml"/><Relationship Id="rId21" Type="http://schemas.openxmlformats.org/officeDocument/2006/relationships/slideLayout" Target="../slideLayouts/slideLayout77.xml"/><Relationship Id="rId34" Type="http://schemas.openxmlformats.org/officeDocument/2006/relationships/slideLayout" Target="../slideLayouts/slideLayout90.xml"/><Relationship Id="rId42" Type="http://schemas.openxmlformats.org/officeDocument/2006/relationships/slideLayout" Target="../slideLayouts/slideLayout98.xml"/><Relationship Id="rId47" Type="http://schemas.openxmlformats.org/officeDocument/2006/relationships/slideLayout" Target="../slideLayouts/slideLayout103.xml"/><Relationship Id="rId50" Type="http://schemas.openxmlformats.org/officeDocument/2006/relationships/slideLayout" Target="../slideLayouts/slideLayout106.xml"/><Relationship Id="rId55" Type="http://schemas.openxmlformats.org/officeDocument/2006/relationships/slideLayout" Target="../slideLayouts/slideLayout111.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9" Type="http://schemas.openxmlformats.org/officeDocument/2006/relationships/slideLayout" Target="../slideLayouts/slideLayout85.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32" Type="http://schemas.openxmlformats.org/officeDocument/2006/relationships/slideLayout" Target="../slideLayouts/slideLayout88.xml"/><Relationship Id="rId37" Type="http://schemas.openxmlformats.org/officeDocument/2006/relationships/slideLayout" Target="../slideLayouts/slideLayout93.xml"/><Relationship Id="rId40" Type="http://schemas.openxmlformats.org/officeDocument/2006/relationships/slideLayout" Target="../slideLayouts/slideLayout96.xml"/><Relationship Id="rId45" Type="http://schemas.openxmlformats.org/officeDocument/2006/relationships/slideLayout" Target="../slideLayouts/slideLayout101.xml"/><Relationship Id="rId53" Type="http://schemas.openxmlformats.org/officeDocument/2006/relationships/slideLayout" Target="../slideLayouts/slideLayout109.xml"/><Relationship Id="rId58" Type="http://schemas.openxmlformats.org/officeDocument/2006/relationships/tags" Target="../tags/tag2.xml"/><Relationship Id="rId5" Type="http://schemas.openxmlformats.org/officeDocument/2006/relationships/slideLayout" Target="../slideLayouts/slideLayout61.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 Id="rId30" Type="http://schemas.openxmlformats.org/officeDocument/2006/relationships/slideLayout" Target="../slideLayouts/slideLayout86.xml"/><Relationship Id="rId35" Type="http://schemas.openxmlformats.org/officeDocument/2006/relationships/slideLayout" Target="../slideLayouts/slideLayout91.xml"/><Relationship Id="rId43" Type="http://schemas.openxmlformats.org/officeDocument/2006/relationships/slideLayout" Target="../slideLayouts/slideLayout99.xml"/><Relationship Id="rId48" Type="http://schemas.openxmlformats.org/officeDocument/2006/relationships/slideLayout" Target="../slideLayouts/slideLayout104.xml"/><Relationship Id="rId56" Type="http://schemas.openxmlformats.org/officeDocument/2006/relationships/slideLayout" Target="../slideLayouts/slideLayout112.xml"/><Relationship Id="rId8" Type="http://schemas.openxmlformats.org/officeDocument/2006/relationships/slideLayout" Target="../slideLayouts/slideLayout64.xml"/><Relationship Id="rId51" Type="http://schemas.openxmlformats.org/officeDocument/2006/relationships/slideLayout" Target="../slideLayouts/slideLayout107.xml"/><Relationship Id="rId3" Type="http://schemas.openxmlformats.org/officeDocument/2006/relationships/slideLayout" Target="../slideLayouts/slideLayout59.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33" Type="http://schemas.openxmlformats.org/officeDocument/2006/relationships/slideLayout" Target="../slideLayouts/slideLayout89.xml"/><Relationship Id="rId38" Type="http://schemas.openxmlformats.org/officeDocument/2006/relationships/slideLayout" Target="../slideLayouts/slideLayout94.xml"/><Relationship Id="rId46" Type="http://schemas.openxmlformats.org/officeDocument/2006/relationships/slideLayout" Target="../slideLayouts/slideLayout102.xml"/><Relationship Id="rId59" Type="http://schemas.openxmlformats.org/officeDocument/2006/relationships/oleObject" Target="../embeddings/oleObject2.bin"/><Relationship Id="rId20" Type="http://schemas.openxmlformats.org/officeDocument/2006/relationships/slideLayout" Target="../slideLayouts/slideLayout76.xml"/><Relationship Id="rId41" Type="http://schemas.openxmlformats.org/officeDocument/2006/relationships/slideLayout" Target="../slideLayouts/slideLayout97.xml"/><Relationship Id="rId54" Type="http://schemas.openxmlformats.org/officeDocument/2006/relationships/slideLayout" Target="../slideLayouts/slideLayout110.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36" Type="http://schemas.openxmlformats.org/officeDocument/2006/relationships/slideLayout" Target="../slideLayouts/slideLayout92.xml"/><Relationship Id="rId49" Type="http://schemas.openxmlformats.org/officeDocument/2006/relationships/slideLayout" Target="../slideLayouts/slideLayout105.xml"/><Relationship Id="rId57" Type="http://schemas.openxmlformats.org/officeDocument/2006/relationships/theme" Target="../theme/theme2.xml"/><Relationship Id="rId10" Type="http://schemas.openxmlformats.org/officeDocument/2006/relationships/slideLayout" Target="../slideLayouts/slideLayout66.xml"/><Relationship Id="rId31" Type="http://schemas.openxmlformats.org/officeDocument/2006/relationships/slideLayout" Target="../slideLayouts/slideLayout87.xml"/><Relationship Id="rId44" Type="http://schemas.openxmlformats.org/officeDocument/2006/relationships/slideLayout" Target="../slideLayouts/slideLayout100.xml"/><Relationship Id="rId52" Type="http://schemas.openxmlformats.org/officeDocument/2006/relationships/slideLayout" Target="../slideLayouts/slideLayout108.xml"/><Relationship Id="rId60"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58"/>
            </p:custDataLst>
            <p:extLst>
              <p:ext uri="{D42A27DB-BD31-4B8C-83A1-F6EECF244321}">
                <p14:modId xmlns:p14="http://schemas.microsoft.com/office/powerpoint/2010/main" val="1223047072"/>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59" imgW="270" imgH="270" progId="TCLayout.ActiveDocument.1">
                  <p:embed/>
                </p:oleObj>
              </mc:Choice>
              <mc:Fallback>
                <p:oleObj name="think-cell Slide" r:id="rId59" imgW="270" imgH="270" progId="TCLayout.ActiveDocument.1">
                  <p:embed/>
                  <p:pic>
                    <p:nvPicPr>
                      <p:cNvPr id="4" name="Object 3" hidden="1"/>
                      <p:cNvPicPr/>
                      <p:nvPr/>
                    </p:nvPicPr>
                    <p:blipFill>
                      <a:blip r:embed="rId60"/>
                      <a:stretch>
                        <a:fillRect/>
                      </a:stretch>
                    </p:blipFill>
                    <p:spPr>
                      <a:xfrm>
                        <a:off x="2118"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 name="TextBox 2"/>
          <p:cNvSpPr txBox="1"/>
          <p:nvPr/>
        </p:nvSpPr>
        <p:spPr>
          <a:xfrm>
            <a:off x="11382377" y="6510528"/>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tx1"/>
              </a:solidFill>
              <a:latin typeface="Calibri" panose="020F0502020204030204" pitchFamily="34" charset="0"/>
              <a:cs typeface="Calibri" panose="020F0502020204030204" pitchFamily="34" charset="0"/>
            </a:endParaRPr>
          </a:p>
        </p:txBody>
      </p:sp>
      <p:sp>
        <p:nvSpPr>
          <p:cNvPr id="5" name="Footer Placeholder 4"/>
          <p:cNvSpPr>
            <a:spLocks noGrp="1"/>
          </p:cNvSpPr>
          <p:nvPr>
            <p:ph type="ftr" sz="quarter" idx="3"/>
          </p:nvPr>
        </p:nvSpPr>
        <p:spPr>
          <a:xfrm>
            <a:off x="415025" y="6381751"/>
            <a:ext cx="4114800" cy="365125"/>
          </a:xfrm>
          <a:prstGeom prst="rect">
            <a:avLst/>
          </a:prstGeom>
        </p:spPr>
        <p:txBody>
          <a:bodyPr vert="horz" lIns="91440" tIns="45720" rIns="91440" bIns="45720" rtlCol="0" anchor="ctr"/>
          <a:lstStyle>
            <a:lvl1pPr algn="l">
              <a:defRPr sz="900">
                <a:solidFill>
                  <a:schemeClr val="tx1"/>
                </a:solidFill>
              </a:defRPr>
            </a:lvl1pPr>
          </a:lstStyle>
          <a:p>
            <a:r>
              <a:rPr lang="hu-HU"/>
              <a:t>© 2020 Deloitte Hungary</a:t>
            </a:r>
            <a:endParaRPr lang="hu-HU" dirty="0"/>
          </a:p>
        </p:txBody>
      </p:sp>
    </p:spTree>
    <p:extLst>
      <p:ext uri="{BB962C8B-B14F-4D97-AF65-F5344CB8AC3E}">
        <p14:creationId xmlns:p14="http://schemas.microsoft.com/office/powerpoint/2010/main" val="11309845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Lst>
  <p:transition>
    <p:fade/>
  </p:transition>
  <p:hf sldNum="0" hdr="0" dt="0"/>
  <p:txStyles>
    <p:title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3" orient="horz" pos="4020">
          <p15:clr>
            <a:srgbClr val="F26B43"/>
          </p15:clr>
        </p15:guide>
        <p15:guide id="4" pos="237">
          <p15:clr>
            <a:srgbClr val="F26B43"/>
          </p15:clr>
        </p15:guide>
        <p15:guide id="5" pos="5523">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2" orient="horz" pos="640">
          <p15:clr>
            <a:srgbClr val="F26B43"/>
          </p15:clr>
        </p15:guide>
        <p15:guide id="23" pos="5098">
          <p15:clr>
            <a:srgbClr val="F26B43"/>
          </p15:clr>
        </p15:guide>
        <p15:guide id="24" orient="horz" pos="2160">
          <p15:clr>
            <a:srgbClr val="F26B43"/>
          </p15:clr>
        </p15:guide>
        <p15:guide id="25" orient="horz" pos="3968">
          <p15:clr>
            <a:srgbClr val="F26B43"/>
          </p15:clr>
        </p15:guide>
        <p15:guide id="26" pos="296">
          <p15:clr>
            <a:srgbClr val="F26B43"/>
          </p15:clr>
        </p15:guide>
        <p15:guide id="27" pos="7384">
          <p15:clr>
            <a:srgbClr val="F26B43"/>
          </p15:clr>
        </p15:guide>
        <p15:guide id="28" orient="horz" pos="1071">
          <p15:clr>
            <a:srgbClr val="F26B43"/>
          </p15:clr>
        </p15:guide>
        <p15:guide id="29" orient="horz" pos="245">
          <p15:clr>
            <a:srgbClr val="F26B43"/>
          </p15:clr>
        </p15:guide>
        <p15:guide id="30" orient="horz" pos="4081">
          <p15:clr>
            <a:srgbClr val="F26B43"/>
          </p15:clr>
        </p15:guide>
        <p15:guide id="31" pos="4986">
          <p15:clr>
            <a:srgbClr val="F26B43"/>
          </p15:clr>
        </p15:guide>
        <p15:guide id="32" pos="1382">
          <p15:clr>
            <a:srgbClr val="F26B43"/>
          </p15:clr>
        </p15:guide>
        <p15:guide id="33" pos="1496">
          <p15:clr>
            <a:srgbClr val="F26B43"/>
          </p15:clr>
        </p15:guide>
        <p15:guide id="34" pos="2581">
          <p15:clr>
            <a:srgbClr val="F26B43"/>
          </p15:clr>
        </p15:guide>
        <p15:guide id="35" pos="2695">
          <p15:clr>
            <a:srgbClr val="F26B43"/>
          </p15:clr>
        </p15:guide>
        <p15:guide id="36" pos="6185">
          <p15:clr>
            <a:srgbClr val="F26B43"/>
          </p15:clr>
        </p15:guide>
        <p15:guide id="37" pos="3783">
          <p15:clr>
            <a:srgbClr val="F26B43"/>
          </p15:clr>
        </p15:guide>
        <p15:guide id="38" pos="3896">
          <p15:clr>
            <a:srgbClr val="F26B43"/>
          </p15:clr>
        </p15:guide>
        <p15:guide id="39" pos="3840">
          <p15:clr>
            <a:srgbClr val="F26B43"/>
          </p15:clr>
        </p15:guide>
        <p15:guide id="40" pos="6299">
          <p15:clr>
            <a:srgbClr val="F26B43"/>
          </p15:clr>
        </p15:guide>
        <p15:guide id="41" orient="horz" pos="1049">
          <p15:clr>
            <a:srgbClr val="F26B43"/>
          </p15:clr>
        </p15:guide>
        <p15:guide id="42" orient="horz" pos="641">
          <p15:clr>
            <a:srgbClr val="F26B43"/>
          </p15:clr>
        </p15:guide>
        <p15:guide id="43" orient="horz" pos="2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58"/>
            </p:custDataLst>
            <p:extLst>
              <p:ext uri="{D42A27DB-BD31-4B8C-83A1-F6EECF244321}">
                <p14:modId xmlns:p14="http://schemas.microsoft.com/office/powerpoint/2010/main" val="4177133360"/>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59" imgW="270" imgH="270" progId="TCLayout.ActiveDocument.1">
                  <p:embed/>
                </p:oleObj>
              </mc:Choice>
              <mc:Fallback>
                <p:oleObj name="think-cell Slide" r:id="rId59" imgW="270" imgH="270" progId="TCLayout.ActiveDocument.1">
                  <p:embed/>
                  <p:pic>
                    <p:nvPicPr>
                      <p:cNvPr id="4" name="Object 3" hidden="1"/>
                      <p:cNvPicPr/>
                      <p:nvPr/>
                    </p:nvPicPr>
                    <p:blipFill>
                      <a:blip r:embed="rId60"/>
                      <a:stretch>
                        <a:fillRect/>
                      </a:stretch>
                    </p:blipFill>
                    <p:spPr>
                      <a:xfrm>
                        <a:off x="2118"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 name="TextBox 2"/>
          <p:cNvSpPr txBox="1"/>
          <p:nvPr/>
        </p:nvSpPr>
        <p:spPr>
          <a:xfrm>
            <a:off x="11382377" y="6510528"/>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tx1"/>
              </a:solidFill>
              <a:latin typeface="Calibri" panose="020F0502020204030204" pitchFamily="34" charset="0"/>
              <a:cs typeface="Calibri" panose="020F0502020204030204" pitchFamily="34" charset="0"/>
            </a:endParaRPr>
          </a:p>
        </p:txBody>
      </p:sp>
      <p:sp>
        <p:nvSpPr>
          <p:cNvPr id="5" name="Footer Placeholder 4"/>
          <p:cNvSpPr>
            <a:spLocks noGrp="1"/>
          </p:cNvSpPr>
          <p:nvPr>
            <p:ph type="ftr" sz="quarter" idx="3"/>
          </p:nvPr>
        </p:nvSpPr>
        <p:spPr>
          <a:xfrm>
            <a:off x="415025" y="6381751"/>
            <a:ext cx="4114800" cy="365125"/>
          </a:xfrm>
          <a:prstGeom prst="rect">
            <a:avLst/>
          </a:prstGeom>
        </p:spPr>
        <p:txBody>
          <a:bodyPr vert="horz" lIns="91440" tIns="45720" rIns="91440" bIns="45720" rtlCol="0" anchor="ctr"/>
          <a:lstStyle>
            <a:lvl1pPr algn="l">
              <a:defRPr sz="900">
                <a:solidFill>
                  <a:schemeClr val="tx1"/>
                </a:solidFill>
              </a:defRPr>
            </a:lvl1pPr>
          </a:lstStyle>
          <a:p>
            <a:r>
              <a:rPr lang="hu-HU"/>
              <a:t>© 2020 Deloitte Hungary</a:t>
            </a:r>
            <a:endParaRPr lang="hu-HU" dirty="0"/>
          </a:p>
        </p:txBody>
      </p:sp>
    </p:spTree>
    <p:extLst>
      <p:ext uri="{BB962C8B-B14F-4D97-AF65-F5344CB8AC3E}">
        <p14:creationId xmlns:p14="http://schemas.microsoft.com/office/powerpoint/2010/main" val="2981909223"/>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54" r:id="rId37"/>
    <p:sldLayoutId id="2147483755" r:id="rId38"/>
    <p:sldLayoutId id="2147483756" r:id="rId39"/>
    <p:sldLayoutId id="2147483757" r:id="rId40"/>
    <p:sldLayoutId id="2147483758" r:id="rId41"/>
    <p:sldLayoutId id="2147483759" r:id="rId42"/>
    <p:sldLayoutId id="2147483760" r:id="rId43"/>
    <p:sldLayoutId id="2147483761" r:id="rId44"/>
    <p:sldLayoutId id="2147483762" r:id="rId45"/>
    <p:sldLayoutId id="2147483763" r:id="rId46"/>
    <p:sldLayoutId id="2147483764" r:id="rId47"/>
    <p:sldLayoutId id="2147483765" r:id="rId48"/>
    <p:sldLayoutId id="2147483766" r:id="rId49"/>
    <p:sldLayoutId id="2147483767" r:id="rId50"/>
    <p:sldLayoutId id="2147483768" r:id="rId51"/>
    <p:sldLayoutId id="2147483769" r:id="rId52"/>
    <p:sldLayoutId id="2147483770" r:id="rId53"/>
    <p:sldLayoutId id="2147483771" r:id="rId54"/>
    <p:sldLayoutId id="2147483772" r:id="rId55"/>
    <p:sldLayoutId id="2147483773" r:id="rId56"/>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dt="0"/>
  <p:txStyles>
    <p:title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3" orient="horz" pos="4020">
          <p15:clr>
            <a:srgbClr val="F26B43"/>
          </p15:clr>
        </p15:guide>
        <p15:guide id="4" pos="237">
          <p15:clr>
            <a:srgbClr val="F26B43"/>
          </p15:clr>
        </p15:guide>
        <p15:guide id="5" pos="5523">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2" orient="horz" pos="640">
          <p15:clr>
            <a:srgbClr val="F26B43"/>
          </p15:clr>
        </p15:guide>
        <p15:guide id="23" pos="5098">
          <p15:clr>
            <a:srgbClr val="F26B43"/>
          </p15:clr>
        </p15:guide>
        <p15:guide id="24" orient="horz" pos="2160">
          <p15:clr>
            <a:srgbClr val="F26B43"/>
          </p15:clr>
        </p15:guide>
        <p15:guide id="25" orient="horz" pos="3968">
          <p15:clr>
            <a:srgbClr val="F26B43"/>
          </p15:clr>
        </p15:guide>
        <p15:guide id="26" pos="296">
          <p15:clr>
            <a:srgbClr val="F26B43"/>
          </p15:clr>
        </p15:guide>
        <p15:guide id="27" pos="7384">
          <p15:clr>
            <a:srgbClr val="F26B43"/>
          </p15:clr>
        </p15:guide>
        <p15:guide id="28" orient="horz" pos="1071">
          <p15:clr>
            <a:srgbClr val="F26B43"/>
          </p15:clr>
        </p15:guide>
        <p15:guide id="29" orient="horz" pos="245">
          <p15:clr>
            <a:srgbClr val="F26B43"/>
          </p15:clr>
        </p15:guide>
        <p15:guide id="30" orient="horz" pos="4081">
          <p15:clr>
            <a:srgbClr val="F26B43"/>
          </p15:clr>
        </p15:guide>
        <p15:guide id="31" pos="4986">
          <p15:clr>
            <a:srgbClr val="F26B43"/>
          </p15:clr>
        </p15:guide>
        <p15:guide id="32" pos="1382">
          <p15:clr>
            <a:srgbClr val="F26B43"/>
          </p15:clr>
        </p15:guide>
        <p15:guide id="33" pos="1496">
          <p15:clr>
            <a:srgbClr val="F26B43"/>
          </p15:clr>
        </p15:guide>
        <p15:guide id="34" pos="2581">
          <p15:clr>
            <a:srgbClr val="F26B43"/>
          </p15:clr>
        </p15:guide>
        <p15:guide id="35" pos="2695">
          <p15:clr>
            <a:srgbClr val="F26B43"/>
          </p15:clr>
        </p15:guide>
        <p15:guide id="36" pos="6185">
          <p15:clr>
            <a:srgbClr val="F26B43"/>
          </p15:clr>
        </p15:guide>
        <p15:guide id="37" pos="3783">
          <p15:clr>
            <a:srgbClr val="F26B43"/>
          </p15:clr>
        </p15:guide>
        <p15:guide id="38" pos="3896">
          <p15:clr>
            <a:srgbClr val="F26B43"/>
          </p15:clr>
        </p15:guide>
        <p15:guide id="39" pos="3840">
          <p15:clr>
            <a:srgbClr val="F26B43"/>
          </p15:clr>
        </p15:guide>
        <p15:guide id="40" pos="6299">
          <p15:clr>
            <a:srgbClr val="F26B43"/>
          </p15:clr>
        </p15:guide>
        <p15:guide id="41" orient="horz" pos="1049">
          <p15:clr>
            <a:srgbClr val="F26B43"/>
          </p15:clr>
        </p15:guide>
        <p15:guide id="42" orient="horz" pos="641">
          <p15:clr>
            <a:srgbClr val="F26B43"/>
          </p15:clr>
        </p15:guide>
        <p15:guide id="43" orient="horz" pos="2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emf"/><Relationship Id="rId5" Type="http://schemas.openxmlformats.org/officeDocument/2006/relationships/oleObject" Target="../embeddings/oleObject3.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xml.rels><?xml version="1.0" encoding="UTF-8" standalone="yes"?>
<Relationships xmlns="http://schemas.openxmlformats.org/package/2006/relationships"><Relationship Id="rId26" Type="http://schemas.openxmlformats.org/officeDocument/2006/relationships/image" Target="../media/image29.jpeg"/><Relationship Id="rId21" Type="http://schemas.openxmlformats.org/officeDocument/2006/relationships/image" Target="../media/image24.png"/><Relationship Id="rId34" Type="http://schemas.openxmlformats.org/officeDocument/2006/relationships/image" Target="../media/image37.jpeg"/><Relationship Id="rId42" Type="http://schemas.openxmlformats.org/officeDocument/2006/relationships/image" Target="../media/image45.png"/><Relationship Id="rId47" Type="http://schemas.openxmlformats.org/officeDocument/2006/relationships/image" Target="../media/image50.jpeg"/><Relationship Id="rId50" Type="http://schemas.openxmlformats.org/officeDocument/2006/relationships/image" Target="../media/image53.jpeg"/><Relationship Id="rId55" Type="http://schemas.openxmlformats.org/officeDocument/2006/relationships/image" Target="../media/image58.jpeg"/><Relationship Id="rId63" Type="http://schemas.openxmlformats.org/officeDocument/2006/relationships/image" Target="../media/image66.png"/><Relationship Id="rId7" Type="http://schemas.openxmlformats.org/officeDocument/2006/relationships/image" Target="../media/image10.png"/><Relationship Id="rId2" Type="http://schemas.openxmlformats.org/officeDocument/2006/relationships/image" Target="../media/image5.jpeg"/><Relationship Id="rId16" Type="http://schemas.openxmlformats.org/officeDocument/2006/relationships/image" Target="../media/image19.jpeg"/><Relationship Id="rId29" Type="http://schemas.openxmlformats.org/officeDocument/2006/relationships/image" Target="../media/image32.jpeg"/><Relationship Id="rId11" Type="http://schemas.openxmlformats.org/officeDocument/2006/relationships/image" Target="../media/image14.jpeg"/><Relationship Id="rId24" Type="http://schemas.openxmlformats.org/officeDocument/2006/relationships/image" Target="../media/image27.jpeg"/><Relationship Id="rId32" Type="http://schemas.openxmlformats.org/officeDocument/2006/relationships/image" Target="../media/image35.png"/><Relationship Id="rId37" Type="http://schemas.openxmlformats.org/officeDocument/2006/relationships/image" Target="../media/image40.jpeg"/><Relationship Id="rId40" Type="http://schemas.openxmlformats.org/officeDocument/2006/relationships/image" Target="../media/image43.png"/><Relationship Id="rId45" Type="http://schemas.openxmlformats.org/officeDocument/2006/relationships/image" Target="../media/image48.jpeg"/><Relationship Id="rId53" Type="http://schemas.openxmlformats.org/officeDocument/2006/relationships/image" Target="../media/image56.png"/><Relationship Id="rId58" Type="http://schemas.openxmlformats.org/officeDocument/2006/relationships/image" Target="../media/image61.png"/><Relationship Id="rId5" Type="http://schemas.openxmlformats.org/officeDocument/2006/relationships/image" Target="../media/image8.jpeg"/><Relationship Id="rId61" Type="http://schemas.openxmlformats.org/officeDocument/2006/relationships/image" Target="../media/image64.jpeg"/><Relationship Id="rId19" Type="http://schemas.openxmlformats.org/officeDocument/2006/relationships/image" Target="../media/image22.png"/><Relationship Id="rId14" Type="http://schemas.openxmlformats.org/officeDocument/2006/relationships/image" Target="../media/image17.jpeg"/><Relationship Id="rId22" Type="http://schemas.openxmlformats.org/officeDocument/2006/relationships/image" Target="../media/image25.png"/><Relationship Id="rId27" Type="http://schemas.openxmlformats.org/officeDocument/2006/relationships/image" Target="../media/image30.jpeg"/><Relationship Id="rId30" Type="http://schemas.openxmlformats.org/officeDocument/2006/relationships/image" Target="../media/image33.jpeg"/><Relationship Id="rId35" Type="http://schemas.openxmlformats.org/officeDocument/2006/relationships/image" Target="../media/image38.jpeg"/><Relationship Id="rId43" Type="http://schemas.openxmlformats.org/officeDocument/2006/relationships/image" Target="../media/image46.png"/><Relationship Id="rId48" Type="http://schemas.openxmlformats.org/officeDocument/2006/relationships/image" Target="../media/image51.png"/><Relationship Id="rId56" Type="http://schemas.openxmlformats.org/officeDocument/2006/relationships/image" Target="../media/image59.png"/><Relationship Id="rId64" Type="http://schemas.openxmlformats.org/officeDocument/2006/relationships/image" Target="../media/image67.png"/><Relationship Id="rId8" Type="http://schemas.openxmlformats.org/officeDocument/2006/relationships/image" Target="../media/image11.jpeg"/><Relationship Id="rId51" Type="http://schemas.openxmlformats.org/officeDocument/2006/relationships/image" Target="../media/image54.jpeg"/><Relationship Id="rId3" Type="http://schemas.openxmlformats.org/officeDocument/2006/relationships/image" Target="../media/image6.png"/><Relationship Id="rId12" Type="http://schemas.openxmlformats.org/officeDocument/2006/relationships/image" Target="../media/image15.jpeg"/><Relationship Id="rId17" Type="http://schemas.openxmlformats.org/officeDocument/2006/relationships/image" Target="../media/image20.png"/><Relationship Id="rId25" Type="http://schemas.openxmlformats.org/officeDocument/2006/relationships/image" Target="../media/image28.tiff"/><Relationship Id="rId33" Type="http://schemas.openxmlformats.org/officeDocument/2006/relationships/image" Target="../media/image36.png"/><Relationship Id="rId38" Type="http://schemas.openxmlformats.org/officeDocument/2006/relationships/image" Target="../media/image41.png"/><Relationship Id="rId46" Type="http://schemas.openxmlformats.org/officeDocument/2006/relationships/image" Target="../media/image49.jpeg"/><Relationship Id="rId59" Type="http://schemas.openxmlformats.org/officeDocument/2006/relationships/image" Target="../media/image62.jpeg"/><Relationship Id="rId20" Type="http://schemas.openxmlformats.org/officeDocument/2006/relationships/image" Target="../media/image23.jpeg"/><Relationship Id="rId41" Type="http://schemas.openxmlformats.org/officeDocument/2006/relationships/image" Target="../media/image44.png"/><Relationship Id="rId54" Type="http://schemas.openxmlformats.org/officeDocument/2006/relationships/image" Target="../media/image57.png"/><Relationship Id="rId62" Type="http://schemas.openxmlformats.org/officeDocument/2006/relationships/image" Target="../media/image65.png"/><Relationship Id="rId1" Type="http://schemas.openxmlformats.org/officeDocument/2006/relationships/slideLayout" Target="../slideLayouts/slideLayout112.xml"/><Relationship Id="rId6" Type="http://schemas.openxmlformats.org/officeDocument/2006/relationships/image" Target="../media/image9.jpeg"/><Relationship Id="rId15" Type="http://schemas.openxmlformats.org/officeDocument/2006/relationships/image" Target="../media/image18.jpeg"/><Relationship Id="rId23" Type="http://schemas.openxmlformats.org/officeDocument/2006/relationships/image" Target="../media/image26.png"/><Relationship Id="rId28" Type="http://schemas.openxmlformats.org/officeDocument/2006/relationships/image" Target="../media/image31.jpeg"/><Relationship Id="rId36" Type="http://schemas.openxmlformats.org/officeDocument/2006/relationships/image" Target="../media/image39.png"/><Relationship Id="rId49" Type="http://schemas.openxmlformats.org/officeDocument/2006/relationships/image" Target="../media/image52.png"/><Relationship Id="rId57" Type="http://schemas.openxmlformats.org/officeDocument/2006/relationships/image" Target="../media/image60.jpeg"/><Relationship Id="rId10" Type="http://schemas.openxmlformats.org/officeDocument/2006/relationships/image" Target="../media/image13.png"/><Relationship Id="rId31" Type="http://schemas.openxmlformats.org/officeDocument/2006/relationships/image" Target="../media/image34.jpeg"/><Relationship Id="rId44" Type="http://schemas.openxmlformats.org/officeDocument/2006/relationships/image" Target="../media/image47.png"/><Relationship Id="rId52" Type="http://schemas.openxmlformats.org/officeDocument/2006/relationships/image" Target="../media/image55.jpeg"/><Relationship Id="rId60" Type="http://schemas.openxmlformats.org/officeDocument/2006/relationships/image" Target="../media/image63.jpeg"/><Relationship Id="rId65" Type="http://schemas.openxmlformats.org/officeDocument/2006/relationships/image" Target="../media/image68.png"/><Relationship Id="rId4" Type="http://schemas.openxmlformats.org/officeDocument/2006/relationships/image" Target="../media/image7.png"/><Relationship Id="rId9" Type="http://schemas.openxmlformats.org/officeDocument/2006/relationships/image" Target="../media/image12.jpeg"/><Relationship Id="rId13" Type="http://schemas.openxmlformats.org/officeDocument/2006/relationships/image" Target="../media/image16.jpeg"/><Relationship Id="rId18" Type="http://schemas.openxmlformats.org/officeDocument/2006/relationships/image" Target="../media/image21.jpeg"/><Relationship Id="rId39" Type="http://schemas.openxmlformats.org/officeDocument/2006/relationships/image" Target="../media/image4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chart" Target="../charts/chart1.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notesSlide" Target="../notesSlides/notesSlide4.xml"/><Relationship Id="rId7" Type="http://schemas.openxmlformats.org/officeDocument/2006/relationships/image" Target="../media/image69.png"/><Relationship Id="rId2" Type="http://schemas.openxmlformats.org/officeDocument/2006/relationships/slideLayout" Target="../slideLayouts/slideLayout12.xml"/><Relationship Id="rId1" Type="http://schemas.openxmlformats.org/officeDocument/2006/relationships/tags" Target="../tags/tag7.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chart" Target="../charts/chart4.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chart" Target="../charts/chart6.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12.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chart" Target="../charts/char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4.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chart" Target="../charts/chart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5.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chart" Target="../charts/chart10.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en-US" sz="2100" dirty="0">
              <a:solidFill>
                <a:schemeClr val="bg1"/>
              </a:solidFill>
              <a:latin typeface="Calibri Light" panose="020F0302020204030204" pitchFamily="34" charset="0"/>
              <a:ea typeface="Open Sans" panose="020B0606030504020204" pitchFamily="34" charset="0"/>
              <a:cs typeface="Calibri" panose="020F0502020204030204" pitchFamily="34" charset="0"/>
              <a:sym typeface="Calibri Light" panose="020F0302020204030204" pitchFamily="34" charset="0"/>
            </a:endParaRPr>
          </a:p>
        </p:txBody>
      </p:sp>
      <p:sp>
        <p:nvSpPr>
          <p:cNvPr id="13" name="Title 12">
            <a:extLst>
              <a:ext uri="{FF2B5EF4-FFF2-40B4-BE49-F238E27FC236}">
                <a16:creationId xmlns:a16="http://schemas.microsoft.com/office/drawing/2014/main" id="{DE5B9CEA-5E73-4E22-8C75-E8D43059FFC7}"/>
              </a:ext>
            </a:extLst>
          </p:cNvPr>
          <p:cNvSpPr>
            <a:spLocks noGrp="1"/>
          </p:cNvSpPr>
          <p:nvPr>
            <p:ph type="ctrTitle"/>
          </p:nvPr>
        </p:nvSpPr>
        <p:spPr>
          <a:xfrm>
            <a:off x="307687" y="5757019"/>
            <a:ext cx="3915970" cy="464044"/>
          </a:xfrm>
        </p:spPr>
        <p:txBody>
          <a:bodyPr/>
          <a:lstStyle/>
          <a:p>
            <a:r>
              <a:rPr lang="hu-HU" dirty="0"/>
              <a:t>BCSDH </a:t>
            </a:r>
            <a:r>
              <a:rPr lang="hu-HU" dirty="0" err="1"/>
              <a:t>Towards</a:t>
            </a:r>
            <a:r>
              <a:rPr lang="hu-HU" dirty="0"/>
              <a:t> Net </a:t>
            </a:r>
            <a:r>
              <a:rPr lang="hu-HU" dirty="0" err="1"/>
              <a:t>Zero</a:t>
            </a:r>
            <a:r>
              <a:rPr lang="hu-HU" dirty="0"/>
              <a:t> felmérés </a:t>
            </a:r>
            <a:endParaRPr lang="en-US" dirty="0">
              <a:solidFill>
                <a:schemeClr val="accent6"/>
              </a:solidFill>
            </a:endParaRPr>
          </a:p>
        </p:txBody>
      </p:sp>
      <p:sp>
        <p:nvSpPr>
          <p:cNvPr id="15" name="Text Placeholder 14">
            <a:extLst>
              <a:ext uri="{FF2B5EF4-FFF2-40B4-BE49-F238E27FC236}">
                <a16:creationId xmlns:a16="http://schemas.microsoft.com/office/drawing/2014/main" id="{E22672E0-7693-4B5C-8331-DE3495FB6BB0}"/>
              </a:ext>
            </a:extLst>
          </p:cNvPr>
          <p:cNvSpPr>
            <a:spLocks noGrp="1"/>
          </p:cNvSpPr>
          <p:nvPr>
            <p:ph type="body" sz="quarter" idx="10"/>
          </p:nvPr>
        </p:nvSpPr>
        <p:spPr>
          <a:xfrm>
            <a:off x="307687" y="6381750"/>
            <a:ext cx="5356843" cy="273050"/>
          </a:xfrm>
        </p:spPr>
        <p:txBody>
          <a:bodyPr/>
          <a:lstStyle/>
          <a:p>
            <a:r>
              <a:rPr lang="hu-HU" dirty="0">
                <a:latin typeface="+mn-lt"/>
              </a:rPr>
              <a:t>Frissített</a:t>
            </a:r>
            <a:r>
              <a:rPr lang="en-US" dirty="0">
                <a:latin typeface="+mn-lt"/>
              </a:rPr>
              <a:t>, 08 April 2021</a:t>
            </a:r>
          </a:p>
        </p:txBody>
      </p:sp>
      <p:pic>
        <p:nvPicPr>
          <p:cNvPr id="10" name="Picture Placeholder 9"/>
          <p:cNvPicPr>
            <a:picLocks noGrp="1" noChangeAspect="1"/>
          </p:cNvPicPr>
          <p:nvPr>
            <p:ph type="pic" sz="quarter" idx="11"/>
          </p:nvPr>
        </p:nvPicPr>
        <p:blipFill>
          <a:blip r:embed="rId7">
            <a:extLst>
              <a:ext uri="{28A0092B-C50C-407E-A947-70E740481C1C}">
                <a14:useLocalDpi xmlns:a14="http://schemas.microsoft.com/office/drawing/2010/main" val="0"/>
              </a:ext>
            </a:extLst>
          </a:blip>
          <a:srcRect t="2541" b="2541"/>
          <a:stretch>
            <a:fillRect/>
          </a:stretch>
        </p:blipFill>
        <p:spPr>
          <a:xfrm>
            <a:off x="3656508" y="402105"/>
            <a:ext cx="5586936" cy="5586936"/>
          </a:xfrm>
        </p:spPr>
      </p:pic>
      <p:pic>
        <p:nvPicPr>
          <p:cNvPr id="7245" name="Picture 77" descr="BCSDH General Meeting - BCSD Hungar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7687" y="266183"/>
            <a:ext cx="3620033" cy="1396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5560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hu-HU" dirty="0"/>
              <a:t>Résztvevő vállalatok</a:t>
            </a:r>
            <a:endParaRPr lang="en-US" dirty="0"/>
          </a:p>
        </p:txBody>
      </p:sp>
    </p:spTree>
    <p:extLst>
      <p:ext uri="{BB962C8B-B14F-4D97-AF65-F5344CB8AC3E}">
        <p14:creationId xmlns:p14="http://schemas.microsoft.com/office/powerpoint/2010/main" val="172574747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Vodafone | ÁRKÁD Budapest">
            <a:extLst>
              <a:ext uri="{FF2B5EF4-FFF2-40B4-BE49-F238E27FC236}">
                <a16:creationId xmlns:a16="http://schemas.microsoft.com/office/drawing/2014/main" id="{5DB03699-AAE7-41E4-ADFA-B13515F6761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04566" y="5301431"/>
            <a:ext cx="1048017" cy="769244"/>
          </a:xfrm>
          <a:prstGeom prst="rect">
            <a:avLst/>
          </a:prstGeom>
          <a:noFill/>
          <a:extLst>
            <a:ext uri="{909E8E84-426E-40DD-AFC4-6F175D3DCCD1}">
              <a14:hiddenFill xmlns:a14="http://schemas.microsoft.com/office/drawing/2010/main">
                <a:solidFill>
                  <a:srgbClr val="FFFFFF"/>
                </a:solidFill>
              </a14:hiddenFill>
            </a:ext>
          </a:extLst>
        </p:spPr>
      </p:pic>
      <p:pic>
        <p:nvPicPr>
          <p:cNvPr id="107" name="Kép 106">
            <a:extLst>
              <a:ext uri="{FF2B5EF4-FFF2-40B4-BE49-F238E27FC236}">
                <a16:creationId xmlns:a16="http://schemas.microsoft.com/office/drawing/2014/main" id="{CBCE6EDA-9015-4B90-A861-D39970E9E0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6516" y="5406084"/>
            <a:ext cx="1187159" cy="664809"/>
          </a:xfrm>
          <a:prstGeom prst="rect">
            <a:avLst/>
          </a:prstGeom>
        </p:spPr>
      </p:pic>
      <p:pic>
        <p:nvPicPr>
          <p:cNvPr id="97" name="Kép 96">
            <a:extLst>
              <a:ext uri="{FF2B5EF4-FFF2-40B4-BE49-F238E27FC236}">
                <a16:creationId xmlns:a16="http://schemas.microsoft.com/office/drawing/2014/main" id="{BD98C07E-BD47-4A7A-B4D3-8ED1326257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27136" y="4441721"/>
            <a:ext cx="926570" cy="606829"/>
          </a:xfrm>
          <a:prstGeom prst="rect">
            <a:avLst/>
          </a:prstGeom>
        </p:spPr>
      </p:pic>
      <p:sp>
        <p:nvSpPr>
          <p:cNvPr id="3" name="Cím 2">
            <a:extLst>
              <a:ext uri="{FF2B5EF4-FFF2-40B4-BE49-F238E27FC236}">
                <a16:creationId xmlns:a16="http://schemas.microsoft.com/office/drawing/2014/main" id="{587A5F5D-9125-4DA5-8C84-2F37689398E0}"/>
              </a:ext>
            </a:extLst>
          </p:cNvPr>
          <p:cNvSpPr>
            <a:spLocks noGrp="1"/>
          </p:cNvSpPr>
          <p:nvPr>
            <p:ph type="title"/>
          </p:nvPr>
        </p:nvSpPr>
        <p:spPr>
          <a:xfrm>
            <a:off x="860142" y="199262"/>
            <a:ext cx="10515600" cy="688577"/>
          </a:xfrm>
        </p:spPr>
        <p:txBody>
          <a:bodyPr>
            <a:normAutofit/>
          </a:bodyPr>
          <a:lstStyle/>
          <a:p>
            <a:r>
              <a:rPr lang="hu-HU" sz="3600" b="1" dirty="0">
                <a:effectLst>
                  <a:outerShdw blurRad="38100" dist="38100" dir="2700000" algn="tl">
                    <a:srgbClr val="000000">
                      <a:alpha val="43137"/>
                    </a:srgbClr>
                  </a:outerShdw>
                </a:effectLst>
              </a:rPr>
              <a:t>A felmérés résztvevői</a:t>
            </a:r>
          </a:p>
        </p:txBody>
      </p:sp>
      <p:pic>
        <p:nvPicPr>
          <p:cNvPr id="5" name="Kép 4">
            <a:extLst>
              <a:ext uri="{FF2B5EF4-FFF2-40B4-BE49-F238E27FC236}">
                <a16:creationId xmlns:a16="http://schemas.microsoft.com/office/drawing/2014/main" id="{B3BDA778-9936-44FF-8F98-ACA23ED4F7A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9810" y="1189044"/>
            <a:ext cx="772046" cy="811436"/>
          </a:xfrm>
          <a:prstGeom prst="rect">
            <a:avLst/>
          </a:prstGeom>
        </p:spPr>
      </p:pic>
      <p:pic>
        <p:nvPicPr>
          <p:cNvPr id="7" name="Kép 6">
            <a:extLst>
              <a:ext uri="{FF2B5EF4-FFF2-40B4-BE49-F238E27FC236}">
                <a16:creationId xmlns:a16="http://schemas.microsoft.com/office/drawing/2014/main" id="{6AE2625B-2609-460D-811F-E709C55F8DE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88747" y="1387186"/>
            <a:ext cx="1238284" cy="373352"/>
          </a:xfrm>
          <a:prstGeom prst="rect">
            <a:avLst/>
          </a:prstGeom>
        </p:spPr>
      </p:pic>
      <p:pic>
        <p:nvPicPr>
          <p:cNvPr id="11" name="Kép 10" descr="A képen szöveg látható&#10;&#10;Automatikusan generált leírás">
            <a:extLst>
              <a:ext uri="{FF2B5EF4-FFF2-40B4-BE49-F238E27FC236}">
                <a16:creationId xmlns:a16="http://schemas.microsoft.com/office/drawing/2014/main" id="{5CFEFEA7-3DB7-4AD8-A7E9-B0CBE262075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55174" y="1355961"/>
            <a:ext cx="822593" cy="410948"/>
          </a:xfrm>
          <a:prstGeom prst="rect">
            <a:avLst/>
          </a:prstGeom>
        </p:spPr>
      </p:pic>
      <p:pic>
        <p:nvPicPr>
          <p:cNvPr id="15" name="Kép 14">
            <a:extLst>
              <a:ext uri="{FF2B5EF4-FFF2-40B4-BE49-F238E27FC236}">
                <a16:creationId xmlns:a16="http://schemas.microsoft.com/office/drawing/2014/main" id="{F7F2D419-345C-4E8F-BE41-D499B398B30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890417" y="1052715"/>
            <a:ext cx="1620538" cy="906154"/>
          </a:xfrm>
          <a:prstGeom prst="rect">
            <a:avLst/>
          </a:prstGeom>
        </p:spPr>
      </p:pic>
      <p:pic>
        <p:nvPicPr>
          <p:cNvPr id="17" name="Kép 16" descr="A képen szöveg látható&#10;&#10;Automatikusan generált leírás">
            <a:extLst>
              <a:ext uri="{FF2B5EF4-FFF2-40B4-BE49-F238E27FC236}">
                <a16:creationId xmlns:a16="http://schemas.microsoft.com/office/drawing/2014/main" id="{1A52CCB5-0BEB-41D4-AE94-C067DB9EC5C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215476" y="1458072"/>
            <a:ext cx="1582264" cy="225445"/>
          </a:xfrm>
          <a:prstGeom prst="rect">
            <a:avLst/>
          </a:prstGeom>
        </p:spPr>
      </p:pic>
      <p:pic>
        <p:nvPicPr>
          <p:cNvPr id="18" name="Kép 17">
            <a:extLst>
              <a:ext uri="{FF2B5EF4-FFF2-40B4-BE49-F238E27FC236}">
                <a16:creationId xmlns:a16="http://schemas.microsoft.com/office/drawing/2014/main" id="{04BE747C-A8CE-48D4-9DB2-B2F79A7485A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921590" y="1400325"/>
            <a:ext cx="1067369" cy="330967"/>
          </a:xfrm>
          <a:prstGeom prst="rect">
            <a:avLst/>
          </a:prstGeom>
        </p:spPr>
      </p:pic>
      <p:pic>
        <p:nvPicPr>
          <p:cNvPr id="20" name="Kép 19">
            <a:extLst>
              <a:ext uri="{FF2B5EF4-FFF2-40B4-BE49-F238E27FC236}">
                <a16:creationId xmlns:a16="http://schemas.microsoft.com/office/drawing/2014/main" id="{8609EBC7-4EBF-48A6-AD4B-80783780C9D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31516" y="2169838"/>
            <a:ext cx="1207565" cy="481307"/>
          </a:xfrm>
          <a:prstGeom prst="rect">
            <a:avLst/>
          </a:prstGeom>
        </p:spPr>
      </p:pic>
      <p:pic>
        <p:nvPicPr>
          <p:cNvPr id="24" name="Kép 23">
            <a:extLst>
              <a:ext uri="{FF2B5EF4-FFF2-40B4-BE49-F238E27FC236}">
                <a16:creationId xmlns:a16="http://schemas.microsoft.com/office/drawing/2014/main" id="{239BB53D-9ABC-4CD0-92FB-70D3571FA42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638128" y="1929990"/>
            <a:ext cx="1718046" cy="906155"/>
          </a:xfrm>
          <a:prstGeom prst="rect">
            <a:avLst/>
          </a:prstGeom>
        </p:spPr>
      </p:pic>
      <p:pic>
        <p:nvPicPr>
          <p:cNvPr id="26" name="Kép 25" descr="A képen szöveg, clipart látható&#10;&#10;Automatikusan generált leírás">
            <a:extLst>
              <a:ext uri="{FF2B5EF4-FFF2-40B4-BE49-F238E27FC236}">
                <a16:creationId xmlns:a16="http://schemas.microsoft.com/office/drawing/2014/main" id="{E01FC688-2B2D-42C1-963B-7BB6D3F25C1C}"/>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020100" y="2125031"/>
            <a:ext cx="1387351" cy="563880"/>
          </a:xfrm>
          <a:prstGeom prst="rect">
            <a:avLst/>
          </a:prstGeom>
        </p:spPr>
      </p:pic>
      <p:pic>
        <p:nvPicPr>
          <p:cNvPr id="29" name="Kép 28">
            <a:extLst>
              <a:ext uri="{FF2B5EF4-FFF2-40B4-BE49-F238E27FC236}">
                <a16:creationId xmlns:a16="http://schemas.microsoft.com/office/drawing/2014/main" id="{97B05715-4968-4FAB-BF63-81D6F28CCD4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288147" y="1879243"/>
            <a:ext cx="1353458" cy="1018914"/>
          </a:xfrm>
          <a:prstGeom prst="rect">
            <a:avLst/>
          </a:prstGeom>
        </p:spPr>
      </p:pic>
      <p:pic>
        <p:nvPicPr>
          <p:cNvPr id="31" name="Kép 30">
            <a:extLst>
              <a:ext uri="{FF2B5EF4-FFF2-40B4-BE49-F238E27FC236}">
                <a16:creationId xmlns:a16="http://schemas.microsoft.com/office/drawing/2014/main" id="{D1FE9CCD-53F4-4F46-885F-63BCEFB58BEF}"/>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486848" y="2197896"/>
            <a:ext cx="1581913" cy="491732"/>
          </a:xfrm>
          <a:prstGeom prst="rect">
            <a:avLst/>
          </a:prstGeom>
        </p:spPr>
      </p:pic>
      <p:pic>
        <p:nvPicPr>
          <p:cNvPr id="33" name="Kép 32">
            <a:extLst>
              <a:ext uri="{FF2B5EF4-FFF2-40B4-BE49-F238E27FC236}">
                <a16:creationId xmlns:a16="http://schemas.microsoft.com/office/drawing/2014/main" id="{0C43CC3F-FC24-4090-AD2A-FA3C082DF359}"/>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9140385" y="2133441"/>
            <a:ext cx="944219" cy="628335"/>
          </a:xfrm>
          <a:prstGeom prst="rect">
            <a:avLst/>
          </a:prstGeom>
        </p:spPr>
      </p:pic>
      <p:pic>
        <p:nvPicPr>
          <p:cNvPr id="34" name="Kép 33">
            <a:extLst>
              <a:ext uri="{FF2B5EF4-FFF2-40B4-BE49-F238E27FC236}">
                <a16:creationId xmlns:a16="http://schemas.microsoft.com/office/drawing/2014/main" id="{3B2D0D7F-EC39-4C89-855F-718084D54D57}"/>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10999562" y="2381946"/>
            <a:ext cx="1055341" cy="194506"/>
          </a:xfrm>
          <a:prstGeom prst="rect">
            <a:avLst/>
          </a:prstGeom>
        </p:spPr>
      </p:pic>
      <p:pic>
        <p:nvPicPr>
          <p:cNvPr id="38" name="Kép 37" descr="A képen szöveg, clipart látható&#10;&#10;Automatikusan generált leírás">
            <a:extLst>
              <a:ext uri="{FF2B5EF4-FFF2-40B4-BE49-F238E27FC236}">
                <a16:creationId xmlns:a16="http://schemas.microsoft.com/office/drawing/2014/main" id="{90C19D5A-9048-4BD3-913A-4302C07BAC44}"/>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143685" y="2911545"/>
            <a:ext cx="1353458" cy="563490"/>
          </a:xfrm>
          <a:prstGeom prst="rect">
            <a:avLst/>
          </a:prstGeom>
        </p:spPr>
      </p:pic>
      <p:pic>
        <p:nvPicPr>
          <p:cNvPr id="40" name="Kép 39">
            <a:extLst>
              <a:ext uri="{FF2B5EF4-FFF2-40B4-BE49-F238E27FC236}">
                <a16:creationId xmlns:a16="http://schemas.microsoft.com/office/drawing/2014/main" id="{0D0BDE66-8C52-4E16-A5B3-DE00B2F0C9BD}"/>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3387070" y="3019187"/>
            <a:ext cx="1181162" cy="563490"/>
          </a:xfrm>
          <a:prstGeom prst="rect">
            <a:avLst/>
          </a:prstGeom>
        </p:spPr>
      </p:pic>
      <p:pic>
        <p:nvPicPr>
          <p:cNvPr id="42" name="Kép 41">
            <a:extLst>
              <a:ext uri="{FF2B5EF4-FFF2-40B4-BE49-F238E27FC236}">
                <a16:creationId xmlns:a16="http://schemas.microsoft.com/office/drawing/2014/main" id="{FDFC6C4C-215D-49D5-95BB-6180250DC68D}"/>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4911057" y="2970265"/>
            <a:ext cx="651716" cy="530210"/>
          </a:xfrm>
          <a:prstGeom prst="rect">
            <a:avLst/>
          </a:prstGeom>
        </p:spPr>
      </p:pic>
      <p:pic>
        <p:nvPicPr>
          <p:cNvPr id="43" name="Kép 42">
            <a:extLst>
              <a:ext uri="{FF2B5EF4-FFF2-40B4-BE49-F238E27FC236}">
                <a16:creationId xmlns:a16="http://schemas.microsoft.com/office/drawing/2014/main" id="{4822F394-1441-498C-87F7-B12B146973FA}"/>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1752870" y="2768982"/>
            <a:ext cx="1161117" cy="791671"/>
          </a:xfrm>
          <a:prstGeom prst="rect">
            <a:avLst/>
          </a:prstGeom>
        </p:spPr>
      </p:pic>
      <p:pic>
        <p:nvPicPr>
          <p:cNvPr id="45" name="Kép 44">
            <a:extLst>
              <a:ext uri="{FF2B5EF4-FFF2-40B4-BE49-F238E27FC236}">
                <a16:creationId xmlns:a16="http://schemas.microsoft.com/office/drawing/2014/main" id="{A71054A0-A3C1-45A4-A880-54E60A6B58D2}"/>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5818500" y="2990802"/>
            <a:ext cx="761562" cy="597220"/>
          </a:xfrm>
          <a:prstGeom prst="rect">
            <a:avLst/>
          </a:prstGeom>
        </p:spPr>
      </p:pic>
      <p:pic>
        <p:nvPicPr>
          <p:cNvPr id="47" name="Kép 46">
            <a:extLst>
              <a:ext uri="{FF2B5EF4-FFF2-40B4-BE49-F238E27FC236}">
                <a16:creationId xmlns:a16="http://schemas.microsoft.com/office/drawing/2014/main" id="{7709CBAC-D190-45A6-B6E7-90DADAF2D038}"/>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6877329" y="3139923"/>
            <a:ext cx="1474754" cy="298977"/>
          </a:xfrm>
          <a:prstGeom prst="rect">
            <a:avLst/>
          </a:prstGeom>
        </p:spPr>
      </p:pic>
      <p:pic>
        <p:nvPicPr>
          <p:cNvPr id="49" name="Kép 48">
            <a:extLst>
              <a:ext uri="{FF2B5EF4-FFF2-40B4-BE49-F238E27FC236}">
                <a16:creationId xmlns:a16="http://schemas.microsoft.com/office/drawing/2014/main" id="{4CA8FA58-4F26-4403-8A52-A945F98E3E72}"/>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8624107" y="2826750"/>
            <a:ext cx="1167109" cy="738324"/>
          </a:xfrm>
          <a:prstGeom prst="rect">
            <a:avLst/>
          </a:prstGeom>
        </p:spPr>
      </p:pic>
      <p:pic>
        <p:nvPicPr>
          <p:cNvPr id="51" name="Kép 50">
            <a:extLst>
              <a:ext uri="{FF2B5EF4-FFF2-40B4-BE49-F238E27FC236}">
                <a16:creationId xmlns:a16="http://schemas.microsoft.com/office/drawing/2014/main" id="{9A0C273B-94F7-47D9-8D1F-B9FFA6A9D084}"/>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10096654" y="2967754"/>
            <a:ext cx="796427" cy="597320"/>
          </a:xfrm>
          <a:prstGeom prst="rect">
            <a:avLst/>
          </a:prstGeom>
        </p:spPr>
      </p:pic>
      <p:pic>
        <p:nvPicPr>
          <p:cNvPr id="53" name="Kép 52" descr="A képen szöveg látható&#10;&#10;Automatikusan generált leírás">
            <a:extLst>
              <a:ext uri="{FF2B5EF4-FFF2-40B4-BE49-F238E27FC236}">
                <a16:creationId xmlns:a16="http://schemas.microsoft.com/office/drawing/2014/main" id="{557ED0AC-070C-46BC-9AC2-C3DCF04AE3BA}"/>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11273613" y="3004968"/>
            <a:ext cx="797357" cy="493972"/>
          </a:xfrm>
          <a:prstGeom prst="rect">
            <a:avLst/>
          </a:prstGeom>
        </p:spPr>
      </p:pic>
      <p:pic>
        <p:nvPicPr>
          <p:cNvPr id="55" name="Kép 54" descr="A képen szöveg, clipart látható&#10;&#10;Automatikusan generált leírás">
            <a:extLst>
              <a:ext uri="{FF2B5EF4-FFF2-40B4-BE49-F238E27FC236}">
                <a16:creationId xmlns:a16="http://schemas.microsoft.com/office/drawing/2014/main" id="{8A32443B-2424-44E1-8808-547BD06D6342}"/>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136804" y="3663705"/>
            <a:ext cx="1089621" cy="386135"/>
          </a:xfrm>
          <a:prstGeom prst="rect">
            <a:avLst/>
          </a:prstGeom>
        </p:spPr>
      </p:pic>
      <p:pic>
        <p:nvPicPr>
          <p:cNvPr id="57" name="Kép 56">
            <a:extLst>
              <a:ext uri="{FF2B5EF4-FFF2-40B4-BE49-F238E27FC236}">
                <a16:creationId xmlns:a16="http://schemas.microsoft.com/office/drawing/2014/main" id="{C88493E6-6596-4C43-8F73-5568CB7E80A5}"/>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1151964" y="3560767"/>
            <a:ext cx="1080516" cy="719328"/>
          </a:xfrm>
          <a:prstGeom prst="rect">
            <a:avLst/>
          </a:prstGeom>
        </p:spPr>
      </p:pic>
      <p:pic>
        <p:nvPicPr>
          <p:cNvPr id="59" name="Kép 58">
            <a:extLst>
              <a:ext uri="{FF2B5EF4-FFF2-40B4-BE49-F238E27FC236}">
                <a16:creationId xmlns:a16="http://schemas.microsoft.com/office/drawing/2014/main" id="{22191398-7931-4A52-9498-FE18E9AB608A}"/>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2255830" y="3820806"/>
            <a:ext cx="1368213" cy="255400"/>
          </a:xfrm>
          <a:prstGeom prst="rect">
            <a:avLst/>
          </a:prstGeom>
        </p:spPr>
      </p:pic>
      <p:pic>
        <p:nvPicPr>
          <p:cNvPr id="61" name="Kép 60">
            <a:extLst>
              <a:ext uri="{FF2B5EF4-FFF2-40B4-BE49-F238E27FC236}">
                <a16:creationId xmlns:a16="http://schemas.microsoft.com/office/drawing/2014/main" id="{99D132FE-0D5E-4FDF-A210-D80454C03044}"/>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3718901" y="3722128"/>
            <a:ext cx="584182" cy="584182"/>
          </a:xfrm>
          <a:prstGeom prst="rect">
            <a:avLst/>
          </a:prstGeom>
        </p:spPr>
      </p:pic>
      <p:pic>
        <p:nvPicPr>
          <p:cNvPr id="63" name="Kép 62" descr="A képen szöveg, clipart látható&#10;&#10;Automatikusan generált leírás">
            <a:extLst>
              <a:ext uri="{FF2B5EF4-FFF2-40B4-BE49-F238E27FC236}">
                <a16:creationId xmlns:a16="http://schemas.microsoft.com/office/drawing/2014/main" id="{9ED577CC-06DF-4FA1-AB9C-C3FC06457FD3}"/>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4376575" y="3863571"/>
            <a:ext cx="1052860" cy="263215"/>
          </a:xfrm>
          <a:prstGeom prst="rect">
            <a:avLst/>
          </a:prstGeom>
        </p:spPr>
      </p:pic>
      <p:pic>
        <p:nvPicPr>
          <p:cNvPr id="66" name="Kép 65">
            <a:extLst>
              <a:ext uri="{FF2B5EF4-FFF2-40B4-BE49-F238E27FC236}">
                <a16:creationId xmlns:a16="http://schemas.microsoft.com/office/drawing/2014/main" id="{6AB72BA7-D811-436F-95A9-43C5BFB9C747}"/>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5475717" y="3646738"/>
            <a:ext cx="696883" cy="696883"/>
          </a:xfrm>
          <a:prstGeom prst="rect">
            <a:avLst/>
          </a:prstGeom>
        </p:spPr>
      </p:pic>
      <p:pic>
        <p:nvPicPr>
          <p:cNvPr id="68" name="Kép 67">
            <a:extLst>
              <a:ext uri="{FF2B5EF4-FFF2-40B4-BE49-F238E27FC236}">
                <a16:creationId xmlns:a16="http://schemas.microsoft.com/office/drawing/2014/main" id="{4F4D325B-7DD7-45AA-88F6-BD12A61759BC}"/>
              </a:ext>
            </a:extLst>
          </p:cNvPr>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6319365" y="3735102"/>
            <a:ext cx="552678" cy="552678"/>
          </a:xfrm>
          <a:prstGeom prst="rect">
            <a:avLst/>
          </a:prstGeom>
        </p:spPr>
      </p:pic>
      <p:pic>
        <p:nvPicPr>
          <p:cNvPr id="70" name="Kép 69">
            <a:extLst>
              <a:ext uri="{FF2B5EF4-FFF2-40B4-BE49-F238E27FC236}">
                <a16:creationId xmlns:a16="http://schemas.microsoft.com/office/drawing/2014/main" id="{AE3ADA09-82F3-4760-A3A7-5973705AC3E7}"/>
              </a:ext>
            </a:extLst>
          </p:cNvPr>
          <p:cNvPicPr>
            <a:picLocks noChangeAspect="1"/>
          </p:cNvPicPr>
          <p:nvPr/>
        </p:nvPicPr>
        <p:blipFill>
          <a:blip r:embed="rId34" cstate="email">
            <a:extLst>
              <a:ext uri="{28A0092B-C50C-407E-A947-70E740481C1C}">
                <a14:useLocalDpi xmlns:a14="http://schemas.microsoft.com/office/drawing/2010/main"/>
              </a:ext>
            </a:extLst>
          </a:blip>
          <a:stretch>
            <a:fillRect/>
          </a:stretch>
        </p:blipFill>
        <p:spPr>
          <a:xfrm>
            <a:off x="6999114" y="3538053"/>
            <a:ext cx="768257" cy="768257"/>
          </a:xfrm>
          <a:prstGeom prst="rect">
            <a:avLst/>
          </a:prstGeom>
        </p:spPr>
      </p:pic>
      <p:pic>
        <p:nvPicPr>
          <p:cNvPr id="72" name="Kép 71">
            <a:extLst>
              <a:ext uri="{FF2B5EF4-FFF2-40B4-BE49-F238E27FC236}">
                <a16:creationId xmlns:a16="http://schemas.microsoft.com/office/drawing/2014/main" id="{25C7472D-E9A1-4D04-A011-136C171B1891}"/>
              </a:ext>
            </a:extLst>
          </p:cNvPr>
          <p:cNvPicPr>
            <a:picLocks noChangeAspect="1"/>
          </p:cNvPicPr>
          <p:nvPr/>
        </p:nvPicPr>
        <p:blipFill>
          <a:blip r:embed="rId35" cstate="email">
            <a:extLst>
              <a:ext uri="{28A0092B-C50C-407E-A947-70E740481C1C}">
                <a14:useLocalDpi xmlns:a14="http://schemas.microsoft.com/office/drawing/2010/main"/>
              </a:ext>
            </a:extLst>
          </a:blip>
          <a:stretch>
            <a:fillRect/>
          </a:stretch>
        </p:blipFill>
        <p:spPr>
          <a:xfrm>
            <a:off x="7739860" y="3483657"/>
            <a:ext cx="1030544" cy="761268"/>
          </a:xfrm>
          <a:prstGeom prst="rect">
            <a:avLst/>
          </a:prstGeom>
        </p:spPr>
      </p:pic>
      <p:pic>
        <p:nvPicPr>
          <p:cNvPr id="73" name="Kép 72">
            <a:extLst>
              <a:ext uri="{FF2B5EF4-FFF2-40B4-BE49-F238E27FC236}">
                <a16:creationId xmlns:a16="http://schemas.microsoft.com/office/drawing/2014/main" id="{CEBF4A59-BB51-4A94-ADF8-4D19938FE075}"/>
              </a:ext>
            </a:extLst>
          </p:cNvPr>
          <p:cNvPicPr>
            <a:picLocks noChangeAspect="1"/>
          </p:cNvPicPr>
          <p:nvPr/>
        </p:nvPicPr>
        <p:blipFill>
          <a:blip r:embed="rId36" cstate="email">
            <a:extLst>
              <a:ext uri="{28A0092B-C50C-407E-A947-70E740481C1C}">
                <a14:useLocalDpi xmlns:a14="http://schemas.microsoft.com/office/drawing/2010/main"/>
              </a:ext>
            </a:extLst>
          </a:blip>
          <a:stretch>
            <a:fillRect/>
          </a:stretch>
        </p:blipFill>
        <p:spPr>
          <a:xfrm>
            <a:off x="8829455" y="3711000"/>
            <a:ext cx="985064" cy="334312"/>
          </a:xfrm>
          <a:prstGeom prst="rect">
            <a:avLst/>
          </a:prstGeom>
        </p:spPr>
      </p:pic>
      <p:pic>
        <p:nvPicPr>
          <p:cNvPr id="77" name="Kép 76">
            <a:extLst>
              <a:ext uri="{FF2B5EF4-FFF2-40B4-BE49-F238E27FC236}">
                <a16:creationId xmlns:a16="http://schemas.microsoft.com/office/drawing/2014/main" id="{0AF99A86-C885-4652-8A23-24D556B57D60}"/>
              </a:ext>
            </a:extLst>
          </p:cNvPr>
          <p:cNvPicPr>
            <a:picLocks noChangeAspect="1"/>
          </p:cNvPicPr>
          <p:nvPr/>
        </p:nvPicPr>
        <p:blipFill>
          <a:blip r:embed="rId37" cstate="email">
            <a:extLst>
              <a:ext uri="{28A0092B-C50C-407E-A947-70E740481C1C}">
                <a14:useLocalDpi xmlns:a14="http://schemas.microsoft.com/office/drawing/2010/main"/>
              </a:ext>
            </a:extLst>
          </a:blip>
          <a:stretch>
            <a:fillRect/>
          </a:stretch>
        </p:blipFill>
        <p:spPr>
          <a:xfrm>
            <a:off x="10961763" y="3551785"/>
            <a:ext cx="1040264" cy="623572"/>
          </a:xfrm>
          <a:prstGeom prst="rect">
            <a:avLst/>
          </a:prstGeom>
        </p:spPr>
      </p:pic>
      <p:pic>
        <p:nvPicPr>
          <p:cNvPr id="79" name="Kép 78">
            <a:extLst>
              <a:ext uri="{FF2B5EF4-FFF2-40B4-BE49-F238E27FC236}">
                <a16:creationId xmlns:a16="http://schemas.microsoft.com/office/drawing/2014/main" id="{71F8BD36-AF12-4C66-AA28-83A8B593E1D9}"/>
              </a:ext>
            </a:extLst>
          </p:cNvPr>
          <p:cNvPicPr>
            <a:picLocks noChangeAspect="1"/>
          </p:cNvPicPr>
          <p:nvPr/>
        </p:nvPicPr>
        <p:blipFill>
          <a:blip r:embed="rId38" cstate="email">
            <a:extLst>
              <a:ext uri="{28A0092B-C50C-407E-A947-70E740481C1C}">
                <a14:useLocalDpi xmlns:a14="http://schemas.microsoft.com/office/drawing/2010/main"/>
              </a:ext>
            </a:extLst>
          </a:blip>
          <a:stretch>
            <a:fillRect/>
          </a:stretch>
        </p:blipFill>
        <p:spPr>
          <a:xfrm>
            <a:off x="231073" y="4599619"/>
            <a:ext cx="1161117" cy="397682"/>
          </a:xfrm>
          <a:prstGeom prst="rect">
            <a:avLst/>
          </a:prstGeom>
        </p:spPr>
      </p:pic>
      <p:pic>
        <p:nvPicPr>
          <p:cNvPr id="81" name="Kép 80">
            <a:extLst>
              <a:ext uri="{FF2B5EF4-FFF2-40B4-BE49-F238E27FC236}">
                <a16:creationId xmlns:a16="http://schemas.microsoft.com/office/drawing/2014/main" id="{0E602442-3ED4-4A3B-ADC6-07FF0D8606DD}"/>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1488301" y="4689557"/>
            <a:ext cx="838670" cy="235938"/>
          </a:xfrm>
          <a:prstGeom prst="rect">
            <a:avLst/>
          </a:prstGeom>
        </p:spPr>
      </p:pic>
      <p:pic>
        <p:nvPicPr>
          <p:cNvPr id="83" name="Kép 82" descr="A képen szöveg, kültéri látható&#10;&#10;Automatikusan generált leírás">
            <a:extLst>
              <a:ext uri="{FF2B5EF4-FFF2-40B4-BE49-F238E27FC236}">
                <a16:creationId xmlns:a16="http://schemas.microsoft.com/office/drawing/2014/main" id="{B76C8CA8-E4A1-4B53-8DFA-9BA1EF30AE1A}"/>
              </a:ext>
            </a:extLst>
          </p:cNvPr>
          <p:cNvPicPr>
            <a:picLocks noChangeAspect="1"/>
          </p:cNvPicPr>
          <p:nvPr/>
        </p:nvPicPr>
        <p:blipFill>
          <a:blip r:embed="rId40">
            <a:extLst>
              <a:ext uri="{28A0092B-C50C-407E-A947-70E740481C1C}">
                <a14:useLocalDpi xmlns:a14="http://schemas.microsoft.com/office/drawing/2010/main"/>
              </a:ext>
            </a:extLst>
          </a:blip>
          <a:stretch>
            <a:fillRect/>
          </a:stretch>
        </p:blipFill>
        <p:spPr>
          <a:xfrm>
            <a:off x="2455567" y="4472646"/>
            <a:ext cx="752381" cy="752381"/>
          </a:xfrm>
          <a:prstGeom prst="rect">
            <a:avLst/>
          </a:prstGeom>
        </p:spPr>
      </p:pic>
      <p:pic>
        <p:nvPicPr>
          <p:cNvPr id="85" name="Kép 84">
            <a:extLst>
              <a:ext uri="{FF2B5EF4-FFF2-40B4-BE49-F238E27FC236}">
                <a16:creationId xmlns:a16="http://schemas.microsoft.com/office/drawing/2014/main" id="{955E8705-1AD1-4BF9-BFFC-D94A88FFE3D4}"/>
              </a:ext>
            </a:extLst>
          </p:cNvPr>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3265106" y="4641042"/>
            <a:ext cx="775559" cy="481615"/>
          </a:xfrm>
          <a:prstGeom prst="rect">
            <a:avLst/>
          </a:prstGeom>
        </p:spPr>
      </p:pic>
      <p:pic>
        <p:nvPicPr>
          <p:cNvPr id="87" name="Kép 86">
            <a:extLst>
              <a:ext uri="{FF2B5EF4-FFF2-40B4-BE49-F238E27FC236}">
                <a16:creationId xmlns:a16="http://schemas.microsoft.com/office/drawing/2014/main" id="{EFBA340B-43C4-44D9-8D5E-CA886933C1B5}"/>
              </a:ext>
            </a:extLst>
          </p:cNvPr>
          <p:cNvPicPr>
            <a:picLocks noChangeAspect="1"/>
          </p:cNvPicPr>
          <p:nvPr/>
        </p:nvPicPr>
        <p:blipFill>
          <a:blip r:embed="rId42" cstate="email">
            <a:extLst>
              <a:ext uri="{28A0092B-C50C-407E-A947-70E740481C1C}">
                <a14:useLocalDpi xmlns:a14="http://schemas.microsoft.com/office/drawing/2010/main"/>
              </a:ext>
            </a:extLst>
          </a:blip>
          <a:stretch>
            <a:fillRect/>
          </a:stretch>
        </p:blipFill>
        <p:spPr>
          <a:xfrm>
            <a:off x="4140130" y="4503146"/>
            <a:ext cx="690163" cy="686433"/>
          </a:xfrm>
          <a:prstGeom prst="rect">
            <a:avLst/>
          </a:prstGeom>
        </p:spPr>
      </p:pic>
      <p:pic>
        <p:nvPicPr>
          <p:cNvPr id="89" name="Kép 88">
            <a:extLst>
              <a:ext uri="{FF2B5EF4-FFF2-40B4-BE49-F238E27FC236}">
                <a16:creationId xmlns:a16="http://schemas.microsoft.com/office/drawing/2014/main" id="{4BA64B8B-234A-4101-B770-E04DF98A1DFB}"/>
              </a:ext>
            </a:extLst>
          </p:cNvPr>
          <p:cNvPicPr>
            <a:picLocks noChangeAspect="1"/>
          </p:cNvPicPr>
          <p:nvPr/>
        </p:nvPicPr>
        <p:blipFill>
          <a:blip r:embed="rId43" cstate="email">
            <a:extLst>
              <a:ext uri="{28A0092B-C50C-407E-A947-70E740481C1C}">
                <a14:useLocalDpi xmlns:a14="http://schemas.microsoft.com/office/drawing/2010/main"/>
              </a:ext>
            </a:extLst>
          </a:blip>
          <a:stretch>
            <a:fillRect/>
          </a:stretch>
        </p:blipFill>
        <p:spPr>
          <a:xfrm>
            <a:off x="5140016" y="4421795"/>
            <a:ext cx="980868" cy="674737"/>
          </a:xfrm>
          <a:prstGeom prst="rect">
            <a:avLst/>
          </a:prstGeom>
        </p:spPr>
      </p:pic>
      <p:pic>
        <p:nvPicPr>
          <p:cNvPr id="91" name="Kép 90">
            <a:extLst>
              <a:ext uri="{FF2B5EF4-FFF2-40B4-BE49-F238E27FC236}">
                <a16:creationId xmlns:a16="http://schemas.microsoft.com/office/drawing/2014/main" id="{806DA5FC-EB8D-4F3C-B4CC-F0A3931D1FE4}"/>
              </a:ext>
            </a:extLst>
          </p:cNvPr>
          <p:cNvPicPr>
            <a:picLocks noChangeAspect="1"/>
          </p:cNvPicPr>
          <p:nvPr/>
        </p:nvPicPr>
        <p:blipFill>
          <a:blip r:embed="rId44" cstate="email">
            <a:extLst>
              <a:ext uri="{28A0092B-C50C-407E-A947-70E740481C1C}">
                <a14:useLocalDpi xmlns:a14="http://schemas.microsoft.com/office/drawing/2010/main"/>
              </a:ext>
            </a:extLst>
          </a:blip>
          <a:stretch>
            <a:fillRect/>
          </a:stretch>
        </p:blipFill>
        <p:spPr>
          <a:xfrm>
            <a:off x="6077602" y="4343621"/>
            <a:ext cx="1036204" cy="1036204"/>
          </a:xfrm>
          <a:prstGeom prst="rect">
            <a:avLst/>
          </a:prstGeom>
        </p:spPr>
      </p:pic>
      <p:pic>
        <p:nvPicPr>
          <p:cNvPr id="95" name="Kép 94">
            <a:extLst>
              <a:ext uri="{FF2B5EF4-FFF2-40B4-BE49-F238E27FC236}">
                <a16:creationId xmlns:a16="http://schemas.microsoft.com/office/drawing/2014/main" id="{26E527AD-B00D-48E5-BAD1-3A44C1198DD9}"/>
              </a:ext>
            </a:extLst>
          </p:cNvPr>
          <p:cNvPicPr>
            <a:picLocks noChangeAspect="1"/>
          </p:cNvPicPr>
          <p:nvPr/>
        </p:nvPicPr>
        <p:blipFill>
          <a:blip r:embed="rId45" cstate="email">
            <a:extLst>
              <a:ext uri="{28A0092B-C50C-407E-A947-70E740481C1C}">
                <a14:useLocalDpi xmlns:a14="http://schemas.microsoft.com/office/drawing/2010/main"/>
              </a:ext>
            </a:extLst>
          </a:blip>
          <a:stretch>
            <a:fillRect/>
          </a:stretch>
        </p:blipFill>
        <p:spPr>
          <a:xfrm>
            <a:off x="9039684" y="4336481"/>
            <a:ext cx="1088144" cy="615579"/>
          </a:xfrm>
          <a:prstGeom prst="rect">
            <a:avLst/>
          </a:prstGeom>
        </p:spPr>
      </p:pic>
      <p:pic>
        <p:nvPicPr>
          <p:cNvPr id="99" name="Kép 98">
            <a:extLst>
              <a:ext uri="{FF2B5EF4-FFF2-40B4-BE49-F238E27FC236}">
                <a16:creationId xmlns:a16="http://schemas.microsoft.com/office/drawing/2014/main" id="{BE38052D-1112-471B-AA96-35E46E99D16F}"/>
              </a:ext>
            </a:extLst>
          </p:cNvPr>
          <p:cNvPicPr>
            <a:picLocks noChangeAspect="1"/>
          </p:cNvPicPr>
          <p:nvPr/>
        </p:nvPicPr>
        <p:blipFill>
          <a:blip r:embed="rId46" cstate="email">
            <a:extLst>
              <a:ext uri="{28A0092B-C50C-407E-A947-70E740481C1C}">
                <a14:useLocalDpi xmlns:a14="http://schemas.microsoft.com/office/drawing/2010/main"/>
              </a:ext>
            </a:extLst>
          </a:blip>
          <a:stretch>
            <a:fillRect/>
          </a:stretch>
        </p:blipFill>
        <p:spPr>
          <a:xfrm>
            <a:off x="236123" y="5600609"/>
            <a:ext cx="1248037" cy="344286"/>
          </a:xfrm>
          <a:prstGeom prst="rect">
            <a:avLst/>
          </a:prstGeom>
        </p:spPr>
      </p:pic>
      <p:pic>
        <p:nvPicPr>
          <p:cNvPr id="101" name="Kép 100" descr="A képen szöveg, clipart látható&#10;&#10;Automatikusan generált leírás">
            <a:extLst>
              <a:ext uri="{FF2B5EF4-FFF2-40B4-BE49-F238E27FC236}">
                <a16:creationId xmlns:a16="http://schemas.microsoft.com/office/drawing/2014/main" id="{131F54BD-551C-4370-9E07-FD987D47680D}"/>
              </a:ext>
            </a:extLst>
          </p:cNvPr>
          <p:cNvPicPr>
            <a:picLocks noChangeAspect="1"/>
          </p:cNvPicPr>
          <p:nvPr/>
        </p:nvPicPr>
        <p:blipFill>
          <a:blip r:embed="rId47" cstate="email">
            <a:extLst>
              <a:ext uri="{28A0092B-C50C-407E-A947-70E740481C1C}">
                <a14:useLocalDpi xmlns:a14="http://schemas.microsoft.com/office/drawing/2010/main"/>
              </a:ext>
            </a:extLst>
          </a:blip>
          <a:stretch>
            <a:fillRect/>
          </a:stretch>
        </p:blipFill>
        <p:spPr>
          <a:xfrm>
            <a:off x="1697319" y="5643878"/>
            <a:ext cx="1274378" cy="234287"/>
          </a:xfrm>
          <a:prstGeom prst="rect">
            <a:avLst/>
          </a:prstGeom>
        </p:spPr>
      </p:pic>
      <p:pic>
        <p:nvPicPr>
          <p:cNvPr id="102" name="Kép 101">
            <a:extLst>
              <a:ext uri="{FF2B5EF4-FFF2-40B4-BE49-F238E27FC236}">
                <a16:creationId xmlns:a16="http://schemas.microsoft.com/office/drawing/2014/main" id="{A6866863-DA43-41A9-BAF4-B424914EEA6D}"/>
              </a:ext>
            </a:extLst>
          </p:cNvPr>
          <p:cNvPicPr>
            <a:picLocks noChangeAspect="1"/>
          </p:cNvPicPr>
          <p:nvPr/>
        </p:nvPicPr>
        <p:blipFill>
          <a:blip r:embed="rId48" cstate="email">
            <a:extLst>
              <a:ext uri="{28A0092B-C50C-407E-A947-70E740481C1C}">
                <a14:useLocalDpi xmlns:a14="http://schemas.microsoft.com/office/drawing/2010/main"/>
              </a:ext>
            </a:extLst>
          </a:blip>
          <a:stretch>
            <a:fillRect/>
          </a:stretch>
        </p:blipFill>
        <p:spPr>
          <a:xfrm>
            <a:off x="3073200" y="5501901"/>
            <a:ext cx="928821" cy="520140"/>
          </a:xfrm>
          <a:prstGeom prst="rect">
            <a:avLst/>
          </a:prstGeom>
        </p:spPr>
      </p:pic>
      <p:pic>
        <p:nvPicPr>
          <p:cNvPr id="104" name="Kép 103">
            <a:extLst>
              <a:ext uri="{FF2B5EF4-FFF2-40B4-BE49-F238E27FC236}">
                <a16:creationId xmlns:a16="http://schemas.microsoft.com/office/drawing/2014/main" id="{D9F385F6-3CA8-43DC-8B0A-A2C717821807}"/>
              </a:ext>
            </a:extLst>
          </p:cNvPr>
          <p:cNvPicPr>
            <a:picLocks noChangeAspect="1"/>
          </p:cNvPicPr>
          <p:nvPr/>
        </p:nvPicPr>
        <p:blipFill>
          <a:blip r:embed="rId49" cstate="email">
            <a:extLst>
              <a:ext uri="{28A0092B-C50C-407E-A947-70E740481C1C}">
                <a14:useLocalDpi xmlns:a14="http://schemas.microsoft.com/office/drawing/2010/main"/>
              </a:ext>
            </a:extLst>
          </a:blip>
          <a:stretch>
            <a:fillRect/>
          </a:stretch>
        </p:blipFill>
        <p:spPr>
          <a:xfrm>
            <a:off x="4174914" y="5424946"/>
            <a:ext cx="670727" cy="670727"/>
          </a:xfrm>
          <a:prstGeom prst="rect">
            <a:avLst/>
          </a:prstGeom>
        </p:spPr>
      </p:pic>
      <p:pic>
        <p:nvPicPr>
          <p:cNvPr id="106" name="Kép 105">
            <a:extLst>
              <a:ext uri="{FF2B5EF4-FFF2-40B4-BE49-F238E27FC236}">
                <a16:creationId xmlns:a16="http://schemas.microsoft.com/office/drawing/2014/main" id="{050F125A-7835-49F9-A7C6-E7C1C0375C31}"/>
              </a:ext>
            </a:extLst>
          </p:cNvPr>
          <p:cNvPicPr>
            <a:picLocks noChangeAspect="1"/>
          </p:cNvPicPr>
          <p:nvPr/>
        </p:nvPicPr>
        <p:blipFill>
          <a:blip r:embed="rId50" cstate="email">
            <a:extLst>
              <a:ext uri="{28A0092B-C50C-407E-A947-70E740481C1C}">
                <a14:useLocalDpi xmlns:a14="http://schemas.microsoft.com/office/drawing/2010/main"/>
              </a:ext>
            </a:extLst>
          </a:blip>
          <a:stretch>
            <a:fillRect/>
          </a:stretch>
        </p:blipFill>
        <p:spPr>
          <a:xfrm>
            <a:off x="5033467" y="5383198"/>
            <a:ext cx="1017033" cy="496439"/>
          </a:xfrm>
          <a:prstGeom prst="rect">
            <a:avLst/>
          </a:prstGeom>
        </p:spPr>
      </p:pic>
      <p:pic>
        <p:nvPicPr>
          <p:cNvPr id="109" name="Kép 108" descr="A képen szöveg, clipart, porcelán látható&#10;&#10;Automatikusan generált leírás">
            <a:extLst>
              <a:ext uri="{FF2B5EF4-FFF2-40B4-BE49-F238E27FC236}">
                <a16:creationId xmlns:a16="http://schemas.microsoft.com/office/drawing/2014/main" id="{5B637865-5B72-4119-AFF6-E3848C5EC9A5}"/>
              </a:ext>
            </a:extLst>
          </p:cNvPr>
          <p:cNvPicPr>
            <a:picLocks noChangeAspect="1"/>
          </p:cNvPicPr>
          <p:nvPr/>
        </p:nvPicPr>
        <p:blipFill>
          <a:blip r:embed="rId51" cstate="email">
            <a:extLst>
              <a:ext uri="{28A0092B-C50C-407E-A947-70E740481C1C}">
                <a14:useLocalDpi xmlns:a14="http://schemas.microsoft.com/office/drawing/2010/main"/>
              </a:ext>
            </a:extLst>
          </a:blip>
          <a:stretch>
            <a:fillRect/>
          </a:stretch>
        </p:blipFill>
        <p:spPr>
          <a:xfrm>
            <a:off x="9436800" y="5317083"/>
            <a:ext cx="511788" cy="567051"/>
          </a:xfrm>
          <a:prstGeom prst="rect">
            <a:avLst/>
          </a:prstGeom>
        </p:spPr>
      </p:pic>
      <p:pic>
        <p:nvPicPr>
          <p:cNvPr id="111" name="Kép 110">
            <a:extLst>
              <a:ext uri="{FF2B5EF4-FFF2-40B4-BE49-F238E27FC236}">
                <a16:creationId xmlns:a16="http://schemas.microsoft.com/office/drawing/2014/main" id="{9D520307-DA26-4C7B-B844-15674DBE663B}"/>
              </a:ext>
            </a:extLst>
          </p:cNvPr>
          <p:cNvPicPr>
            <a:picLocks noChangeAspect="1"/>
          </p:cNvPicPr>
          <p:nvPr/>
        </p:nvPicPr>
        <p:blipFill>
          <a:blip r:embed="rId52" cstate="email">
            <a:extLst>
              <a:ext uri="{28A0092B-C50C-407E-A947-70E740481C1C}">
                <a14:useLocalDpi xmlns:a14="http://schemas.microsoft.com/office/drawing/2010/main"/>
              </a:ext>
            </a:extLst>
          </a:blip>
          <a:stretch>
            <a:fillRect/>
          </a:stretch>
        </p:blipFill>
        <p:spPr>
          <a:xfrm>
            <a:off x="11336090" y="5417421"/>
            <a:ext cx="734880" cy="551416"/>
          </a:xfrm>
          <a:prstGeom prst="rect">
            <a:avLst/>
          </a:prstGeom>
        </p:spPr>
      </p:pic>
      <p:pic>
        <p:nvPicPr>
          <p:cNvPr id="6" name="Kép 5" descr="A képen szöveg, clipart látható&#10;&#10;Automatikusan generált leírás">
            <a:extLst>
              <a:ext uri="{FF2B5EF4-FFF2-40B4-BE49-F238E27FC236}">
                <a16:creationId xmlns:a16="http://schemas.microsoft.com/office/drawing/2014/main" id="{FD18129F-B804-49C2-B7FB-5C759EE23769}"/>
              </a:ext>
            </a:extLst>
          </p:cNvPr>
          <p:cNvPicPr>
            <a:picLocks noChangeAspect="1"/>
          </p:cNvPicPr>
          <p:nvPr/>
        </p:nvPicPr>
        <p:blipFill>
          <a:blip r:embed="rId53" cstate="email">
            <a:extLst>
              <a:ext uri="{28A0092B-C50C-407E-A947-70E740481C1C}">
                <a14:useLocalDpi xmlns:a14="http://schemas.microsoft.com/office/drawing/2010/main"/>
              </a:ext>
            </a:extLst>
          </a:blip>
          <a:stretch>
            <a:fillRect/>
          </a:stretch>
        </p:blipFill>
        <p:spPr>
          <a:xfrm>
            <a:off x="4274005" y="1400325"/>
            <a:ext cx="1023613" cy="387732"/>
          </a:xfrm>
          <a:prstGeom prst="rect">
            <a:avLst/>
          </a:prstGeom>
        </p:spPr>
      </p:pic>
      <p:pic>
        <p:nvPicPr>
          <p:cNvPr id="9" name="Kép 8">
            <a:extLst>
              <a:ext uri="{FF2B5EF4-FFF2-40B4-BE49-F238E27FC236}">
                <a16:creationId xmlns:a16="http://schemas.microsoft.com/office/drawing/2014/main" id="{81C22E3B-26F4-41EF-AD3C-15BD55BE1306}"/>
              </a:ext>
            </a:extLst>
          </p:cNvPr>
          <p:cNvPicPr>
            <a:picLocks noChangeAspect="1"/>
          </p:cNvPicPr>
          <p:nvPr/>
        </p:nvPicPr>
        <p:blipFill>
          <a:blip r:embed="rId54" cstate="email">
            <a:extLst>
              <a:ext uri="{28A0092B-C50C-407E-A947-70E740481C1C}">
                <a14:useLocalDpi xmlns:a14="http://schemas.microsoft.com/office/drawing/2010/main"/>
              </a:ext>
            </a:extLst>
          </a:blip>
          <a:stretch>
            <a:fillRect/>
          </a:stretch>
        </p:blipFill>
        <p:spPr>
          <a:xfrm>
            <a:off x="10109635" y="2015412"/>
            <a:ext cx="787345" cy="787345"/>
          </a:xfrm>
          <a:prstGeom prst="rect">
            <a:avLst/>
          </a:prstGeom>
        </p:spPr>
      </p:pic>
      <p:pic>
        <p:nvPicPr>
          <p:cNvPr id="13" name="Kép 12">
            <a:extLst>
              <a:ext uri="{FF2B5EF4-FFF2-40B4-BE49-F238E27FC236}">
                <a16:creationId xmlns:a16="http://schemas.microsoft.com/office/drawing/2014/main" id="{4FA908B7-9426-4985-B48B-437254E1860C}"/>
              </a:ext>
            </a:extLst>
          </p:cNvPr>
          <p:cNvPicPr>
            <a:picLocks noChangeAspect="1"/>
          </p:cNvPicPr>
          <p:nvPr/>
        </p:nvPicPr>
        <p:blipFill>
          <a:blip r:embed="rId55" cstate="email">
            <a:extLst>
              <a:ext uri="{28A0092B-C50C-407E-A947-70E740481C1C}">
                <a14:useLocalDpi xmlns:a14="http://schemas.microsoft.com/office/drawing/2010/main"/>
              </a:ext>
            </a:extLst>
          </a:blip>
          <a:stretch>
            <a:fillRect/>
          </a:stretch>
        </p:blipFill>
        <p:spPr>
          <a:xfrm>
            <a:off x="6378187" y="1142642"/>
            <a:ext cx="1014491" cy="845529"/>
          </a:xfrm>
          <a:prstGeom prst="rect">
            <a:avLst/>
          </a:prstGeom>
        </p:spPr>
      </p:pic>
      <p:pic>
        <p:nvPicPr>
          <p:cNvPr id="8" name="Kép 7">
            <a:extLst>
              <a:ext uri="{FF2B5EF4-FFF2-40B4-BE49-F238E27FC236}">
                <a16:creationId xmlns:a16="http://schemas.microsoft.com/office/drawing/2014/main" id="{2315FBD4-6DCB-45D4-8FC1-3C10D85F84B7}"/>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2465278" y="980137"/>
            <a:ext cx="1696298" cy="1199207"/>
          </a:xfrm>
          <a:prstGeom prst="rect">
            <a:avLst/>
          </a:prstGeom>
        </p:spPr>
      </p:pic>
      <p:pic>
        <p:nvPicPr>
          <p:cNvPr id="12" name="Kép 11">
            <a:extLst>
              <a:ext uri="{FF2B5EF4-FFF2-40B4-BE49-F238E27FC236}">
                <a16:creationId xmlns:a16="http://schemas.microsoft.com/office/drawing/2014/main" id="{A578CC8C-3EB3-479D-AF3E-D201C5794100}"/>
              </a:ext>
            </a:extLst>
          </p:cNvPr>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7286996" y="5551780"/>
            <a:ext cx="935678" cy="417057"/>
          </a:xfrm>
          <a:prstGeom prst="rect">
            <a:avLst/>
          </a:prstGeom>
        </p:spPr>
      </p:pic>
      <p:pic>
        <p:nvPicPr>
          <p:cNvPr id="16" name="Kép 15">
            <a:extLst>
              <a:ext uri="{FF2B5EF4-FFF2-40B4-BE49-F238E27FC236}">
                <a16:creationId xmlns:a16="http://schemas.microsoft.com/office/drawing/2014/main" id="{AC379AA5-D057-411A-B8F6-9D330481C269}"/>
              </a:ext>
            </a:extLst>
          </p:cNvPr>
          <p:cNvPicPr>
            <a:picLocks noChangeAspect="1"/>
          </p:cNvPicPr>
          <p:nvPr/>
        </p:nvPicPr>
        <p:blipFill>
          <a:blip r:embed="rId58" cstate="print">
            <a:extLst>
              <a:ext uri="{28A0092B-C50C-407E-A947-70E740481C1C}">
                <a14:useLocalDpi xmlns:a14="http://schemas.microsoft.com/office/drawing/2010/main" val="0"/>
              </a:ext>
            </a:extLst>
          </a:blip>
          <a:stretch>
            <a:fillRect/>
          </a:stretch>
        </p:blipFill>
        <p:spPr>
          <a:xfrm>
            <a:off x="8311955" y="5600609"/>
            <a:ext cx="895706" cy="237222"/>
          </a:xfrm>
          <a:prstGeom prst="rect">
            <a:avLst/>
          </a:prstGeom>
        </p:spPr>
      </p:pic>
      <p:pic>
        <p:nvPicPr>
          <p:cNvPr id="22" name="Kép 21" descr="A képen szöveg, clipart látható&#10;&#10;Automatikusan generált leírás">
            <a:extLst>
              <a:ext uri="{FF2B5EF4-FFF2-40B4-BE49-F238E27FC236}">
                <a16:creationId xmlns:a16="http://schemas.microsoft.com/office/drawing/2014/main" id="{6CD1863E-C4D7-4AC8-8AB0-CBC83E941DC5}"/>
              </a:ext>
            </a:extLst>
          </p:cNvPr>
          <p:cNvPicPr>
            <a:picLocks noChangeAspect="1"/>
          </p:cNvPicPr>
          <p:nvPr/>
        </p:nvPicPr>
        <p:blipFill>
          <a:blip r:embed="rId59" cstate="email">
            <a:extLst>
              <a:ext uri="{28A0092B-C50C-407E-A947-70E740481C1C}">
                <a14:useLocalDpi xmlns:a14="http://schemas.microsoft.com/office/drawing/2010/main"/>
              </a:ext>
            </a:extLst>
          </a:blip>
          <a:stretch>
            <a:fillRect/>
          </a:stretch>
        </p:blipFill>
        <p:spPr>
          <a:xfrm>
            <a:off x="1713779" y="2300929"/>
            <a:ext cx="1015296" cy="212084"/>
          </a:xfrm>
          <a:prstGeom prst="rect">
            <a:avLst/>
          </a:prstGeom>
        </p:spPr>
      </p:pic>
      <p:pic>
        <p:nvPicPr>
          <p:cNvPr id="27" name="Kép 26">
            <a:extLst>
              <a:ext uri="{FF2B5EF4-FFF2-40B4-BE49-F238E27FC236}">
                <a16:creationId xmlns:a16="http://schemas.microsoft.com/office/drawing/2014/main" id="{428FA9A6-7A75-4109-84BA-00B3BB2F8F34}"/>
              </a:ext>
            </a:extLst>
          </p:cNvPr>
          <p:cNvPicPr>
            <a:picLocks noChangeAspect="1"/>
          </p:cNvPicPr>
          <p:nvPr/>
        </p:nvPicPr>
        <p:blipFill>
          <a:blip r:embed="rId60" cstate="email">
            <a:extLst>
              <a:ext uri="{28A0092B-C50C-407E-A947-70E740481C1C}">
                <a14:useLocalDpi xmlns:a14="http://schemas.microsoft.com/office/drawing/2010/main"/>
              </a:ext>
            </a:extLst>
          </a:blip>
          <a:stretch>
            <a:fillRect/>
          </a:stretch>
        </p:blipFill>
        <p:spPr>
          <a:xfrm>
            <a:off x="5297618" y="2094447"/>
            <a:ext cx="1173326" cy="563880"/>
          </a:xfrm>
          <a:prstGeom prst="rect">
            <a:avLst/>
          </a:prstGeom>
        </p:spPr>
      </p:pic>
      <p:pic>
        <p:nvPicPr>
          <p:cNvPr id="4" name="Kép 3">
            <a:extLst>
              <a:ext uri="{FF2B5EF4-FFF2-40B4-BE49-F238E27FC236}">
                <a16:creationId xmlns:a16="http://schemas.microsoft.com/office/drawing/2014/main" id="{D85F44B1-1C44-4274-A028-84A2315E18AE}"/>
              </a:ext>
            </a:extLst>
          </p:cNvPr>
          <p:cNvPicPr>
            <a:picLocks noChangeAspect="1"/>
          </p:cNvPicPr>
          <p:nvPr/>
        </p:nvPicPr>
        <p:blipFill>
          <a:blip r:embed="rId61" cstate="email">
            <a:extLst>
              <a:ext uri="{28A0092B-C50C-407E-A947-70E740481C1C}">
                <a14:useLocalDpi xmlns:a14="http://schemas.microsoft.com/office/drawing/2010/main"/>
              </a:ext>
            </a:extLst>
          </a:blip>
          <a:stretch>
            <a:fillRect/>
          </a:stretch>
        </p:blipFill>
        <p:spPr>
          <a:xfrm>
            <a:off x="9838103" y="4112818"/>
            <a:ext cx="1255747" cy="983714"/>
          </a:xfrm>
          <a:prstGeom prst="rect">
            <a:avLst/>
          </a:prstGeom>
        </p:spPr>
      </p:pic>
      <p:pic>
        <p:nvPicPr>
          <p:cNvPr id="113" name="Kép 112">
            <a:extLst>
              <a:ext uri="{FF2B5EF4-FFF2-40B4-BE49-F238E27FC236}">
                <a16:creationId xmlns:a16="http://schemas.microsoft.com/office/drawing/2014/main" id="{42C53F99-E061-4CDC-B0EA-44F4F05F58C7}"/>
              </a:ext>
            </a:extLst>
          </p:cNvPr>
          <p:cNvPicPr>
            <a:picLocks noChangeAspect="1"/>
          </p:cNvPicPr>
          <p:nvPr/>
        </p:nvPicPr>
        <p:blipFill>
          <a:blip r:embed="rId62" cstate="email">
            <a:extLst>
              <a:ext uri="{28A0092B-C50C-407E-A947-70E740481C1C}">
                <a14:useLocalDpi xmlns:a14="http://schemas.microsoft.com/office/drawing/2010/main"/>
              </a:ext>
            </a:extLst>
          </a:blip>
          <a:stretch>
            <a:fillRect/>
          </a:stretch>
        </p:blipFill>
        <p:spPr>
          <a:xfrm>
            <a:off x="8384618" y="4441721"/>
            <a:ext cx="685214" cy="520140"/>
          </a:xfrm>
          <a:prstGeom prst="rect">
            <a:avLst/>
          </a:prstGeom>
        </p:spPr>
      </p:pic>
      <p:pic>
        <p:nvPicPr>
          <p:cNvPr id="1026" name="Picture 2" descr="Ismerje meg a BP Business Service Centre Kft. céget és állásajánlatait. -  Topállások.hu cégbemutatkozó oldal">
            <a:extLst>
              <a:ext uri="{FF2B5EF4-FFF2-40B4-BE49-F238E27FC236}">
                <a16:creationId xmlns:a16="http://schemas.microsoft.com/office/drawing/2014/main" id="{E2E33F12-674E-45AB-BA2C-777169A126FA}"/>
              </a:ext>
            </a:extLst>
          </p:cNvPr>
          <p:cNvPicPr>
            <a:picLocks noChangeAspect="1" noChangeArrowheads="1"/>
          </p:cNvPicPr>
          <p:nvPr/>
        </p:nvPicPr>
        <p:blipFill>
          <a:blip r:embed="rId63" cstate="print">
            <a:extLst>
              <a:ext uri="{28A0092B-C50C-407E-A947-70E740481C1C}">
                <a14:useLocalDpi xmlns:a14="http://schemas.microsoft.com/office/drawing/2010/main" val="0"/>
              </a:ext>
            </a:extLst>
          </a:blip>
          <a:srcRect/>
          <a:stretch>
            <a:fillRect/>
          </a:stretch>
        </p:blipFill>
        <p:spPr bwMode="auto">
          <a:xfrm>
            <a:off x="7391256" y="1056935"/>
            <a:ext cx="698621" cy="8484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videntonline - Főoldal | Provident">
            <a:extLst>
              <a:ext uri="{FF2B5EF4-FFF2-40B4-BE49-F238E27FC236}">
                <a16:creationId xmlns:a16="http://schemas.microsoft.com/office/drawing/2014/main" id="{AB0A292C-1AF6-4AB5-85D2-EC3065194A84}"/>
              </a:ext>
            </a:extLst>
          </p:cNvPr>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7168993" y="4525472"/>
            <a:ext cx="964558" cy="545976"/>
          </a:xfrm>
          <a:prstGeom prst="rect">
            <a:avLst/>
          </a:prstGeom>
          <a:noFill/>
          <a:extLst>
            <a:ext uri="{909E8E84-426E-40DD-AFC4-6F175D3DCCD1}">
              <a14:hiddenFill xmlns:a14="http://schemas.microsoft.com/office/drawing/2010/main">
                <a:solidFill>
                  <a:srgbClr val="FFFFFF"/>
                </a:solidFill>
              </a14:hiddenFill>
            </a:ext>
          </a:extLst>
        </p:spPr>
      </p:pic>
      <p:pic>
        <p:nvPicPr>
          <p:cNvPr id="75" name="Kép 74">
            <a:extLst>
              <a:ext uri="{FF2B5EF4-FFF2-40B4-BE49-F238E27FC236}">
                <a16:creationId xmlns:a16="http://schemas.microsoft.com/office/drawing/2014/main" id="{2D8FAD76-F058-48DA-9BD3-3AAD3A02B077}"/>
              </a:ext>
            </a:extLst>
          </p:cNvPr>
          <p:cNvPicPr>
            <a:picLocks noChangeAspect="1"/>
          </p:cNvPicPr>
          <p:nvPr/>
        </p:nvPicPr>
        <p:blipFill>
          <a:blip r:embed="rId65" cstate="email">
            <a:extLst>
              <a:ext uri="{28A0092B-C50C-407E-A947-70E740481C1C}">
                <a14:useLocalDpi xmlns:a14="http://schemas.microsoft.com/office/drawing/2010/main"/>
              </a:ext>
            </a:extLst>
          </a:blip>
          <a:stretch>
            <a:fillRect/>
          </a:stretch>
        </p:blipFill>
        <p:spPr>
          <a:xfrm>
            <a:off x="9978355" y="3660663"/>
            <a:ext cx="913518" cy="519536"/>
          </a:xfrm>
          <a:prstGeom prst="rect">
            <a:avLst/>
          </a:prstGeom>
        </p:spPr>
      </p:pic>
    </p:spTree>
    <p:extLst>
      <p:ext uri="{BB962C8B-B14F-4D97-AF65-F5344CB8AC3E}">
        <p14:creationId xmlns:p14="http://schemas.microsoft.com/office/powerpoint/2010/main" val="12546292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3"/>
          </p:nvPr>
        </p:nvSpPr>
        <p:spPr>
          <a:xfrm>
            <a:off x="466344" y="819915"/>
            <a:ext cx="11353479" cy="369979"/>
          </a:xfrm>
        </p:spPr>
        <p:txBody>
          <a:bodyPr/>
          <a:lstStyle/>
          <a:p>
            <a:r>
              <a:rPr lang="hu-HU" dirty="0"/>
              <a:t>A felmérésre 61 kiértékelhető kitöltés érkezett </a:t>
            </a:r>
            <a:endParaRPr lang="en-US" dirty="0"/>
          </a:p>
          <a:p>
            <a:endParaRPr lang="en-US" noProof="0" dirty="0"/>
          </a:p>
        </p:txBody>
      </p:sp>
      <p:sp>
        <p:nvSpPr>
          <p:cNvPr id="3" name="Title 2"/>
          <p:cNvSpPr>
            <a:spLocks noGrp="1"/>
          </p:cNvSpPr>
          <p:nvPr>
            <p:ph type="title"/>
          </p:nvPr>
        </p:nvSpPr>
        <p:spPr>
          <a:xfrm>
            <a:off x="466344" y="402336"/>
            <a:ext cx="11188700" cy="475075"/>
          </a:xfrm>
        </p:spPr>
        <p:txBody>
          <a:bodyPr/>
          <a:lstStyle/>
          <a:p>
            <a:r>
              <a:rPr lang="hu-HU" sz="2800" b="1" dirty="0"/>
              <a:t>A felmérésben résztvevő vállalatok összetétele</a:t>
            </a:r>
            <a:endParaRPr lang="en-US" sz="2800"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a:t>
            </a:r>
          </a:p>
        </p:txBody>
      </p:sp>
      <p:sp>
        <p:nvSpPr>
          <p:cNvPr id="13" name="TextBox 12">
            <a:extLst>
              <a:ext uri="{FF2B5EF4-FFF2-40B4-BE49-F238E27FC236}">
                <a16:creationId xmlns:a16="http://schemas.microsoft.com/office/drawing/2014/main" id="{F9DECBF3-53D4-444F-AC54-88556B6EDE19}"/>
              </a:ext>
            </a:extLst>
          </p:cNvPr>
          <p:cNvSpPr txBox="1"/>
          <p:nvPr/>
        </p:nvSpPr>
        <p:spPr>
          <a:xfrm>
            <a:off x="483809" y="1954810"/>
            <a:ext cx="11224382"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In Normal view, click on any of the section names in the thumbnail panel to the left to navigate this document. In Slide Show view, click on any of the sections below.</a:t>
            </a:r>
          </a:p>
        </p:txBody>
      </p:sp>
      <p:graphicFrame>
        <p:nvGraphicFramePr>
          <p:cNvPr id="14" name="Chart Placeholder 25">
            <a:extLst>
              <a:ext uri="{FF2B5EF4-FFF2-40B4-BE49-F238E27FC236}">
                <a16:creationId xmlns:a16="http://schemas.microsoft.com/office/drawing/2014/main" id="{3A9AAAD9-44FD-4C43-83E3-9300D123465E}"/>
              </a:ext>
            </a:extLst>
          </p:cNvPr>
          <p:cNvGraphicFramePr>
            <a:graphicFrameLocks noGrp="1"/>
          </p:cNvGraphicFramePr>
          <p:nvPr>
            <p:ph type="chart" sz="quarter" idx="21"/>
          </p:nvPr>
        </p:nvGraphicFramePr>
        <p:xfrm>
          <a:off x="1265054" y="819915"/>
          <a:ext cx="8681988" cy="5561836"/>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Straight Connector 15">
            <a:extLst>
              <a:ext uri="{FF2B5EF4-FFF2-40B4-BE49-F238E27FC236}">
                <a16:creationId xmlns:a16="http://schemas.microsoft.com/office/drawing/2014/main" id="{35C809E8-F00F-410E-9561-BA1AC1C11A1D}"/>
              </a:ext>
            </a:extLst>
          </p:cNvPr>
          <p:cNvCxnSpPr>
            <a:cxnSpLocks/>
          </p:cNvCxnSpPr>
          <p:nvPr/>
        </p:nvCxnSpPr>
        <p:spPr bwMode="gray">
          <a:xfrm>
            <a:off x="5606048" y="2399274"/>
            <a:ext cx="5481" cy="3657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A3E8548-9880-42DD-88A9-1109A5A4FDEE}"/>
              </a:ext>
            </a:extLst>
          </p:cNvPr>
          <p:cNvCxnSpPr/>
          <p:nvPr/>
        </p:nvCxnSpPr>
        <p:spPr bwMode="gray">
          <a:xfrm>
            <a:off x="8008033" y="2399273"/>
            <a:ext cx="19274" cy="13716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C08381-5530-4C49-997A-F30FBEB9BBAC}"/>
              </a:ext>
            </a:extLst>
          </p:cNvPr>
          <p:cNvCxnSpPr>
            <a:cxnSpLocks/>
          </p:cNvCxnSpPr>
          <p:nvPr/>
        </p:nvCxnSpPr>
        <p:spPr bwMode="gray">
          <a:xfrm>
            <a:off x="6774472" y="2402093"/>
            <a:ext cx="0" cy="146304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1E0C46-6E68-468F-8B88-F1C5C314A945}"/>
              </a:ext>
            </a:extLst>
          </p:cNvPr>
          <p:cNvCxnSpPr>
            <a:cxnSpLocks/>
          </p:cNvCxnSpPr>
          <p:nvPr/>
        </p:nvCxnSpPr>
        <p:spPr bwMode="gray">
          <a:xfrm>
            <a:off x="3082931" y="2556226"/>
            <a:ext cx="0" cy="1781856"/>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A05BE5A-2C0C-4D30-9B11-B89A31AF7936}"/>
              </a:ext>
            </a:extLst>
          </p:cNvPr>
          <p:cNvCxnSpPr>
            <a:cxnSpLocks/>
          </p:cNvCxnSpPr>
          <p:nvPr/>
        </p:nvCxnSpPr>
        <p:spPr bwMode="gray">
          <a:xfrm>
            <a:off x="1845214" y="2642012"/>
            <a:ext cx="0" cy="122312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30" name="Currency" descr="{&quot;Key&quot;:&quot;POWER_USER_SHAPE_ICON&quot;,&quot;Value&quot;:&quot;POWER_USER_SHAPE_ICON_STYLE_1&quot;}">
            <a:extLst>
              <a:ext uri="{FF2B5EF4-FFF2-40B4-BE49-F238E27FC236}">
                <a16:creationId xmlns:a16="http://schemas.microsoft.com/office/drawing/2014/main" id="{68723CA6-F03D-4741-B1F0-7D4445018BBF}"/>
              </a:ext>
            </a:extLst>
          </p:cNvPr>
          <p:cNvGrpSpPr>
            <a:grpSpLocks noChangeAspect="1"/>
          </p:cNvGrpSpPr>
          <p:nvPr/>
        </p:nvGrpSpPr>
        <p:grpSpPr bwMode="auto">
          <a:xfrm>
            <a:off x="6486815" y="1658926"/>
            <a:ext cx="574751" cy="576072"/>
            <a:chOff x="26" y="26"/>
            <a:chExt cx="435" cy="436"/>
          </a:xfrm>
          <a:solidFill>
            <a:schemeClr val="accent1"/>
          </a:solidFill>
        </p:grpSpPr>
        <p:sp>
          <p:nvSpPr>
            <p:cNvPr id="31" name="Currency">
              <a:extLst>
                <a:ext uri="{FF2B5EF4-FFF2-40B4-BE49-F238E27FC236}">
                  <a16:creationId xmlns:a16="http://schemas.microsoft.com/office/drawing/2014/main" id="{062718E7-234F-4557-98C2-C4B7DC33AFDE}"/>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32" name="Currency">
              <a:extLst>
                <a:ext uri="{FF2B5EF4-FFF2-40B4-BE49-F238E27FC236}">
                  <a16:creationId xmlns:a16="http://schemas.microsoft.com/office/drawing/2014/main" id="{C1C183CD-140B-4E81-A882-EFF87758694B}"/>
                </a:ext>
              </a:extLst>
            </p:cNvPr>
            <p:cNvSpPr>
              <a:spLocks noEditPoints="1"/>
            </p:cNvSpPr>
            <p:nvPr/>
          </p:nvSpPr>
          <p:spPr bwMode="auto">
            <a:xfrm>
              <a:off x="126" y="163"/>
              <a:ext cx="244" cy="163"/>
            </a:xfrm>
            <a:custGeom>
              <a:avLst/>
              <a:gdLst>
                <a:gd name="T0" fmla="*/ 62 w 337"/>
                <a:gd name="T1" fmla="*/ 0 h 225"/>
                <a:gd name="T2" fmla="*/ 50 w 337"/>
                <a:gd name="T3" fmla="*/ 50 h 225"/>
                <a:gd name="T4" fmla="*/ 0 w 337"/>
                <a:gd name="T5" fmla="*/ 62 h 225"/>
                <a:gd name="T6" fmla="*/ 12 w 337"/>
                <a:gd name="T7" fmla="*/ 225 h 225"/>
                <a:gd name="T8" fmla="*/ 287 w 337"/>
                <a:gd name="T9" fmla="*/ 212 h 225"/>
                <a:gd name="T10" fmla="*/ 325 w 337"/>
                <a:gd name="T11" fmla="*/ 175 h 225"/>
                <a:gd name="T12" fmla="*/ 337 w 337"/>
                <a:gd name="T13" fmla="*/ 12 h 225"/>
                <a:gd name="T14" fmla="*/ 262 w 337"/>
                <a:gd name="T15" fmla="*/ 200 h 225"/>
                <a:gd name="T16" fmla="*/ 25 w 337"/>
                <a:gd name="T17" fmla="*/ 75 h 225"/>
                <a:gd name="T18" fmla="*/ 262 w 337"/>
                <a:gd name="T19" fmla="*/ 200 h 225"/>
                <a:gd name="T20" fmla="*/ 287 w 337"/>
                <a:gd name="T21" fmla="*/ 150 h 225"/>
                <a:gd name="T22" fmla="*/ 275 w 337"/>
                <a:gd name="T23" fmla="*/ 50 h 225"/>
                <a:gd name="T24" fmla="*/ 75 w 337"/>
                <a:gd name="T25" fmla="*/ 25 h 225"/>
                <a:gd name="T26" fmla="*/ 312 w 337"/>
                <a:gd name="T27" fmla="*/ 150 h 225"/>
                <a:gd name="T28" fmla="*/ 118 w 337"/>
                <a:gd name="T29" fmla="*/ 117 h 225"/>
                <a:gd name="T30" fmla="*/ 143 w 337"/>
                <a:gd name="T31" fmla="*/ 97 h 225"/>
                <a:gd name="T32" fmla="*/ 152 w 337"/>
                <a:gd name="T33" fmla="*/ 87 h 225"/>
                <a:gd name="T34" fmla="*/ 177 w 337"/>
                <a:gd name="T35" fmla="*/ 101 h 225"/>
                <a:gd name="T36" fmla="*/ 153 w 337"/>
                <a:gd name="T37" fmla="*/ 110 h 225"/>
                <a:gd name="T38" fmla="*/ 146 w 337"/>
                <a:gd name="T39" fmla="*/ 110 h 225"/>
                <a:gd name="T40" fmla="*/ 140 w 337"/>
                <a:gd name="T41" fmla="*/ 120 h 225"/>
                <a:gd name="T42" fmla="*/ 155 w 337"/>
                <a:gd name="T43" fmla="*/ 127 h 225"/>
                <a:gd name="T44" fmla="*/ 178 w 337"/>
                <a:gd name="T45" fmla="*/ 142 h 225"/>
                <a:gd name="T46" fmla="*/ 175 w 337"/>
                <a:gd name="T47" fmla="*/ 166 h 225"/>
                <a:gd name="T48" fmla="*/ 156 w 337"/>
                <a:gd name="T49" fmla="*/ 186 h 225"/>
                <a:gd name="T50" fmla="*/ 147 w 337"/>
                <a:gd name="T51" fmla="*/ 173 h 225"/>
                <a:gd name="T52" fmla="*/ 122 w 337"/>
                <a:gd name="T53" fmla="*/ 152 h 225"/>
                <a:gd name="T54" fmla="*/ 147 w 337"/>
                <a:gd name="T55" fmla="*/ 160 h 225"/>
                <a:gd name="T56" fmla="*/ 156 w 337"/>
                <a:gd name="T57" fmla="*/ 160 h 225"/>
                <a:gd name="T58" fmla="*/ 162 w 337"/>
                <a:gd name="T59" fmla="*/ 148 h 225"/>
                <a:gd name="T60" fmla="*/ 147 w 337"/>
                <a:gd name="T61" fmla="*/ 141 h 225"/>
                <a:gd name="T62" fmla="*/ 123 w 337"/>
                <a:gd name="T63" fmla="*/ 13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7" h="225">
                  <a:moveTo>
                    <a:pt x="325" y="0"/>
                  </a:moveTo>
                  <a:lnTo>
                    <a:pt x="62" y="0"/>
                  </a:lnTo>
                  <a:cubicBezTo>
                    <a:pt x="54" y="0"/>
                    <a:pt x="50" y="4"/>
                    <a:pt x="50" y="12"/>
                  </a:cubicBezTo>
                  <a:lnTo>
                    <a:pt x="50" y="50"/>
                  </a:lnTo>
                  <a:lnTo>
                    <a:pt x="12" y="50"/>
                  </a:lnTo>
                  <a:cubicBezTo>
                    <a:pt x="5" y="50"/>
                    <a:pt x="0" y="55"/>
                    <a:pt x="0" y="62"/>
                  </a:cubicBezTo>
                  <a:lnTo>
                    <a:pt x="0" y="212"/>
                  </a:lnTo>
                  <a:cubicBezTo>
                    <a:pt x="0" y="220"/>
                    <a:pt x="5" y="225"/>
                    <a:pt x="12" y="225"/>
                  </a:cubicBezTo>
                  <a:lnTo>
                    <a:pt x="275" y="225"/>
                  </a:lnTo>
                  <a:cubicBezTo>
                    <a:pt x="282" y="225"/>
                    <a:pt x="287" y="220"/>
                    <a:pt x="287" y="212"/>
                  </a:cubicBezTo>
                  <a:lnTo>
                    <a:pt x="287" y="175"/>
                  </a:lnTo>
                  <a:lnTo>
                    <a:pt x="325" y="175"/>
                  </a:lnTo>
                  <a:cubicBezTo>
                    <a:pt x="332" y="175"/>
                    <a:pt x="337" y="170"/>
                    <a:pt x="337" y="162"/>
                  </a:cubicBezTo>
                  <a:lnTo>
                    <a:pt x="337" y="12"/>
                  </a:lnTo>
                  <a:cubicBezTo>
                    <a:pt x="337" y="4"/>
                    <a:pt x="332" y="0"/>
                    <a:pt x="325" y="0"/>
                  </a:cubicBezTo>
                  <a:close/>
                  <a:moveTo>
                    <a:pt x="262" y="200"/>
                  </a:moveTo>
                  <a:lnTo>
                    <a:pt x="25" y="200"/>
                  </a:lnTo>
                  <a:lnTo>
                    <a:pt x="25" y="75"/>
                  </a:lnTo>
                  <a:lnTo>
                    <a:pt x="262" y="75"/>
                  </a:lnTo>
                  <a:lnTo>
                    <a:pt x="262" y="200"/>
                  </a:lnTo>
                  <a:close/>
                  <a:moveTo>
                    <a:pt x="312" y="150"/>
                  </a:moveTo>
                  <a:lnTo>
                    <a:pt x="287" y="150"/>
                  </a:lnTo>
                  <a:lnTo>
                    <a:pt x="287" y="62"/>
                  </a:lnTo>
                  <a:cubicBezTo>
                    <a:pt x="287" y="55"/>
                    <a:pt x="282" y="50"/>
                    <a:pt x="275" y="50"/>
                  </a:cubicBezTo>
                  <a:lnTo>
                    <a:pt x="75" y="50"/>
                  </a:lnTo>
                  <a:lnTo>
                    <a:pt x="75" y="25"/>
                  </a:lnTo>
                  <a:lnTo>
                    <a:pt x="312" y="25"/>
                  </a:lnTo>
                  <a:lnTo>
                    <a:pt x="312" y="150"/>
                  </a:lnTo>
                  <a:close/>
                  <a:moveTo>
                    <a:pt x="123" y="131"/>
                  </a:moveTo>
                  <a:cubicBezTo>
                    <a:pt x="120" y="127"/>
                    <a:pt x="118" y="122"/>
                    <a:pt x="118" y="117"/>
                  </a:cubicBezTo>
                  <a:cubicBezTo>
                    <a:pt x="118" y="111"/>
                    <a:pt x="121" y="107"/>
                    <a:pt x="125" y="103"/>
                  </a:cubicBezTo>
                  <a:cubicBezTo>
                    <a:pt x="130" y="99"/>
                    <a:pt x="136" y="97"/>
                    <a:pt x="143" y="97"/>
                  </a:cubicBezTo>
                  <a:lnTo>
                    <a:pt x="143" y="87"/>
                  </a:lnTo>
                  <a:lnTo>
                    <a:pt x="152" y="87"/>
                  </a:lnTo>
                  <a:lnTo>
                    <a:pt x="152" y="96"/>
                  </a:lnTo>
                  <a:cubicBezTo>
                    <a:pt x="161" y="96"/>
                    <a:pt x="170" y="98"/>
                    <a:pt x="177" y="101"/>
                  </a:cubicBezTo>
                  <a:lnTo>
                    <a:pt x="172" y="115"/>
                  </a:lnTo>
                  <a:cubicBezTo>
                    <a:pt x="166" y="112"/>
                    <a:pt x="160" y="111"/>
                    <a:pt x="153" y="110"/>
                  </a:cubicBezTo>
                  <a:lnTo>
                    <a:pt x="150" y="110"/>
                  </a:lnTo>
                  <a:lnTo>
                    <a:pt x="146" y="110"/>
                  </a:lnTo>
                  <a:cubicBezTo>
                    <a:pt x="141" y="111"/>
                    <a:pt x="138" y="112"/>
                    <a:pt x="138" y="116"/>
                  </a:cubicBezTo>
                  <a:cubicBezTo>
                    <a:pt x="138" y="117"/>
                    <a:pt x="138" y="120"/>
                    <a:pt x="140" y="120"/>
                  </a:cubicBezTo>
                  <a:cubicBezTo>
                    <a:pt x="141" y="121"/>
                    <a:pt x="143" y="122"/>
                    <a:pt x="146" y="123"/>
                  </a:cubicBezTo>
                  <a:lnTo>
                    <a:pt x="155" y="127"/>
                  </a:lnTo>
                  <a:cubicBezTo>
                    <a:pt x="162" y="130"/>
                    <a:pt x="168" y="132"/>
                    <a:pt x="171" y="135"/>
                  </a:cubicBezTo>
                  <a:cubicBezTo>
                    <a:pt x="175" y="137"/>
                    <a:pt x="177" y="140"/>
                    <a:pt x="178" y="142"/>
                  </a:cubicBezTo>
                  <a:cubicBezTo>
                    <a:pt x="180" y="145"/>
                    <a:pt x="181" y="148"/>
                    <a:pt x="181" y="151"/>
                  </a:cubicBezTo>
                  <a:cubicBezTo>
                    <a:pt x="181" y="157"/>
                    <a:pt x="178" y="162"/>
                    <a:pt x="175" y="166"/>
                  </a:cubicBezTo>
                  <a:cubicBezTo>
                    <a:pt x="170" y="170"/>
                    <a:pt x="163" y="172"/>
                    <a:pt x="156" y="173"/>
                  </a:cubicBezTo>
                  <a:lnTo>
                    <a:pt x="156" y="186"/>
                  </a:lnTo>
                  <a:lnTo>
                    <a:pt x="147" y="186"/>
                  </a:lnTo>
                  <a:lnTo>
                    <a:pt x="147" y="173"/>
                  </a:lnTo>
                  <a:cubicBezTo>
                    <a:pt x="137" y="173"/>
                    <a:pt x="128" y="171"/>
                    <a:pt x="122" y="168"/>
                  </a:cubicBezTo>
                  <a:lnTo>
                    <a:pt x="122" y="152"/>
                  </a:lnTo>
                  <a:cubicBezTo>
                    <a:pt x="126" y="153"/>
                    <a:pt x="130" y="156"/>
                    <a:pt x="135" y="157"/>
                  </a:cubicBezTo>
                  <a:cubicBezTo>
                    <a:pt x="140" y="158"/>
                    <a:pt x="143" y="160"/>
                    <a:pt x="147" y="160"/>
                  </a:cubicBezTo>
                  <a:lnTo>
                    <a:pt x="152" y="160"/>
                  </a:lnTo>
                  <a:lnTo>
                    <a:pt x="156" y="160"/>
                  </a:lnTo>
                  <a:cubicBezTo>
                    <a:pt x="161" y="158"/>
                    <a:pt x="165" y="156"/>
                    <a:pt x="165" y="152"/>
                  </a:cubicBezTo>
                  <a:cubicBezTo>
                    <a:pt x="165" y="151"/>
                    <a:pt x="163" y="150"/>
                    <a:pt x="162" y="148"/>
                  </a:cubicBezTo>
                  <a:cubicBezTo>
                    <a:pt x="161" y="147"/>
                    <a:pt x="158" y="146"/>
                    <a:pt x="156" y="145"/>
                  </a:cubicBezTo>
                  <a:lnTo>
                    <a:pt x="147" y="141"/>
                  </a:lnTo>
                  <a:lnTo>
                    <a:pt x="143" y="140"/>
                  </a:lnTo>
                  <a:cubicBezTo>
                    <a:pt x="132" y="138"/>
                    <a:pt x="127" y="135"/>
                    <a:pt x="123" y="131"/>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33" name="Crane" descr="{&quot;Key&quot;:&quot;POWER_USER_SHAPE_ICON&quot;,&quot;Value&quot;:&quot;POWER_USER_SHAPE_ICON_STYLE_1&quot;}">
            <a:extLst>
              <a:ext uri="{FF2B5EF4-FFF2-40B4-BE49-F238E27FC236}">
                <a16:creationId xmlns:a16="http://schemas.microsoft.com/office/drawing/2014/main" id="{F8430C73-1A5E-4878-9797-307BA494617A}"/>
              </a:ext>
            </a:extLst>
          </p:cNvPr>
          <p:cNvGrpSpPr>
            <a:grpSpLocks noChangeAspect="1"/>
          </p:cNvGrpSpPr>
          <p:nvPr/>
        </p:nvGrpSpPr>
        <p:grpSpPr bwMode="auto">
          <a:xfrm>
            <a:off x="5286338" y="1668879"/>
            <a:ext cx="574752" cy="576072"/>
            <a:chOff x="26" y="26"/>
            <a:chExt cx="435" cy="436"/>
          </a:xfrm>
          <a:solidFill>
            <a:schemeClr val="accent1"/>
          </a:solidFill>
        </p:grpSpPr>
        <p:sp>
          <p:nvSpPr>
            <p:cNvPr id="34" name="Crane">
              <a:extLst>
                <a:ext uri="{FF2B5EF4-FFF2-40B4-BE49-F238E27FC236}">
                  <a16:creationId xmlns:a16="http://schemas.microsoft.com/office/drawing/2014/main" id="{C59838FC-ED7D-4307-A5F3-95323288AB89}"/>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35" name="Crane">
              <a:extLst>
                <a:ext uri="{FF2B5EF4-FFF2-40B4-BE49-F238E27FC236}">
                  <a16:creationId xmlns:a16="http://schemas.microsoft.com/office/drawing/2014/main" id="{E2DABBAB-E3FE-4B8C-8701-F0E1406444FA}"/>
                </a:ext>
              </a:extLst>
            </p:cNvPr>
            <p:cNvSpPr>
              <a:spLocks noEditPoints="1"/>
            </p:cNvSpPr>
            <p:nvPr/>
          </p:nvSpPr>
          <p:spPr bwMode="auto">
            <a:xfrm>
              <a:off x="107" y="107"/>
              <a:ext cx="274" cy="236"/>
            </a:xfrm>
            <a:custGeom>
              <a:avLst/>
              <a:gdLst>
                <a:gd name="T0" fmla="*/ 374 w 378"/>
                <a:gd name="T1" fmla="*/ 93 h 325"/>
                <a:gd name="T2" fmla="*/ 299 w 378"/>
                <a:gd name="T3" fmla="*/ 5 h 325"/>
                <a:gd name="T4" fmla="*/ 285 w 378"/>
                <a:gd name="T5" fmla="*/ 2 h 325"/>
                <a:gd name="T6" fmla="*/ 10 w 378"/>
                <a:gd name="T7" fmla="*/ 89 h 325"/>
                <a:gd name="T8" fmla="*/ 1 w 378"/>
                <a:gd name="T9" fmla="*/ 103 h 325"/>
                <a:gd name="T10" fmla="*/ 14 w 378"/>
                <a:gd name="T11" fmla="*/ 113 h 325"/>
                <a:gd name="T12" fmla="*/ 51 w 378"/>
                <a:gd name="T13" fmla="*/ 113 h 325"/>
                <a:gd name="T14" fmla="*/ 51 w 378"/>
                <a:gd name="T15" fmla="*/ 163 h 325"/>
                <a:gd name="T16" fmla="*/ 14 w 378"/>
                <a:gd name="T17" fmla="*/ 163 h 325"/>
                <a:gd name="T18" fmla="*/ 1 w 378"/>
                <a:gd name="T19" fmla="*/ 175 h 325"/>
                <a:gd name="T20" fmla="*/ 1 w 378"/>
                <a:gd name="T21" fmla="*/ 238 h 325"/>
                <a:gd name="T22" fmla="*/ 14 w 378"/>
                <a:gd name="T23" fmla="*/ 250 h 325"/>
                <a:gd name="T24" fmla="*/ 114 w 378"/>
                <a:gd name="T25" fmla="*/ 250 h 325"/>
                <a:gd name="T26" fmla="*/ 126 w 378"/>
                <a:gd name="T27" fmla="*/ 238 h 325"/>
                <a:gd name="T28" fmla="*/ 126 w 378"/>
                <a:gd name="T29" fmla="*/ 175 h 325"/>
                <a:gd name="T30" fmla="*/ 114 w 378"/>
                <a:gd name="T31" fmla="*/ 163 h 325"/>
                <a:gd name="T32" fmla="*/ 76 w 378"/>
                <a:gd name="T33" fmla="*/ 163 h 325"/>
                <a:gd name="T34" fmla="*/ 76 w 378"/>
                <a:gd name="T35" fmla="*/ 113 h 325"/>
                <a:gd name="T36" fmla="*/ 251 w 378"/>
                <a:gd name="T37" fmla="*/ 113 h 325"/>
                <a:gd name="T38" fmla="*/ 251 w 378"/>
                <a:gd name="T39" fmla="*/ 300 h 325"/>
                <a:gd name="T40" fmla="*/ 39 w 378"/>
                <a:gd name="T41" fmla="*/ 300 h 325"/>
                <a:gd name="T42" fmla="*/ 27 w 378"/>
                <a:gd name="T43" fmla="*/ 313 h 325"/>
                <a:gd name="T44" fmla="*/ 39 w 378"/>
                <a:gd name="T45" fmla="*/ 325 h 325"/>
                <a:gd name="T46" fmla="*/ 339 w 378"/>
                <a:gd name="T47" fmla="*/ 325 h 325"/>
                <a:gd name="T48" fmla="*/ 352 w 378"/>
                <a:gd name="T49" fmla="*/ 313 h 325"/>
                <a:gd name="T50" fmla="*/ 339 w 378"/>
                <a:gd name="T51" fmla="*/ 300 h 325"/>
                <a:gd name="T52" fmla="*/ 339 w 378"/>
                <a:gd name="T53" fmla="*/ 114 h 325"/>
                <a:gd name="T54" fmla="*/ 364 w 378"/>
                <a:gd name="T55" fmla="*/ 114 h 325"/>
                <a:gd name="T56" fmla="*/ 375 w 378"/>
                <a:gd name="T57" fmla="*/ 106 h 325"/>
                <a:gd name="T58" fmla="*/ 374 w 378"/>
                <a:gd name="T59" fmla="*/ 93 h 325"/>
                <a:gd name="T60" fmla="*/ 102 w 378"/>
                <a:gd name="T61" fmla="*/ 189 h 325"/>
                <a:gd name="T62" fmla="*/ 102 w 378"/>
                <a:gd name="T63" fmla="*/ 227 h 325"/>
                <a:gd name="T64" fmla="*/ 27 w 378"/>
                <a:gd name="T65" fmla="*/ 227 h 325"/>
                <a:gd name="T66" fmla="*/ 27 w 378"/>
                <a:gd name="T67" fmla="*/ 189 h 325"/>
                <a:gd name="T68" fmla="*/ 102 w 378"/>
                <a:gd name="T69" fmla="*/ 189 h 325"/>
                <a:gd name="T70" fmla="*/ 302 w 378"/>
                <a:gd name="T71" fmla="*/ 89 h 325"/>
                <a:gd name="T72" fmla="*/ 302 w 378"/>
                <a:gd name="T73" fmla="*/ 48 h 325"/>
                <a:gd name="T74" fmla="*/ 336 w 378"/>
                <a:gd name="T75" fmla="*/ 89 h 325"/>
                <a:gd name="T76" fmla="*/ 302 w 378"/>
                <a:gd name="T77" fmla="*/ 89 h 325"/>
                <a:gd name="T78" fmla="*/ 277 w 378"/>
                <a:gd name="T79" fmla="*/ 32 h 325"/>
                <a:gd name="T80" fmla="*/ 277 w 378"/>
                <a:gd name="T81" fmla="*/ 89 h 325"/>
                <a:gd name="T82" fmla="*/ 94 w 378"/>
                <a:gd name="T83" fmla="*/ 89 h 325"/>
                <a:gd name="T84" fmla="*/ 277 w 378"/>
                <a:gd name="T85" fmla="*/ 32 h 325"/>
                <a:gd name="T86" fmla="*/ 314 w 378"/>
                <a:gd name="T87" fmla="*/ 209 h 325"/>
                <a:gd name="T88" fmla="*/ 277 w 378"/>
                <a:gd name="T89" fmla="*/ 254 h 325"/>
                <a:gd name="T90" fmla="*/ 277 w 378"/>
                <a:gd name="T91" fmla="*/ 205 h 325"/>
                <a:gd name="T92" fmla="*/ 314 w 378"/>
                <a:gd name="T93" fmla="*/ 160 h 325"/>
                <a:gd name="T94" fmla="*/ 314 w 378"/>
                <a:gd name="T95" fmla="*/ 209 h 325"/>
                <a:gd name="T96" fmla="*/ 277 w 378"/>
                <a:gd name="T97" fmla="*/ 302 h 325"/>
                <a:gd name="T98" fmla="*/ 277 w 378"/>
                <a:gd name="T99" fmla="*/ 294 h 325"/>
                <a:gd name="T100" fmla="*/ 314 w 378"/>
                <a:gd name="T101" fmla="*/ 249 h 325"/>
                <a:gd name="T102" fmla="*/ 314 w 378"/>
                <a:gd name="T103" fmla="*/ 302 h 325"/>
                <a:gd name="T104" fmla="*/ 277 w 378"/>
                <a:gd name="T105" fmla="*/ 302 h 325"/>
                <a:gd name="T106" fmla="*/ 314 w 378"/>
                <a:gd name="T107" fmla="*/ 122 h 325"/>
                <a:gd name="T108" fmla="*/ 277 w 378"/>
                <a:gd name="T109" fmla="*/ 167 h 325"/>
                <a:gd name="T110" fmla="*/ 277 w 378"/>
                <a:gd name="T111" fmla="*/ 114 h 325"/>
                <a:gd name="T112" fmla="*/ 314 w 378"/>
                <a:gd name="T113" fmla="*/ 114 h 325"/>
                <a:gd name="T114" fmla="*/ 314 w 378"/>
                <a:gd name="T115" fmla="*/ 1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325">
                  <a:moveTo>
                    <a:pt x="374" y="93"/>
                  </a:moveTo>
                  <a:lnTo>
                    <a:pt x="299" y="5"/>
                  </a:lnTo>
                  <a:cubicBezTo>
                    <a:pt x="295" y="2"/>
                    <a:pt x="290" y="0"/>
                    <a:pt x="285" y="2"/>
                  </a:cubicBezTo>
                  <a:lnTo>
                    <a:pt x="10" y="89"/>
                  </a:lnTo>
                  <a:cubicBezTo>
                    <a:pt x="4" y="90"/>
                    <a:pt x="0" y="97"/>
                    <a:pt x="1" y="103"/>
                  </a:cubicBezTo>
                  <a:cubicBezTo>
                    <a:pt x="3" y="109"/>
                    <a:pt x="8" y="113"/>
                    <a:pt x="14" y="113"/>
                  </a:cubicBezTo>
                  <a:lnTo>
                    <a:pt x="51" y="113"/>
                  </a:lnTo>
                  <a:lnTo>
                    <a:pt x="51" y="163"/>
                  </a:lnTo>
                  <a:lnTo>
                    <a:pt x="14" y="163"/>
                  </a:lnTo>
                  <a:cubicBezTo>
                    <a:pt x="6" y="163"/>
                    <a:pt x="1" y="168"/>
                    <a:pt x="1" y="175"/>
                  </a:cubicBezTo>
                  <a:lnTo>
                    <a:pt x="1" y="238"/>
                  </a:lnTo>
                  <a:cubicBezTo>
                    <a:pt x="1" y="245"/>
                    <a:pt x="6" y="250"/>
                    <a:pt x="14" y="250"/>
                  </a:cubicBezTo>
                  <a:lnTo>
                    <a:pt x="114" y="250"/>
                  </a:lnTo>
                  <a:cubicBezTo>
                    <a:pt x="122" y="250"/>
                    <a:pt x="126" y="245"/>
                    <a:pt x="126" y="238"/>
                  </a:cubicBezTo>
                  <a:lnTo>
                    <a:pt x="126" y="175"/>
                  </a:lnTo>
                  <a:cubicBezTo>
                    <a:pt x="126" y="168"/>
                    <a:pt x="122" y="163"/>
                    <a:pt x="114" y="163"/>
                  </a:cubicBezTo>
                  <a:lnTo>
                    <a:pt x="76" y="163"/>
                  </a:lnTo>
                  <a:lnTo>
                    <a:pt x="76" y="113"/>
                  </a:lnTo>
                  <a:lnTo>
                    <a:pt x="251" y="113"/>
                  </a:lnTo>
                  <a:lnTo>
                    <a:pt x="251" y="300"/>
                  </a:lnTo>
                  <a:lnTo>
                    <a:pt x="39" y="300"/>
                  </a:lnTo>
                  <a:cubicBezTo>
                    <a:pt x="32" y="300"/>
                    <a:pt x="27" y="305"/>
                    <a:pt x="27" y="313"/>
                  </a:cubicBezTo>
                  <a:cubicBezTo>
                    <a:pt x="27" y="320"/>
                    <a:pt x="32" y="325"/>
                    <a:pt x="39" y="325"/>
                  </a:cubicBezTo>
                  <a:lnTo>
                    <a:pt x="339" y="325"/>
                  </a:lnTo>
                  <a:cubicBezTo>
                    <a:pt x="347" y="325"/>
                    <a:pt x="352" y="320"/>
                    <a:pt x="352" y="313"/>
                  </a:cubicBezTo>
                  <a:cubicBezTo>
                    <a:pt x="352" y="305"/>
                    <a:pt x="347" y="300"/>
                    <a:pt x="339" y="300"/>
                  </a:cubicBezTo>
                  <a:lnTo>
                    <a:pt x="339" y="114"/>
                  </a:lnTo>
                  <a:lnTo>
                    <a:pt x="364" y="114"/>
                  </a:lnTo>
                  <a:cubicBezTo>
                    <a:pt x="369" y="114"/>
                    <a:pt x="373" y="112"/>
                    <a:pt x="375" y="106"/>
                  </a:cubicBezTo>
                  <a:cubicBezTo>
                    <a:pt x="378" y="103"/>
                    <a:pt x="377" y="97"/>
                    <a:pt x="374" y="93"/>
                  </a:cubicBezTo>
                  <a:close/>
                  <a:moveTo>
                    <a:pt x="102" y="189"/>
                  </a:moveTo>
                  <a:lnTo>
                    <a:pt x="102" y="227"/>
                  </a:lnTo>
                  <a:lnTo>
                    <a:pt x="27" y="227"/>
                  </a:lnTo>
                  <a:lnTo>
                    <a:pt x="27" y="189"/>
                  </a:lnTo>
                  <a:lnTo>
                    <a:pt x="102" y="189"/>
                  </a:lnTo>
                  <a:close/>
                  <a:moveTo>
                    <a:pt x="302" y="89"/>
                  </a:moveTo>
                  <a:lnTo>
                    <a:pt x="302" y="48"/>
                  </a:lnTo>
                  <a:lnTo>
                    <a:pt x="336" y="89"/>
                  </a:lnTo>
                  <a:lnTo>
                    <a:pt x="302" y="89"/>
                  </a:lnTo>
                  <a:close/>
                  <a:moveTo>
                    <a:pt x="277" y="32"/>
                  </a:moveTo>
                  <a:lnTo>
                    <a:pt x="277" y="89"/>
                  </a:lnTo>
                  <a:lnTo>
                    <a:pt x="94" y="89"/>
                  </a:lnTo>
                  <a:lnTo>
                    <a:pt x="277" y="32"/>
                  </a:lnTo>
                  <a:close/>
                  <a:moveTo>
                    <a:pt x="314" y="209"/>
                  </a:moveTo>
                  <a:lnTo>
                    <a:pt x="277" y="254"/>
                  </a:lnTo>
                  <a:lnTo>
                    <a:pt x="277" y="205"/>
                  </a:lnTo>
                  <a:lnTo>
                    <a:pt x="314" y="160"/>
                  </a:lnTo>
                  <a:lnTo>
                    <a:pt x="314" y="209"/>
                  </a:lnTo>
                  <a:close/>
                  <a:moveTo>
                    <a:pt x="277" y="302"/>
                  </a:moveTo>
                  <a:lnTo>
                    <a:pt x="277" y="294"/>
                  </a:lnTo>
                  <a:lnTo>
                    <a:pt x="314" y="249"/>
                  </a:lnTo>
                  <a:lnTo>
                    <a:pt x="314" y="302"/>
                  </a:lnTo>
                  <a:lnTo>
                    <a:pt x="277" y="302"/>
                  </a:lnTo>
                  <a:close/>
                  <a:moveTo>
                    <a:pt x="314" y="122"/>
                  </a:moveTo>
                  <a:lnTo>
                    <a:pt x="277" y="167"/>
                  </a:lnTo>
                  <a:lnTo>
                    <a:pt x="277" y="114"/>
                  </a:lnTo>
                  <a:lnTo>
                    <a:pt x="314" y="114"/>
                  </a:lnTo>
                  <a:lnTo>
                    <a:pt x="314" y="122"/>
                  </a:ln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36" name="Commenting" descr="{&quot;Key&quot;:&quot;POWER_USER_SHAPE_ICON&quot;,&quot;Value&quot;:&quot;POWER_USER_SHAPE_ICON_STYLE_1&quot;}">
            <a:extLst>
              <a:ext uri="{FF2B5EF4-FFF2-40B4-BE49-F238E27FC236}">
                <a16:creationId xmlns:a16="http://schemas.microsoft.com/office/drawing/2014/main" id="{4B96C385-CB27-4BC3-99BF-45FE06D4B407}"/>
              </a:ext>
            </a:extLst>
          </p:cNvPr>
          <p:cNvGrpSpPr>
            <a:grpSpLocks noChangeAspect="1"/>
          </p:cNvGrpSpPr>
          <p:nvPr/>
        </p:nvGrpSpPr>
        <p:grpSpPr bwMode="auto">
          <a:xfrm>
            <a:off x="8910540" y="1668879"/>
            <a:ext cx="574751" cy="576072"/>
            <a:chOff x="26" y="26"/>
            <a:chExt cx="435" cy="436"/>
          </a:xfrm>
          <a:solidFill>
            <a:schemeClr val="accent1"/>
          </a:solidFill>
        </p:grpSpPr>
        <p:sp>
          <p:nvSpPr>
            <p:cNvPr id="37" name="Commenting">
              <a:extLst>
                <a:ext uri="{FF2B5EF4-FFF2-40B4-BE49-F238E27FC236}">
                  <a16:creationId xmlns:a16="http://schemas.microsoft.com/office/drawing/2014/main" id="{38230C31-BBEA-4806-94D6-1D56445E6B81}"/>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38" name="Commenting">
              <a:extLst>
                <a:ext uri="{FF2B5EF4-FFF2-40B4-BE49-F238E27FC236}">
                  <a16:creationId xmlns:a16="http://schemas.microsoft.com/office/drawing/2014/main" id="{F804CC72-28EC-4AD6-B79B-09A08E750518}"/>
                </a:ext>
              </a:extLst>
            </p:cNvPr>
            <p:cNvSpPr>
              <a:spLocks noEditPoints="1"/>
            </p:cNvSpPr>
            <p:nvPr/>
          </p:nvSpPr>
          <p:spPr bwMode="auto">
            <a:xfrm>
              <a:off x="108" y="145"/>
              <a:ext cx="272" cy="236"/>
            </a:xfrm>
            <a:custGeom>
              <a:avLst/>
              <a:gdLst>
                <a:gd name="T0" fmla="*/ 75 w 375"/>
                <a:gd name="T1" fmla="*/ 325 h 325"/>
                <a:gd name="T2" fmla="*/ 71 w 375"/>
                <a:gd name="T3" fmla="*/ 323 h 325"/>
                <a:gd name="T4" fmla="*/ 62 w 375"/>
                <a:gd name="T5" fmla="*/ 312 h 325"/>
                <a:gd name="T6" fmla="*/ 62 w 375"/>
                <a:gd name="T7" fmla="*/ 250 h 325"/>
                <a:gd name="T8" fmla="*/ 12 w 375"/>
                <a:gd name="T9" fmla="*/ 250 h 325"/>
                <a:gd name="T10" fmla="*/ 0 w 375"/>
                <a:gd name="T11" fmla="*/ 237 h 325"/>
                <a:gd name="T12" fmla="*/ 0 w 375"/>
                <a:gd name="T13" fmla="*/ 12 h 325"/>
                <a:gd name="T14" fmla="*/ 12 w 375"/>
                <a:gd name="T15" fmla="*/ 0 h 325"/>
                <a:gd name="T16" fmla="*/ 362 w 375"/>
                <a:gd name="T17" fmla="*/ 0 h 325"/>
                <a:gd name="T18" fmla="*/ 375 w 375"/>
                <a:gd name="T19" fmla="*/ 12 h 325"/>
                <a:gd name="T20" fmla="*/ 375 w 375"/>
                <a:gd name="T21" fmla="*/ 237 h 325"/>
                <a:gd name="T22" fmla="*/ 362 w 375"/>
                <a:gd name="T23" fmla="*/ 250 h 325"/>
                <a:gd name="T24" fmla="*/ 143 w 375"/>
                <a:gd name="T25" fmla="*/ 250 h 325"/>
                <a:gd name="T26" fmla="*/ 85 w 375"/>
                <a:gd name="T27" fmla="*/ 320 h 325"/>
                <a:gd name="T28" fmla="*/ 75 w 375"/>
                <a:gd name="T29" fmla="*/ 325 h 325"/>
                <a:gd name="T30" fmla="*/ 25 w 375"/>
                <a:gd name="T31" fmla="*/ 225 h 325"/>
                <a:gd name="T32" fmla="*/ 75 w 375"/>
                <a:gd name="T33" fmla="*/ 225 h 325"/>
                <a:gd name="T34" fmla="*/ 87 w 375"/>
                <a:gd name="T35" fmla="*/ 237 h 325"/>
                <a:gd name="T36" fmla="*/ 87 w 375"/>
                <a:gd name="T37" fmla="*/ 277 h 325"/>
                <a:gd name="T38" fmla="*/ 127 w 375"/>
                <a:gd name="T39" fmla="*/ 228 h 325"/>
                <a:gd name="T40" fmla="*/ 137 w 375"/>
                <a:gd name="T41" fmla="*/ 223 h 325"/>
                <a:gd name="T42" fmla="*/ 350 w 375"/>
                <a:gd name="T43" fmla="*/ 223 h 325"/>
                <a:gd name="T44" fmla="*/ 350 w 375"/>
                <a:gd name="T45" fmla="*/ 25 h 325"/>
                <a:gd name="T46" fmla="*/ 25 w 375"/>
                <a:gd name="T47" fmla="*/ 25 h 325"/>
                <a:gd name="T48" fmla="*/ 25 w 375"/>
                <a:gd name="T49" fmla="*/ 2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5" h="325">
                  <a:moveTo>
                    <a:pt x="75" y="325"/>
                  </a:moveTo>
                  <a:cubicBezTo>
                    <a:pt x="73" y="325"/>
                    <a:pt x="72" y="325"/>
                    <a:pt x="71" y="323"/>
                  </a:cubicBezTo>
                  <a:cubicBezTo>
                    <a:pt x="66" y="322"/>
                    <a:pt x="62" y="317"/>
                    <a:pt x="62" y="312"/>
                  </a:cubicBezTo>
                  <a:lnTo>
                    <a:pt x="62" y="250"/>
                  </a:lnTo>
                  <a:lnTo>
                    <a:pt x="12" y="250"/>
                  </a:lnTo>
                  <a:cubicBezTo>
                    <a:pt x="5" y="250"/>
                    <a:pt x="0" y="245"/>
                    <a:pt x="0" y="237"/>
                  </a:cubicBezTo>
                  <a:lnTo>
                    <a:pt x="0" y="12"/>
                  </a:lnTo>
                  <a:cubicBezTo>
                    <a:pt x="0" y="5"/>
                    <a:pt x="5" y="0"/>
                    <a:pt x="12" y="0"/>
                  </a:cubicBezTo>
                  <a:lnTo>
                    <a:pt x="362" y="0"/>
                  </a:lnTo>
                  <a:cubicBezTo>
                    <a:pt x="370" y="0"/>
                    <a:pt x="375" y="5"/>
                    <a:pt x="375" y="12"/>
                  </a:cubicBezTo>
                  <a:lnTo>
                    <a:pt x="375" y="237"/>
                  </a:lnTo>
                  <a:cubicBezTo>
                    <a:pt x="375" y="245"/>
                    <a:pt x="370" y="250"/>
                    <a:pt x="362" y="250"/>
                  </a:cubicBezTo>
                  <a:lnTo>
                    <a:pt x="143" y="250"/>
                  </a:lnTo>
                  <a:lnTo>
                    <a:pt x="85" y="320"/>
                  </a:lnTo>
                  <a:cubicBezTo>
                    <a:pt x="82" y="323"/>
                    <a:pt x="78" y="325"/>
                    <a:pt x="75" y="325"/>
                  </a:cubicBezTo>
                  <a:close/>
                  <a:moveTo>
                    <a:pt x="25" y="225"/>
                  </a:moveTo>
                  <a:lnTo>
                    <a:pt x="75" y="225"/>
                  </a:lnTo>
                  <a:cubicBezTo>
                    <a:pt x="82" y="225"/>
                    <a:pt x="87" y="230"/>
                    <a:pt x="87" y="237"/>
                  </a:cubicBezTo>
                  <a:lnTo>
                    <a:pt x="87" y="277"/>
                  </a:lnTo>
                  <a:lnTo>
                    <a:pt x="127" y="228"/>
                  </a:lnTo>
                  <a:cubicBezTo>
                    <a:pt x="130" y="226"/>
                    <a:pt x="133" y="223"/>
                    <a:pt x="137" y="223"/>
                  </a:cubicBezTo>
                  <a:lnTo>
                    <a:pt x="350" y="223"/>
                  </a:lnTo>
                  <a:lnTo>
                    <a:pt x="350" y="25"/>
                  </a:lnTo>
                  <a:lnTo>
                    <a:pt x="25" y="25"/>
                  </a:lnTo>
                  <a:lnTo>
                    <a:pt x="25" y="225"/>
                  </a:ln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39" name="Commenting">
              <a:extLst>
                <a:ext uri="{FF2B5EF4-FFF2-40B4-BE49-F238E27FC236}">
                  <a16:creationId xmlns:a16="http://schemas.microsoft.com/office/drawing/2014/main" id="{7B9796F7-BCB3-4449-81F9-B8B19C05610F}"/>
                </a:ext>
              </a:extLst>
            </p:cNvPr>
            <p:cNvSpPr>
              <a:spLocks noChangeArrowheads="1"/>
            </p:cNvSpPr>
            <p:nvPr/>
          </p:nvSpPr>
          <p:spPr bwMode="auto">
            <a:xfrm>
              <a:off x="199" y="226"/>
              <a:ext cx="18" cy="18"/>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40" name="Commenting">
              <a:extLst>
                <a:ext uri="{FF2B5EF4-FFF2-40B4-BE49-F238E27FC236}">
                  <a16:creationId xmlns:a16="http://schemas.microsoft.com/office/drawing/2014/main" id="{C5B7900A-CB40-4405-B36D-E541394D123E}"/>
                </a:ext>
              </a:extLst>
            </p:cNvPr>
            <p:cNvSpPr>
              <a:spLocks noChangeArrowheads="1"/>
            </p:cNvSpPr>
            <p:nvPr/>
          </p:nvSpPr>
          <p:spPr bwMode="auto">
            <a:xfrm>
              <a:off x="235" y="226"/>
              <a:ext cx="18" cy="18"/>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41" name="Commenting">
              <a:extLst>
                <a:ext uri="{FF2B5EF4-FFF2-40B4-BE49-F238E27FC236}">
                  <a16:creationId xmlns:a16="http://schemas.microsoft.com/office/drawing/2014/main" id="{FFA3715F-4215-4422-B5E5-FC2FEE1E8D43}"/>
                </a:ext>
              </a:extLst>
            </p:cNvPr>
            <p:cNvSpPr>
              <a:spLocks noChangeArrowheads="1"/>
            </p:cNvSpPr>
            <p:nvPr/>
          </p:nvSpPr>
          <p:spPr bwMode="auto">
            <a:xfrm>
              <a:off x="271" y="226"/>
              <a:ext cx="18" cy="18"/>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42" name="Apple" descr="{&quot;Key&quot;:&quot;POWER_USER_SHAPE_ICON&quot;,&quot;Value&quot;:&quot;POWER_USER_SHAPE_ICON_STYLE_1&quot;}">
            <a:extLst>
              <a:ext uri="{FF2B5EF4-FFF2-40B4-BE49-F238E27FC236}">
                <a16:creationId xmlns:a16="http://schemas.microsoft.com/office/drawing/2014/main" id="{D18B7DDC-93D6-4D16-9CF6-4EE6E92FAF7D}"/>
              </a:ext>
            </a:extLst>
          </p:cNvPr>
          <p:cNvGrpSpPr>
            <a:grpSpLocks noChangeAspect="1"/>
          </p:cNvGrpSpPr>
          <p:nvPr/>
        </p:nvGrpSpPr>
        <p:grpSpPr bwMode="auto">
          <a:xfrm>
            <a:off x="7687291" y="1674640"/>
            <a:ext cx="574751" cy="576072"/>
            <a:chOff x="26" y="26"/>
            <a:chExt cx="435" cy="436"/>
          </a:xfrm>
          <a:solidFill>
            <a:schemeClr val="accent1"/>
          </a:solidFill>
        </p:grpSpPr>
        <p:sp>
          <p:nvSpPr>
            <p:cNvPr id="43" name="Apple">
              <a:extLst>
                <a:ext uri="{FF2B5EF4-FFF2-40B4-BE49-F238E27FC236}">
                  <a16:creationId xmlns:a16="http://schemas.microsoft.com/office/drawing/2014/main" id="{9CD7A492-4364-4F0A-BFC1-04904A2D2318}"/>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44" name="Apple">
              <a:extLst>
                <a:ext uri="{FF2B5EF4-FFF2-40B4-BE49-F238E27FC236}">
                  <a16:creationId xmlns:a16="http://schemas.microsoft.com/office/drawing/2014/main" id="{5E059055-21DE-4E7B-8D4D-033219B5AA43}"/>
                </a:ext>
              </a:extLst>
            </p:cNvPr>
            <p:cNvSpPr>
              <a:spLocks noEditPoints="1"/>
            </p:cNvSpPr>
            <p:nvPr/>
          </p:nvSpPr>
          <p:spPr bwMode="auto">
            <a:xfrm>
              <a:off x="109" y="107"/>
              <a:ext cx="271" cy="274"/>
            </a:xfrm>
            <a:custGeom>
              <a:avLst/>
              <a:gdLst>
                <a:gd name="T0" fmla="*/ 274 w 374"/>
                <a:gd name="T1" fmla="*/ 64 h 378"/>
                <a:gd name="T2" fmla="*/ 259 w 374"/>
                <a:gd name="T3" fmla="*/ 65 h 378"/>
                <a:gd name="T4" fmla="*/ 264 w 374"/>
                <a:gd name="T5" fmla="*/ 58 h 378"/>
                <a:gd name="T6" fmla="*/ 274 w 374"/>
                <a:gd name="T7" fmla="*/ 14 h 378"/>
                <a:gd name="T8" fmla="*/ 261 w 374"/>
                <a:gd name="T9" fmla="*/ 2 h 378"/>
                <a:gd name="T10" fmla="*/ 190 w 374"/>
                <a:gd name="T11" fmla="*/ 29 h 378"/>
                <a:gd name="T12" fmla="*/ 185 w 374"/>
                <a:gd name="T13" fmla="*/ 37 h 378"/>
                <a:gd name="T14" fmla="*/ 156 w 374"/>
                <a:gd name="T15" fmla="*/ 4 h 378"/>
                <a:gd name="T16" fmla="*/ 139 w 374"/>
                <a:gd name="T17" fmla="*/ 8 h 378"/>
                <a:gd name="T18" fmla="*/ 142 w 374"/>
                <a:gd name="T19" fmla="*/ 25 h 378"/>
                <a:gd name="T20" fmla="*/ 174 w 374"/>
                <a:gd name="T21" fmla="*/ 79 h 378"/>
                <a:gd name="T22" fmla="*/ 174 w 374"/>
                <a:gd name="T23" fmla="*/ 87 h 378"/>
                <a:gd name="T24" fmla="*/ 170 w 374"/>
                <a:gd name="T25" fmla="*/ 87 h 378"/>
                <a:gd name="T26" fmla="*/ 145 w 374"/>
                <a:gd name="T27" fmla="*/ 78 h 378"/>
                <a:gd name="T28" fmla="*/ 100 w 374"/>
                <a:gd name="T29" fmla="*/ 65 h 378"/>
                <a:gd name="T30" fmla="*/ 0 w 374"/>
                <a:gd name="T31" fmla="*/ 165 h 378"/>
                <a:gd name="T32" fmla="*/ 91 w 374"/>
                <a:gd name="T33" fmla="*/ 361 h 378"/>
                <a:gd name="T34" fmla="*/ 125 w 374"/>
                <a:gd name="T35" fmla="*/ 378 h 378"/>
                <a:gd name="T36" fmla="*/ 142 w 374"/>
                <a:gd name="T37" fmla="*/ 374 h 378"/>
                <a:gd name="T38" fmla="*/ 187 w 374"/>
                <a:gd name="T39" fmla="*/ 365 h 378"/>
                <a:gd name="T40" fmla="*/ 234 w 374"/>
                <a:gd name="T41" fmla="*/ 375 h 378"/>
                <a:gd name="T42" fmla="*/ 250 w 374"/>
                <a:gd name="T43" fmla="*/ 378 h 378"/>
                <a:gd name="T44" fmla="*/ 284 w 374"/>
                <a:gd name="T45" fmla="*/ 361 h 378"/>
                <a:gd name="T46" fmla="*/ 374 w 374"/>
                <a:gd name="T47" fmla="*/ 164 h 378"/>
                <a:gd name="T48" fmla="*/ 274 w 374"/>
                <a:gd name="T49" fmla="*/ 64 h 378"/>
                <a:gd name="T50" fmla="*/ 209 w 374"/>
                <a:gd name="T51" fmla="*/ 45 h 378"/>
                <a:gd name="T52" fmla="*/ 246 w 374"/>
                <a:gd name="T53" fmla="*/ 28 h 378"/>
                <a:gd name="T54" fmla="*/ 240 w 374"/>
                <a:gd name="T55" fmla="*/ 47 h 378"/>
                <a:gd name="T56" fmla="*/ 197 w 374"/>
                <a:gd name="T57" fmla="*/ 77 h 378"/>
                <a:gd name="T58" fmla="*/ 209 w 374"/>
                <a:gd name="T59" fmla="*/ 45 h 378"/>
                <a:gd name="T60" fmla="*/ 266 w 374"/>
                <a:gd name="T61" fmla="*/ 342 h 378"/>
                <a:gd name="T62" fmla="*/ 265 w 374"/>
                <a:gd name="T63" fmla="*/ 343 h 378"/>
                <a:gd name="T64" fmla="*/ 249 w 374"/>
                <a:gd name="T65" fmla="*/ 352 h 378"/>
                <a:gd name="T66" fmla="*/ 241 w 374"/>
                <a:gd name="T67" fmla="*/ 350 h 378"/>
                <a:gd name="T68" fmla="*/ 186 w 374"/>
                <a:gd name="T69" fmla="*/ 339 h 378"/>
                <a:gd name="T70" fmla="*/ 132 w 374"/>
                <a:gd name="T71" fmla="*/ 350 h 378"/>
                <a:gd name="T72" fmla="*/ 124 w 374"/>
                <a:gd name="T73" fmla="*/ 352 h 378"/>
                <a:gd name="T74" fmla="*/ 107 w 374"/>
                <a:gd name="T75" fmla="*/ 343 h 378"/>
                <a:gd name="T76" fmla="*/ 106 w 374"/>
                <a:gd name="T77" fmla="*/ 341 h 378"/>
                <a:gd name="T78" fmla="*/ 24 w 374"/>
                <a:gd name="T79" fmla="*/ 164 h 378"/>
                <a:gd name="T80" fmla="*/ 99 w 374"/>
                <a:gd name="T81" fmla="*/ 89 h 378"/>
                <a:gd name="T82" fmla="*/ 134 w 374"/>
                <a:gd name="T83" fmla="*/ 99 h 378"/>
                <a:gd name="T84" fmla="*/ 164 w 374"/>
                <a:gd name="T85" fmla="*/ 110 h 378"/>
                <a:gd name="T86" fmla="*/ 242 w 374"/>
                <a:gd name="T87" fmla="*/ 95 h 378"/>
                <a:gd name="T88" fmla="*/ 274 w 374"/>
                <a:gd name="T89" fmla="*/ 89 h 378"/>
                <a:gd name="T90" fmla="*/ 349 w 374"/>
                <a:gd name="T91" fmla="*/ 164 h 378"/>
                <a:gd name="T92" fmla="*/ 266 w 374"/>
                <a:gd name="T93" fmla="*/ 342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378">
                  <a:moveTo>
                    <a:pt x="274" y="64"/>
                  </a:moveTo>
                  <a:cubicBezTo>
                    <a:pt x="269" y="64"/>
                    <a:pt x="264" y="64"/>
                    <a:pt x="259" y="65"/>
                  </a:cubicBezTo>
                  <a:cubicBezTo>
                    <a:pt x="260" y="63"/>
                    <a:pt x="262" y="60"/>
                    <a:pt x="264" y="58"/>
                  </a:cubicBezTo>
                  <a:cubicBezTo>
                    <a:pt x="274" y="35"/>
                    <a:pt x="274" y="15"/>
                    <a:pt x="274" y="14"/>
                  </a:cubicBezTo>
                  <a:cubicBezTo>
                    <a:pt x="274" y="7"/>
                    <a:pt x="269" y="2"/>
                    <a:pt x="261" y="2"/>
                  </a:cubicBezTo>
                  <a:cubicBezTo>
                    <a:pt x="229" y="2"/>
                    <a:pt x="205" y="10"/>
                    <a:pt x="190" y="29"/>
                  </a:cubicBezTo>
                  <a:cubicBezTo>
                    <a:pt x="187" y="31"/>
                    <a:pt x="186" y="34"/>
                    <a:pt x="185" y="37"/>
                  </a:cubicBezTo>
                  <a:cubicBezTo>
                    <a:pt x="172" y="15"/>
                    <a:pt x="156" y="5"/>
                    <a:pt x="156" y="4"/>
                  </a:cubicBezTo>
                  <a:cubicBezTo>
                    <a:pt x="150" y="0"/>
                    <a:pt x="142" y="2"/>
                    <a:pt x="139" y="8"/>
                  </a:cubicBezTo>
                  <a:cubicBezTo>
                    <a:pt x="135" y="14"/>
                    <a:pt x="136" y="22"/>
                    <a:pt x="142" y="25"/>
                  </a:cubicBezTo>
                  <a:cubicBezTo>
                    <a:pt x="144" y="27"/>
                    <a:pt x="169" y="43"/>
                    <a:pt x="174" y="79"/>
                  </a:cubicBezTo>
                  <a:lnTo>
                    <a:pt x="174" y="87"/>
                  </a:lnTo>
                  <a:lnTo>
                    <a:pt x="170" y="87"/>
                  </a:lnTo>
                  <a:cubicBezTo>
                    <a:pt x="161" y="85"/>
                    <a:pt x="154" y="82"/>
                    <a:pt x="145" y="78"/>
                  </a:cubicBezTo>
                  <a:cubicBezTo>
                    <a:pt x="131" y="72"/>
                    <a:pt x="117" y="65"/>
                    <a:pt x="100" y="65"/>
                  </a:cubicBezTo>
                  <a:cubicBezTo>
                    <a:pt x="45" y="65"/>
                    <a:pt x="0" y="110"/>
                    <a:pt x="0" y="165"/>
                  </a:cubicBezTo>
                  <a:cubicBezTo>
                    <a:pt x="0" y="284"/>
                    <a:pt x="81" y="354"/>
                    <a:pt x="91" y="361"/>
                  </a:cubicBezTo>
                  <a:cubicBezTo>
                    <a:pt x="99" y="369"/>
                    <a:pt x="109" y="378"/>
                    <a:pt x="125" y="378"/>
                  </a:cubicBezTo>
                  <a:cubicBezTo>
                    <a:pt x="131" y="378"/>
                    <a:pt x="136" y="376"/>
                    <a:pt x="142" y="374"/>
                  </a:cubicBezTo>
                  <a:cubicBezTo>
                    <a:pt x="142" y="374"/>
                    <a:pt x="164" y="365"/>
                    <a:pt x="187" y="365"/>
                  </a:cubicBezTo>
                  <a:cubicBezTo>
                    <a:pt x="211" y="365"/>
                    <a:pt x="232" y="374"/>
                    <a:pt x="234" y="375"/>
                  </a:cubicBezTo>
                  <a:cubicBezTo>
                    <a:pt x="239" y="378"/>
                    <a:pt x="245" y="378"/>
                    <a:pt x="250" y="378"/>
                  </a:cubicBezTo>
                  <a:cubicBezTo>
                    <a:pt x="266" y="378"/>
                    <a:pt x="276" y="369"/>
                    <a:pt x="284" y="361"/>
                  </a:cubicBezTo>
                  <a:cubicBezTo>
                    <a:pt x="292" y="353"/>
                    <a:pt x="374" y="283"/>
                    <a:pt x="374" y="164"/>
                  </a:cubicBezTo>
                  <a:cubicBezTo>
                    <a:pt x="374" y="109"/>
                    <a:pt x="329" y="64"/>
                    <a:pt x="274" y="64"/>
                  </a:cubicBezTo>
                  <a:close/>
                  <a:moveTo>
                    <a:pt x="209" y="45"/>
                  </a:moveTo>
                  <a:cubicBezTo>
                    <a:pt x="217" y="35"/>
                    <a:pt x="230" y="30"/>
                    <a:pt x="246" y="28"/>
                  </a:cubicBezTo>
                  <a:cubicBezTo>
                    <a:pt x="245" y="33"/>
                    <a:pt x="244" y="40"/>
                    <a:pt x="240" y="47"/>
                  </a:cubicBezTo>
                  <a:cubicBezTo>
                    <a:pt x="231" y="64"/>
                    <a:pt x="217" y="74"/>
                    <a:pt x="197" y="77"/>
                  </a:cubicBezTo>
                  <a:cubicBezTo>
                    <a:pt x="199" y="67"/>
                    <a:pt x="201" y="54"/>
                    <a:pt x="209" y="45"/>
                  </a:cubicBezTo>
                  <a:close/>
                  <a:moveTo>
                    <a:pt x="266" y="342"/>
                  </a:moveTo>
                  <a:lnTo>
                    <a:pt x="265" y="343"/>
                  </a:lnTo>
                  <a:cubicBezTo>
                    <a:pt x="259" y="349"/>
                    <a:pt x="255" y="352"/>
                    <a:pt x="249" y="352"/>
                  </a:cubicBezTo>
                  <a:cubicBezTo>
                    <a:pt x="246" y="352"/>
                    <a:pt x="242" y="352"/>
                    <a:pt x="241" y="350"/>
                  </a:cubicBezTo>
                  <a:cubicBezTo>
                    <a:pt x="240" y="350"/>
                    <a:pt x="215" y="339"/>
                    <a:pt x="186" y="339"/>
                  </a:cubicBezTo>
                  <a:cubicBezTo>
                    <a:pt x="157" y="339"/>
                    <a:pt x="132" y="350"/>
                    <a:pt x="132" y="350"/>
                  </a:cubicBezTo>
                  <a:cubicBezTo>
                    <a:pt x="130" y="352"/>
                    <a:pt x="126" y="352"/>
                    <a:pt x="124" y="352"/>
                  </a:cubicBezTo>
                  <a:cubicBezTo>
                    <a:pt x="117" y="352"/>
                    <a:pt x="114" y="349"/>
                    <a:pt x="107" y="343"/>
                  </a:cubicBezTo>
                  <a:lnTo>
                    <a:pt x="106" y="341"/>
                  </a:lnTo>
                  <a:cubicBezTo>
                    <a:pt x="105" y="342"/>
                    <a:pt x="24" y="277"/>
                    <a:pt x="24" y="164"/>
                  </a:cubicBezTo>
                  <a:cubicBezTo>
                    <a:pt x="24" y="123"/>
                    <a:pt x="57" y="89"/>
                    <a:pt x="99" y="89"/>
                  </a:cubicBezTo>
                  <a:cubicBezTo>
                    <a:pt x="111" y="89"/>
                    <a:pt x="122" y="94"/>
                    <a:pt x="134" y="99"/>
                  </a:cubicBezTo>
                  <a:cubicBezTo>
                    <a:pt x="144" y="103"/>
                    <a:pt x="152" y="108"/>
                    <a:pt x="164" y="110"/>
                  </a:cubicBezTo>
                  <a:cubicBezTo>
                    <a:pt x="190" y="115"/>
                    <a:pt x="217" y="110"/>
                    <a:pt x="242" y="95"/>
                  </a:cubicBezTo>
                  <a:cubicBezTo>
                    <a:pt x="250" y="90"/>
                    <a:pt x="260" y="89"/>
                    <a:pt x="274" y="89"/>
                  </a:cubicBezTo>
                  <a:cubicBezTo>
                    <a:pt x="315" y="89"/>
                    <a:pt x="349" y="123"/>
                    <a:pt x="349" y="164"/>
                  </a:cubicBezTo>
                  <a:cubicBezTo>
                    <a:pt x="349" y="277"/>
                    <a:pt x="267" y="342"/>
                    <a:pt x="266" y="342"/>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cxnSp>
        <p:nvCxnSpPr>
          <p:cNvPr id="46" name="Straight Connector 45">
            <a:extLst>
              <a:ext uri="{FF2B5EF4-FFF2-40B4-BE49-F238E27FC236}">
                <a16:creationId xmlns:a16="http://schemas.microsoft.com/office/drawing/2014/main" id="{E21E0C46-6E68-468F-8B88-F1C5C314A945}"/>
              </a:ext>
            </a:extLst>
          </p:cNvPr>
          <p:cNvCxnSpPr>
            <a:cxnSpLocks/>
          </p:cNvCxnSpPr>
          <p:nvPr/>
        </p:nvCxnSpPr>
        <p:spPr bwMode="gray">
          <a:xfrm>
            <a:off x="4329986" y="2560276"/>
            <a:ext cx="0" cy="15544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A3E8548-9880-42DD-88A9-1109A5A4FDEE}"/>
              </a:ext>
            </a:extLst>
          </p:cNvPr>
          <p:cNvCxnSpPr/>
          <p:nvPr/>
        </p:nvCxnSpPr>
        <p:spPr bwMode="gray">
          <a:xfrm>
            <a:off x="9230963" y="2399273"/>
            <a:ext cx="19274" cy="20116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2" name="Devices" descr="{&quot;Key&quot;:&quot;POWER_USER_SHAPE_ICON&quot;,&quot;Value&quot;:&quot;POWER_USER_SHAPE_ICON_STYLE_1&quot;}">
            <a:extLst>
              <a:ext uri="{FF2B5EF4-FFF2-40B4-BE49-F238E27FC236}">
                <a16:creationId xmlns:a16="http://schemas.microsoft.com/office/drawing/2014/main" id="{939FF3AF-A9E7-4D26-A302-18B1747C9A47}"/>
              </a:ext>
            </a:extLst>
          </p:cNvPr>
          <p:cNvGrpSpPr>
            <a:grpSpLocks noChangeAspect="1"/>
          </p:cNvGrpSpPr>
          <p:nvPr/>
        </p:nvGrpSpPr>
        <p:grpSpPr bwMode="auto">
          <a:xfrm>
            <a:off x="4042610" y="1656581"/>
            <a:ext cx="574751" cy="576072"/>
            <a:chOff x="26" y="26"/>
            <a:chExt cx="435" cy="436"/>
          </a:xfrm>
          <a:solidFill>
            <a:schemeClr val="accent1"/>
          </a:solidFill>
        </p:grpSpPr>
        <p:sp>
          <p:nvSpPr>
            <p:cNvPr id="53" name="Devices">
              <a:extLst>
                <a:ext uri="{FF2B5EF4-FFF2-40B4-BE49-F238E27FC236}">
                  <a16:creationId xmlns:a16="http://schemas.microsoft.com/office/drawing/2014/main" id="{E0A88BF7-0082-4CFE-A150-B8155E68DB11}"/>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54" name="Devices">
              <a:extLst>
                <a:ext uri="{FF2B5EF4-FFF2-40B4-BE49-F238E27FC236}">
                  <a16:creationId xmlns:a16="http://schemas.microsoft.com/office/drawing/2014/main" id="{A709A738-5FC2-42FB-9CC7-7C63A80043C6}"/>
                </a:ext>
              </a:extLst>
            </p:cNvPr>
            <p:cNvSpPr>
              <a:spLocks noEditPoints="1"/>
            </p:cNvSpPr>
            <p:nvPr/>
          </p:nvSpPr>
          <p:spPr bwMode="auto">
            <a:xfrm>
              <a:off x="144" y="117"/>
              <a:ext cx="218" cy="245"/>
            </a:xfrm>
            <a:custGeom>
              <a:avLst/>
              <a:gdLst>
                <a:gd name="T0" fmla="*/ 287 w 300"/>
                <a:gd name="T1" fmla="*/ 138 h 338"/>
                <a:gd name="T2" fmla="*/ 250 w 300"/>
                <a:gd name="T3" fmla="*/ 138 h 338"/>
                <a:gd name="T4" fmla="*/ 250 w 300"/>
                <a:gd name="T5" fmla="*/ 13 h 338"/>
                <a:gd name="T6" fmla="*/ 237 w 300"/>
                <a:gd name="T7" fmla="*/ 0 h 338"/>
                <a:gd name="T8" fmla="*/ 12 w 300"/>
                <a:gd name="T9" fmla="*/ 0 h 338"/>
                <a:gd name="T10" fmla="*/ 0 w 300"/>
                <a:gd name="T11" fmla="*/ 13 h 338"/>
                <a:gd name="T12" fmla="*/ 0 w 300"/>
                <a:gd name="T13" fmla="*/ 300 h 338"/>
                <a:gd name="T14" fmla="*/ 12 w 300"/>
                <a:gd name="T15" fmla="*/ 313 h 338"/>
                <a:gd name="T16" fmla="*/ 187 w 300"/>
                <a:gd name="T17" fmla="*/ 313 h 338"/>
                <a:gd name="T18" fmla="*/ 187 w 300"/>
                <a:gd name="T19" fmla="*/ 325 h 338"/>
                <a:gd name="T20" fmla="*/ 200 w 300"/>
                <a:gd name="T21" fmla="*/ 338 h 338"/>
                <a:gd name="T22" fmla="*/ 287 w 300"/>
                <a:gd name="T23" fmla="*/ 338 h 338"/>
                <a:gd name="T24" fmla="*/ 300 w 300"/>
                <a:gd name="T25" fmla="*/ 325 h 338"/>
                <a:gd name="T26" fmla="*/ 300 w 300"/>
                <a:gd name="T27" fmla="*/ 150 h 338"/>
                <a:gd name="T28" fmla="*/ 287 w 300"/>
                <a:gd name="T29" fmla="*/ 138 h 338"/>
                <a:gd name="T30" fmla="*/ 187 w 300"/>
                <a:gd name="T31" fmla="*/ 150 h 338"/>
                <a:gd name="T32" fmla="*/ 187 w 300"/>
                <a:gd name="T33" fmla="*/ 288 h 338"/>
                <a:gd name="T34" fmla="*/ 25 w 300"/>
                <a:gd name="T35" fmla="*/ 288 h 338"/>
                <a:gd name="T36" fmla="*/ 25 w 300"/>
                <a:gd name="T37" fmla="*/ 25 h 338"/>
                <a:gd name="T38" fmla="*/ 225 w 300"/>
                <a:gd name="T39" fmla="*/ 25 h 338"/>
                <a:gd name="T40" fmla="*/ 225 w 300"/>
                <a:gd name="T41" fmla="*/ 138 h 338"/>
                <a:gd name="T42" fmla="*/ 200 w 300"/>
                <a:gd name="T43" fmla="*/ 138 h 338"/>
                <a:gd name="T44" fmla="*/ 187 w 300"/>
                <a:gd name="T45" fmla="*/ 150 h 338"/>
                <a:gd name="T46" fmla="*/ 275 w 300"/>
                <a:gd name="T47" fmla="*/ 313 h 338"/>
                <a:gd name="T48" fmla="*/ 212 w 300"/>
                <a:gd name="T49" fmla="*/ 313 h 338"/>
                <a:gd name="T50" fmla="*/ 212 w 300"/>
                <a:gd name="T51" fmla="*/ 163 h 338"/>
                <a:gd name="T52" fmla="*/ 275 w 300"/>
                <a:gd name="T53" fmla="*/ 163 h 338"/>
                <a:gd name="T54" fmla="*/ 275 w 300"/>
                <a:gd name="T55" fmla="*/ 313 h 338"/>
                <a:gd name="T56" fmla="*/ 137 w 300"/>
                <a:gd name="T57" fmla="*/ 250 h 338"/>
                <a:gd name="T58" fmla="*/ 125 w 300"/>
                <a:gd name="T59" fmla="*/ 263 h 338"/>
                <a:gd name="T60" fmla="*/ 112 w 300"/>
                <a:gd name="T61" fmla="*/ 250 h 338"/>
                <a:gd name="T62" fmla="*/ 125 w 300"/>
                <a:gd name="T63" fmla="*/ 238 h 338"/>
                <a:gd name="T64" fmla="*/ 137 w 300"/>
                <a:gd name="T65" fmla="*/ 25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338">
                  <a:moveTo>
                    <a:pt x="287" y="138"/>
                  </a:moveTo>
                  <a:lnTo>
                    <a:pt x="250" y="138"/>
                  </a:lnTo>
                  <a:lnTo>
                    <a:pt x="250" y="13"/>
                  </a:lnTo>
                  <a:cubicBezTo>
                    <a:pt x="250" y="5"/>
                    <a:pt x="245" y="0"/>
                    <a:pt x="237" y="0"/>
                  </a:cubicBezTo>
                  <a:lnTo>
                    <a:pt x="12" y="0"/>
                  </a:lnTo>
                  <a:cubicBezTo>
                    <a:pt x="5" y="0"/>
                    <a:pt x="0" y="5"/>
                    <a:pt x="0" y="13"/>
                  </a:cubicBezTo>
                  <a:lnTo>
                    <a:pt x="0" y="300"/>
                  </a:lnTo>
                  <a:cubicBezTo>
                    <a:pt x="0" y="308"/>
                    <a:pt x="5" y="313"/>
                    <a:pt x="12" y="313"/>
                  </a:cubicBezTo>
                  <a:lnTo>
                    <a:pt x="187" y="313"/>
                  </a:lnTo>
                  <a:lnTo>
                    <a:pt x="187" y="325"/>
                  </a:lnTo>
                  <a:cubicBezTo>
                    <a:pt x="187" y="333"/>
                    <a:pt x="192" y="338"/>
                    <a:pt x="200" y="338"/>
                  </a:cubicBezTo>
                  <a:lnTo>
                    <a:pt x="287" y="338"/>
                  </a:lnTo>
                  <a:cubicBezTo>
                    <a:pt x="295" y="338"/>
                    <a:pt x="300" y="333"/>
                    <a:pt x="300" y="325"/>
                  </a:cubicBezTo>
                  <a:lnTo>
                    <a:pt x="300" y="150"/>
                  </a:lnTo>
                  <a:cubicBezTo>
                    <a:pt x="300" y="143"/>
                    <a:pt x="295" y="138"/>
                    <a:pt x="287" y="138"/>
                  </a:cubicBezTo>
                  <a:close/>
                  <a:moveTo>
                    <a:pt x="187" y="150"/>
                  </a:moveTo>
                  <a:lnTo>
                    <a:pt x="187" y="288"/>
                  </a:lnTo>
                  <a:lnTo>
                    <a:pt x="25" y="288"/>
                  </a:lnTo>
                  <a:lnTo>
                    <a:pt x="25" y="25"/>
                  </a:lnTo>
                  <a:lnTo>
                    <a:pt x="225" y="25"/>
                  </a:lnTo>
                  <a:lnTo>
                    <a:pt x="225" y="138"/>
                  </a:lnTo>
                  <a:lnTo>
                    <a:pt x="200" y="138"/>
                  </a:lnTo>
                  <a:cubicBezTo>
                    <a:pt x="192" y="138"/>
                    <a:pt x="187" y="143"/>
                    <a:pt x="187" y="150"/>
                  </a:cubicBezTo>
                  <a:close/>
                  <a:moveTo>
                    <a:pt x="275" y="313"/>
                  </a:moveTo>
                  <a:lnTo>
                    <a:pt x="212" y="313"/>
                  </a:lnTo>
                  <a:lnTo>
                    <a:pt x="212" y="163"/>
                  </a:lnTo>
                  <a:lnTo>
                    <a:pt x="275" y="163"/>
                  </a:lnTo>
                  <a:lnTo>
                    <a:pt x="275" y="313"/>
                  </a:lnTo>
                  <a:close/>
                  <a:moveTo>
                    <a:pt x="137" y="250"/>
                  </a:moveTo>
                  <a:cubicBezTo>
                    <a:pt x="137" y="258"/>
                    <a:pt x="132" y="263"/>
                    <a:pt x="125" y="263"/>
                  </a:cubicBezTo>
                  <a:cubicBezTo>
                    <a:pt x="117" y="263"/>
                    <a:pt x="112" y="258"/>
                    <a:pt x="112" y="250"/>
                  </a:cubicBezTo>
                  <a:cubicBezTo>
                    <a:pt x="112" y="243"/>
                    <a:pt x="117" y="238"/>
                    <a:pt x="125" y="238"/>
                  </a:cubicBezTo>
                  <a:cubicBezTo>
                    <a:pt x="132" y="238"/>
                    <a:pt x="137" y="243"/>
                    <a:pt x="137" y="25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55" name="Lightbulb" descr="{&quot;Key&quot;:&quot;POWER_USER_SHAPE_ICON&quot;,&quot;Value&quot;:&quot;POWER_USER_SHAPE_ICON_STYLE_1&quot;}">
            <a:extLst>
              <a:ext uri="{FF2B5EF4-FFF2-40B4-BE49-F238E27FC236}">
                <a16:creationId xmlns:a16="http://schemas.microsoft.com/office/drawing/2014/main" id="{F1D6634E-0FEC-438B-A4F2-04E8FE1EC23C}"/>
              </a:ext>
            </a:extLst>
          </p:cNvPr>
          <p:cNvGrpSpPr>
            <a:grpSpLocks noChangeAspect="1"/>
          </p:cNvGrpSpPr>
          <p:nvPr/>
        </p:nvGrpSpPr>
        <p:grpSpPr bwMode="auto">
          <a:xfrm>
            <a:off x="1530805" y="1653896"/>
            <a:ext cx="574751" cy="576072"/>
            <a:chOff x="26" y="26"/>
            <a:chExt cx="435" cy="436"/>
          </a:xfrm>
          <a:solidFill>
            <a:schemeClr val="accent1"/>
          </a:solidFill>
        </p:grpSpPr>
        <p:sp>
          <p:nvSpPr>
            <p:cNvPr id="56" name="Lightbulb">
              <a:extLst>
                <a:ext uri="{FF2B5EF4-FFF2-40B4-BE49-F238E27FC236}">
                  <a16:creationId xmlns:a16="http://schemas.microsoft.com/office/drawing/2014/main" id="{6487D7D4-C2F5-4E7C-B037-C3D8E3B9640B}"/>
                </a:ext>
              </a:extLst>
            </p:cNvPr>
            <p:cNvSpPr>
              <a:spLocks noEditPoints="1"/>
            </p:cNvSpPr>
            <p:nvPr/>
          </p:nvSpPr>
          <p:spPr bwMode="auto">
            <a:xfrm>
              <a:off x="160" y="108"/>
              <a:ext cx="170" cy="273"/>
            </a:xfrm>
            <a:custGeom>
              <a:avLst/>
              <a:gdLst>
                <a:gd name="T0" fmla="*/ 116 w 234"/>
                <a:gd name="T1" fmla="*/ 0 h 375"/>
                <a:gd name="T2" fmla="*/ 116 w 234"/>
                <a:gd name="T3" fmla="*/ 0 h 375"/>
                <a:gd name="T4" fmla="*/ 116 w 234"/>
                <a:gd name="T5" fmla="*/ 0 h 375"/>
                <a:gd name="T6" fmla="*/ 116 w 234"/>
                <a:gd name="T7" fmla="*/ 0 h 375"/>
                <a:gd name="T8" fmla="*/ 116 w 234"/>
                <a:gd name="T9" fmla="*/ 0 h 375"/>
                <a:gd name="T10" fmla="*/ 0 w 234"/>
                <a:gd name="T11" fmla="*/ 112 h 375"/>
                <a:gd name="T12" fmla="*/ 23 w 234"/>
                <a:gd name="T13" fmla="*/ 186 h 375"/>
                <a:gd name="T14" fmla="*/ 54 w 234"/>
                <a:gd name="T15" fmla="*/ 250 h 375"/>
                <a:gd name="T16" fmla="*/ 54 w 234"/>
                <a:gd name="T17" fmla="*/ 287 h 375"/>
                <a:gd name="T18" fmla="*/ 54 w 234"/>
                <a:gd name="T19" fmla="*/ 288 h 375"/>
                <a:gd name="T20" fmla="*/ 54 w 234"/>
                <a:gd name="T21" fmla="*/ 290 h 375"/>
                <a:gd name="T22" fmla="*/ 66 w 234"/>
                <a:gd name="T23" fmla="*/ 365 h 375"/>
                <a:gd name="T24" fmla="*/ 79 w 234"/>
                <a:gd name="T25" fmla="*/ 375 h 375"/>
                <a:gd name="T26" fmla="*/ 154 w 234"/>
                <a:gd name="T27" fmla="*/ 375 h 375"/>
                <a:gd name="T28" fmla="*/ 166 w 234"/>
                <a:gd name="T29" fmla="*/ 365 h 375"/>
                <a:gd name="T30" fmla="*/ 179 w 234"/>
                <a:gd name="T31" fmla="*/ 290 h 375"/>
                <a:gd name="T32" fmla="*/ 179 w 234"/>
                <a:gd name="T33" fmla="*/ 288 h 375"/>
                <a:gd name="T34" fmla="*/ 179 w 234"/>
                <a:gd name="T35" fmla="*/ 287 h 375"/>
                <a:gd name="T36" fmla="*/ 179 w 234"/>
                <a:gd name="T37" fmla="*/ 250 h 375"/>
                <a:gd name="T38" fmla="*/ 210 w 234"/>
                <a:gd name="T39" fmla="*/ 186 h 375"/>
                <a:gd name="T40" fmla="*/ 234 w 234"/>
                <a:gd name="T41" fmla="*/ 112 h 375"/>
                <a:gd name="T42" fmla="*/ 116 w 234"/>
                <a:gd name="T43" fmla="*/ 0 h 375"/>
                <a:gd name="T44" fmla="*/ 143 w 234"/>
                <a:gd name="T45" fmla="*/ 350 h 375"/>
                <a:gd name="T46" fmla="*/ 89 w 234"/>
                <a:gd name="T47" fmla="*/ 350 h 375"/>
                <a:gd name="T48" fmla="*/ 80 w 234"/>
                <a:gd name="T49" fmla="*/ 300 h 375"/>
                <a:gd name="T50" fmla="*/ 150 w 234"/>
                <a:gd name="T51" fmla="*/ 300 h 375"/>
                <a:gd name="T52" fmla="*/ 143 w 234"/>
                <a:gd name="T53" fmla="*/ 350 h 375"/>
                <a:gd name="T54" fmla="*/ 189 w 234"/>
                <a:gd name="T55" fmla="*/ 172 h 375"/>
                <a:gd name="T56" fmla="*/ 153 w 234"/>
                <a:gd name="T57" fmla="*/ 250 h 375"/>
                <a:gd name="T58" fmla="*/ 153 w 234"/>
                <a:gd name="T59" fmla="*/ 275 h 375"/>
                <a:gd name="T60" fmla="*/ 128 w 234"/>
                <a:gd name="T61" fmla="*/ 275 h 375"/>
                <a:gd name="T62" fmla="*/ 128 w 234"/>
                <a:gd name="T63" fmla="*/ 180 h 375"/>
                <a:gd name="T64" fmla="*/ 149 w 234"/>
                <a:gd name="T65" fmla="*/ 158 h 375"/>
                <a:gd name="T66" fmla="*/ 149 w 234"/>
                <a:gd name="T67" fmla="*/ 141 h 375"/>
                <a:gd name="T68" fmla="*/ 131 w 234"/>
                <a:gd name="T69" fmla="*/ 141 h 375"/>
                <a:gd name="T70" fmla="*/ 115 w 234"/>
                <a:gd name="T71" fmla="*/ 157 h 375"/>
                <a:gd name="T72" fmla="*/ 99 w 234"/>
                <a:gd name="T73" fmla="*/ 141 h 375"/>
                <a:gd name="T74" fmla="*/ 81 w 234"/>
                <a:gd name="T75" fmla="*/ 141 h 375"/>
                <a:gd name="T76" fmla="*/ 81 w 234"/>
                <a:gd name="T77" fmla="*/ 158 h 375"/>
                <a:gd name="T78" fmla="*/ 103 w 234"/>
                <a:gd name="T79" fmla="*/ 178 h 375"/>
                <a:gd name="T80" fmla="*/ 103 w 234"/>
                <a:gd name="T81" fmla="*/ 275 h 375"/>
                <a:gd name="T82" fmla="*/ 78 w 234"/>
                <a:gd name="T83" fmla="*/ 275 h 375"/>
                <a:gd name="T84" fmla="*/ 78 w 234"/>
                <a:gd name="T85" fmla="*/ 250 h 375"/>
                <a:gd name="T86" fmla="*/ 43 w 234"/>
                <a:gd name="T87" fmla="*/ 172 h 375"/>
                <a:gd name="T88" fmla="*/ 24 w 234"/>
                <a:gd name="T89" fmla="*/ 112 h 375"/>
                <a:gd name="T90" fmla="*/ 115 w 234"/>
                <a:gd name="T91" fmla="*/ 25 h 375"/>
                <a:gd name="T92" fmla="*/ 206 w 234"/>
                <a:gd name="T93" fmla="*/ 112 h 375"/>
                <a:gd name="T94" fmla="*/ 189 w 234"/>
                <a:gd name="T95" fmla="*/ 17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4" h="375">
                  <a:moveTo>
                    <a:pt x="116" y="0"/>
                  </a:moveTo>
                  <a:lnTo>
                    <a:pt x="116" y="0"/>
                  </a:lnTo>
                  <a:cubicBezTo>
                    <a:pt x="115" y="0"/>
                    <a:pt x="115" y="0"/>
                    <a:pt x="116" y="0"/>
                  </a:cubicBezTo>
                  <a:cubicBezTo>
                    <a:pt x="115" y="0"/>
                    <a:pt x="115" y="0"/>
                    <a:pt x="116" y="0"/>
                  </a:cubicBezTo>
                  <a:cubicBezTo>
                    <a:pt x="115" y="0"/>
                    <a:pt x="115" y="0"/>
                    <a:pt x="116" y="0"/>
                  </a:cubicBezTo>
                  <a:cubicBezTo>
                    <a:pt x="53" y="0"/>
                    <a:pt x="0" y="51"/>
                    <a:pt x="0" y="112"/>
                  </a:cubicBezTo>
                  <a:cubicBezTo>
                    <a:pt x="0" y="152"/>
                    <a:pt x="21" y="185"/>
                    <a:pt x="23" y="186"/>
                  </a:cubicBezTo>
                  <a:cubicBezTo>
                    <a:pt x="38" y="211"/>
                    <a:pt x="54" y="242"/>
                    <a:pt x="54" y="250"/>
                  </a:cubicBezTo>
                  <a:lnTo>
                    <a:pt x="54" y="287"/>
                  </a:lnTo>
                  <a:lnTo>
                    <a:pt x="54" y="288"/>
                  </a:lnTo>
                  <a:lnTo>
                    <a:pt x="54" y="290"/>
                  </a:lnTo>
                  <a:lnTo>
                    <a:pt x="66" y="365"/>
                  </a:lnTo>
                  <a:cubicBezTo>
                    <a:pt x="68" y="371"/>
                    <a:pt x="73" y="375"/>
                    <a:pt x="79" y="375"/>
                  </a:cubicBezTo>
                  <a:lnTo>
                    <a:pt x="154" y="375"/>
                  </a:lnTo>
                  <a:cubicBezTo>
                    <a:pt x="160" y="375"/>
                    <a:pt x="165" y="370"/>
                    <a:pt x="166" y="365"/>
                  </a:cubicBezTo>
                  <a:lnTo>
                    <a:pt x="179" y="290"/>
                  </a:lnTo>
                  <a:lnTo>
                    <a:pt x="179" y="288"/>
                  </a:lnTo>
                  <a:lnTo>
                    <a:pt x="179" y="287"/>
                  </a:lnTo>
                  <a:lnTo>
                    <a:pt x="179" y="250"/>
                  </a:lnTo>
                  <a:cubicBezTo>
                    <a:pt x="179" y="242"/>
                    <a:pt x="195" y="210"/>
                    <a:pt x="210" y="186"/>
                  </a:cubicBezTo>
                  <a:cubicBezTo>
                    <a:pt x="211" y="184"/>
                    <a:pt x="234" y="152"/>
                    <a:pt x="234" y="112"/>
                  </a:cubicBezTo>
                  <a:cubicBezTo>
                    <a:pt x="233" y="51"/>
                    <a:pt x="179" y="0"/>
                    <a:pt x="116" y="0"/>
                  </a:cubicBezTo>
                  <a:close/>
                  <a:moveTo>
                    <a:pt x="143" y="350"/>
                  </a:moveTo>
                  <a:lnTo>
                    <a:pt x="89" y="350"/>
                  </a:lnTo>
                  <a:lnTo>
                    <a:pt x="80" y="300"/>
                  </a:lnTo>
                  <a:lnTo>
                    <a:pt x="150" y="300"/>
                  </a:lnTo>
                  <a:lnTo>
                    <a:pt x="143" y="350"/>
                  </a:lnTo>
                  <a:close/>
                  <a:moveTo>
                    <a:pt x="189" y="172"/>
                  </a:moveTo>
                  <a:cubicBezTo>
                    <a:pt x="180" y="185"/>
                    <a:pt x="153" y="230"/>
                    <a:pt x="153" y="250"/>
                  </a:cubicBezTo>
                  <a:lnTo>
                    <a:pt x="153" y="275"/>
                  </a:lnTo>
                  <a:lnTo>
                    <a:pt x="128" y="275"/>
                  </a:lnTo>
                  <a:lnTo>
                    <a:pt x="128" y="180"/>
                  </a:lnTo>
                  <a:lnTo>
                    <a:pt x="149" y="158"/>
                  </a:lnTo>
                  <a:cubicBezTo>
                    <a:pt x="154" y="153"/>
                    <a:pt x="154" y="146"/>
                    <a:pt x="149" y="141"/>
                  </a:cubicBezTo>
                  <a:cubicBezTo>
                    <a:pt x="144" y="136"/>
                    <a:pt x="136" y="136"/>
                    <a:pt x="131" y="141"/>
                  </a:cubicBezTo>
                  <a:lnTo>
                    <a:pt x="115" y="157"/>
                  </a:lnTo>
                  <a:lnTo>
                    <a:pt x="99" y="141"/>
                  </a:lnTo>
                  <a:cubicBezTo>
                    <a:pt x="94" y="136"/>
                    <a:pt x="86" y="136"/>
                    <a:pt x="81" y="141"/>
                  </a:cubicBezTo>
                  <a:cubicBezTo>
                    <a:pt x="76" y="146"/>
                    <a:pt x="76" y="153"/>
                    <a:pt x="81" y="158"/>
                  </a:cubicBezTo>
                  <a:lnTo>
                    <a:pt x="103" y="178"/>
                  </a:lnTo>
                  <a:lnTo>
                    <a:pt x="103" y="275"/>
                  </a:lnTo>
                  <a:lnTo>
                    <a:pt x="78" y="275"/>
                  </a:lnTo>
                  <a:lnTo>
                    <a:pt x="78" y="250"/>
                  </a:lnTo>
                  <a:cubicBezTo>
                    <a:pt x="78" y="231"/>
                    <a:pt x="51" y="186"/>
                    <a:pt x="43" y="172"/>
                  </a:cubicBezTo>
                  <a:cubicBezTo>
                    <a:pt x="43" y="172"/>
                    <a:pt x="24" y="145"/>
                    <a:pt x="24" y="112"/>
                  </a:cubicBezTo>
                  <a:cubicBezTo>
                    <a:pt x="24" y="65"/>
                    <a:pt x="65" y="26"/>
                    <a:pt x="115" y="25"/>
                  </a:cubicBezTo>
                  <a:cubicBezTo>
                    <a:pt x="165" y="25"/>
                    <a:pt x="206" y="65"/>
                    <a:pt x="206" y="112"/>
                  </a:cubicBezTo>
                  <a:cubicBezTo>
                    <a:pt x="208" y="143"/>
                    <a:pt x="189" y="171"/>
                    <a:pt x="189" y="172"/>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57" name="Lightbulb">
              <a:extLst>
                <a:ext uri="{FF2B5EF4-FFF2-40B4-BE49-F238E27FC236}">
                  <a16:creationId xmlns:a16="http://schemas.microsoft.com/office/drawing/2014/main" id="{A6FF2894-ECEE-4936-89F2-ED35D2EACED8}"/>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58" name="House" descr="{&quot;Key&quot;:&quot;POWER_USER_SHAPE_ICON&quot;,&quot;Value&quot;:&quot;POWER_USER_SHAPE_ICON_STYLE_1&quot;}">
            <a:extLst>
              <a:ext uri="{FF2B5EF4-FFF2-40B4-BE49-F238E27FC236}">
                <a16:creationId xmlns:a16="http://schemas.microsoft.com/office/drawing/2014/main" id="{0157F111-EDC3-4F15-BFC2-BDDEA2025DD1}"/>
              </a:ext>
            </a:extLst>
          </p:cNvPr>
          <p:cNvGrpSpPr>
            <a:grpSpLocks noChangeAspect="1"/>
          </p:cNvGrpSpPr>
          <p:nvPr/>
        </p:nvGrpSpPr>
        <p:grpSpPr bwMode="auto">
          <a:xfrm>
            <a:off x="2789862" y="1653896"/>
            <a:ext cx="574751" cy="576072"/>
            <a:chOff x="26" y="26"/>
            <a:chExt cx="435" cy="436"/>
          </a:xfrm>
          <a:solidFill>
            <a:schemeClr val="accent1"/>
          </a:solidFill>
        </p:grpSpPr>
        <p:sp>
          <p:nvSpPr>
            <p:cNvPr id="59" name="House">
              <a:extLst>
                <a:ext uri="{FF2B5EF4-FFF2-40B4-BE49-F238E27FC236}">
                  <a16:creationId xmlns:a16="http://schemas.microsoft.com/office/drawing/2014/main" id="{8A5E5D23-E179-4CF4-B8CF-3B6875F4EE71}"/>
                </a:ext>
              </a:extLst>
            </p:cNvPr>
            <p:cNvSpPr>
              <a:spLocks noEditPoints="1"/>
            </p:cNvSpPr>
            <p:nvPr/>
          </p:nvSpPr>
          <p:spPr bwMode="auto">
            <a:xfrm>
              <a:off x="108" y="107"/>
              <a:ext cx="273" cy="255"/>
            </a:xfrm>
            <a:custGeom>
              <a:avLst/>
              <a:gdLst>
                <a:gd name="T0" fmla="*/ 325 w 376"/>
                <a:gd name="T1" fmla="*/ 352 h 352"/>
                <a:gd name="T2" fmla="*/ 212 w 376"/>
                <a:gd name="T3" fmla="*/ 352 h 352"/>
                <a:gd name="T4" fmla="*/ 200 w 376"/>
                <a:gd name="T5" fmla="*/ 339 h 352"/>
                <a:gd name="T6" fmla="*/ 200 w 376"/>
                <a:gd name="T7" fmla="*/ 277 h 352"/>
                <a:gd name="T8" fmla="*/ 175 w 376"/>
                <a:gd name="T9" fmla="*/ 277 h 352"/>
                <a:gd name="T10" fmla="*/ 175 w 376"/>
                <a:gd name="T11" fmla="*/ 339 h 352"/>
                <a:gd name="T12" fmla="*/ 162 w 376"/>
                <a:gd name="T13" fmla="*/ 352 h 352"/>
                <a:gd name="T14" fmla="*/ 50 w 376"/>
                <a:gd name="T15" fmla="*/ 352 h 352"/>
                <a:gd name="T16" fmla="*/ 37 w 376"/>
                <a:gd name="T17" fmla="*/ 339 h 352"/>
                <a:gd name="T18" fmla="*/ 37 w 376"/>
                <a:gd name="T19" fmla="*/ 177 h 352"/>
                <a:gd name="T20" fmla="*/ 12 w 376"/>
                <a:gd name="T21" fmla="*/ 177 h 352"/>
                <a:gd name="T22" fmla="*/ 1 w 376"/>
                <a:gd name="T23" fmla="*/ 168 h 352"/>
                <a:gd name="T24" fmla="*/ 5 w 376"/>
                <a:gd name="T25" fmla="*/ 154 h 352"/>
                <a:gd name="T26" fmla="*/ 180 w 376"/>
                <a:gd name="T27" fmla="*/ 4 h 352"/>
                <a:gd name="T28" fmla="*/ 196 w 376"/>
                <a:gd name="T29" fmla="*/ 4 h 352"/>
                <a:gd name="T30" fmla="*/ 371 w 376"/>
                <a:gd name="T31" fmla="*/ 154 h 352"/>
                <a:gd name="T32" fmla="*/ 375 w 376"/>
                <a:gd name="T33" fmla="*/ 168 h 352"/>
                <a:gd name="T34" fmla="*/ 362 w 376"/>
                <a:gd name="T35" fmla="*/ 177 h 352"/>
                <a:gd name="T36" fmla="*/ 337 w 376"/>
                <a:gd name="T37" fmla="*/ 177 h 352"/>
                <a:gd name="T38" fmla="*/ 337 w 376"/>
                <a:gd name="T39" fmla="*/ 339 h 352"/>
                <a:gd name="T40" fmla="*/ 325 w 376"/>
                <a:gd name="T41" fmla="*/ 352 h 352"/>
                <a:gd name="T42" fmla="*/ 225 w 376"/>
                <a:gd name="T43" fmla="*/ 327 h 352"/>
                <a:gd name="T44" fmla="*/ 312 w 376"/>
                <a:gd name="T45" fmla="*/ 327 h 352"/>
                <a:gd name="T46" fmla="*/ 312 w 376"/>
                <a:gd name="T47" fmla="*/ 164 h 352"/>
                <a:gd name="T48" fmla="*/ 325 w 376"/>
                <a:gd name="T49" fmla="*/ 152 h 352"/>
                <a:gd name="T50" fmla="*/ 328 w 376"/>
                <a:gd name="T51" fmla="*/ 152 h 352"/>
                <a:gd name="T52" fmla="*/ 187 w 376"/>
                <a:gd name="T53" fmla="*/ 30 h 352"/>
                <a:gd name="T54" fmla="*/ 46 w 376"/>
                <a:gd name="T55" fmla="*/ 152 h 352"/>
                <a:gd name="T56" fmla="*/ 50 w 376"/>
                <a:gd name="T57" fmla="*/ 152 h 352"/>
                <a:gd name="T58" fmla="*/ 62 w 376"/>
                <a:gd name="T59" fmla="*/ 164 h 352"/>
                <a:gd name="T60" fmla="*/ 62 w 376"/>
                <a:gd name="T61" fmla="*/ 327 h 352"/>
                <a:gd name="T62" fmla="*/ 150 w 376"/>
                <a:gd name="T63" fmla="*/ 327 h 352"/>
                <a:gd name="T64" fmla="*/ 150 w 376"/>
                <a:gd name="T65" fmla="*/ 264 h 352"/>
                <a:gd name="T66" fmla="*/ 162 w 376"/>
                <a:gd name="T67" fmla="*/ 252 h 352"/>
                <a:gd name="T68" fmla="*/ 212 w 376"/>
                <a:gd name="T69" fmla="*/ 252 h 352"/>
                <a:gd name="T70" fmla="*/ 225 w 376"/>
                <a:gd name="T71" fmla="*/ 264 h 352"/>
                <a:gd name="T72" fmla="*/ 225 w 376"/>
                <a:gd name="T73" fmla="*/ 32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6" h="352">
                  <a:moveTo>
                    <a:pt x="325" y="352"/>
                  </a:moveTo>
                  <a:lnTo>
                    <a:pt x="212" y="352"/>
                  </a:lnTo>
                  <a:cubicBezTo>
                    <a:pt x="205" y="352"/>
                    <a:pt x="200" y="347"/>
                    <a:pt x="200" y="339"/>
                  </a:cubicBezTo>
                  <a:lnTo>
                    <a:pt x="200" y="277"/>
                  </a:lnTo>
                  <a:lnTo>
                    <a:pt x="175" y="277"/>
                  </a:lnTo>
                  <a:lnTo>
                    <a:pt x="175" y="339"/>
                  </a:lnTo>
                  <a:cubicBezTo>
                    <a:pt x="175" y="347"/>
                    <a:pt x="170" y="352"/>
                    <a:pt x="162" y="352"/>
                  </a:cubicBezTo>
                  <a:lnTo>
                    <a:pt x="50" y="352"/>
                  </a:lnTo>
                  <a:cubicBezTo>
                    <a:pt x="42" y="352"/>
                    <a:pt x="37" y="347"/>
                    <a:pt x="37" y="339"/>
                  </a:cubicBezTo>
                  <a:lnTo>
                    <a:pt x="37" y="177"/>
                  </a:lnTo>
                  <a:lnTo>
                    <a:pt x="12" y="177"/>
                  </a:lnTo>
                  <a:cubicBezTo>
                    <a:pt x="7" y="177"/>
                    <a:pt x="2" y="173"/>
                    <a:pt x="1" y="168"/>
                  </a:cubicBezTo>
                  <a:cubicBezTo>
                    <a:pt x="0" y="163"/>
                    <a:pt x="1" y="158"/>
                    <a:pt x="5" y="154"/>
                  </a:cubicBezTo>
                  <a:lnTo>
                    <a:pt x="180" y="4"/>
                  </a:lnTo>
                  <a:cubicBezTo>
                    <a:pt x="184" y="0"/>
                    <a:pt x="191" y="0"/>
                    <a:pt x="196" y="4"/>
                  </a:cubicBezTo>
                  <a:lnTo>
                    <a:pt x="371" y="154"/>
                  </a:lnTo>
                  <a:cubicBezTo>
                    <a:pt x="375" y="158"/>
                    <a:pt x="376" y="163"/>
                    <a:pt x="375" y="168"/>
                  </a:cubicBezTo>
                  <a:cubicBezTo>
                    <a:pt x="372" y="173"/>
                    <a:pt x="367" y="177"/>
                    <a:pt x="362" y="177"/>
                  </a:cubicBezTo>
                  <a:lnTo>
                    <a:pt x="337" y="177"/>
                  </a:lnTo>
                  <a:lnTo>
                    <a:pt x="337" y="339"/>
                  </a:lnTo>
                  <a:cubicBezTo>
                    <a:pt x="337" y="347"/>
                    <a:pt x="332" y="352"/>
                    <a:pt x="325" y="352"/>
                  </a:cubicBezTo>
                  <a:close/>
                  <a:moveTo>
                    <a:pt x="225" y="327"/>
                  </a:moveTo>
                  <a:lnTo>
                    <a:pt x="312" y="327"/>
                  </a:lnTo>
                  <a:lnTo>
                    <a:pt x="312" y="164"/>
                  </a:lnTo>
                  <a:cubicBezTo>
                    <a:pt x="312" y="157"/>
                    <a:pt x="317" y="152"/>
                    <a:pt x="325" y="152"/>
                  </a:cubicBezTo>
                  <a:lnTo>
                    <a:pt x="328" y="152"/>
                  </a:lnTo>
                  <a:lnTo>
                    <a:pt x="187" y="30"/>
                  </a:lnTo>
                  <a:lnTo>
                    <a:pt x="46" y="152"/>
                  </a:lnTo>
                  <a:lnTo>
                    <a:pt x="50" y="152"/>
                  </a:lnTo>
                  <a:cubicBezTo>
                    <a:pt x="57" y="152"/>
                    <a:pt x="62" y="157"/>
                    <a:pt x="62" y="164"/>
                  </a:cubicBezTo>
                  <a:lnTo>
                    <a:pt x="62" y="327"/>
                  </a:lnTo>
                  <a:lnTo>
                    <a:pt x="150" y="327"/>
                  </a:lnTo>
                  <a:lnTo>
                    <a:pt x="150" y="264"/>
                  </a:lnTo>
                  <a:cubicBezTo>
                    <a:pt x="150" y="257"/>
                    <a:pt x="155" y="252"/>
                    <a:pt x="162" y="252"/>
                  </a:cubicBezTo>
                  <a:lnTo>
                    <a:pt x="212" y="252"/>
                  </a:lnTo>
                  <a:cubicBezTo>
                    <a:pt x="220" y="252"/>
                    <a:pt x="225" y="257"/>
                    <a:pt x="225" y="264"/>
                  </a:cubicBezTo>
                  <a:lnTo>
                    <a:pt x="225" y="327"/>
                  </a:ln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60" name="House">
              <a:extLst>
                <a:ext uri="{FF2B5EF4-FFF2-40B4-BE49-F238E27FC236}">
                  <a16:creationId xmlns:a16="http://schemas.microsoft.com/office/drawing/2014/main" id="{3FAB8B2B-FFDA-490B-9870-1C9E460A4C4B}"/>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spTree>
    <p:extLst>
      <p:ext uri="{BB962C8B-B14F-4D97-AF65-F5344CB8AC3E}">
        <p14:creationId xmlns:p14="http://schemas.microsoft.com/office/powerpoint/2010/main" val="366134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pl-PL" dirty="0" err="1"/>
              <a:t>Célkitűzések</a:t>
            </a:r>
            <a:r>
              <a:rPr lang="pl-PL" dirty="0"/>
              <a:t> </a:t>
            </a:r>
            <a:r>
              <a:rPr lang="en-US" dirty="0"/>
              <a:t>&amp; </a:t>
            </a:r>
            <a:r>
              <a:rPr lang="hu-HU" dirty="0"/>
              <a:t>kibocsátáscsökkentés területei</a:t>
            </a:r>
            <a:endParaRPr lang="en-US" dirty="0"/>
          </a:p>
        </p:txBody>
      </p:sp>
    </p:spTree>
    <p:extLst>
      <p:ext uri="{BB962C8B-B14F-4D97-AF65-F5344CB8AC3E}">
        <p14:creationId xmlns:p14="http://schemas.microsoft.com/office/powerpoint/2010/main" val="211253598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Placeholder 28"/>
          <p:cNvGraphicFramePr>
            <a:graphicFrameLocks noGrp="1"/>
          </p:cNvGraphicFramePr>
          <p:nvPr>
            <p:ph type="chart" sz="quarter" idx="15"/>
          </p:nvPr>
        </p:nvGraphicFramePr>
        <p:xfrm>
          <a:off x="-123658" y="1122183"/>
          <a:ext cx="11481800" cy="4068762"/>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 Placeholder 19"/>
          <p:cNvSpPr>
            <a:spLocks noGrp="1"/>
          </p:cNvSpPr>
          <p:nvPr>
            <p:ph type="body" sz="quarter" idx="13"/>
          </p:nvPr>
        </p:nvSpPr>
        <p:spPr>
          <a:xfrm>
            <a:off x="466344" y="5148465"/>
            <a:ext cx="11353479" cy="757255"/>
          </a:xfrm>
        </p:spPr>
        <p:txBody>
          <a:bodyPr/>
          <a:lstStyle/>
          <a:p>
            <a:r>
              <a:rPr lang="hu-HU" dirty="0">
                <a:solidFill>
                  <a:schemeClr val="tx1"/>
                </a:solidFill>
              </a:rPr>
              <a:t>Azon </a:t>
            </a:r>
            <a:r>
              <a:rPr lang="hu-HU" b="1" dirty="0">
                <a:solidFill>
                  <a:schemeClr val="tx1"/>
                </a:solidFill>
              </a:rPr>
              <a:t>vállalatok több mint kétharmada, amely még nem rendelkeznek ilyen politikával, tervezi ennek bevezetését </a:t>
            </a:r>
            <a:r>
              <a:rPr lang="hu-HU" dirty="0">
                <a:solidFill>
                  <a:schemeClr val="tx1"/>
                </a:solidFill>
              </a:rPr>
              <a:t>az elkövetkezendő 5 évben vagy érdekelt a politika kialakítását megcélzó lehetőségek megismerésében. </a:t>
            </a:r>
            <a:endParaRPr lang="en-US" dirty="0">
              <a:solidFill>
                <a:schemeClr val="tx1"/>
              </a:solidFill>
            </a:endParaRPr>
          </a:p>
        </p:txBody>
      </p:sp>
      <p:sp>
        <p:nvSpPr>
          <p:cNvPr id="3" name="Title 2"/>
          <p:cNvSpPr>
            <a:spLocks noGrp="1"/>
          </p:cNvSpPr>
          <p:nvPr>
            <p:ph type="title"/>
          </p:nvPr>
        </p:nvSpPr>
        <p:spPr>
          <a:xfrm>
            <a:off x="466344" y="402336"/>
            <a:ext cx="11188700" cy="698501"/>
          </a:xfrm>
        </p:spPr>
        <p:txBody>
          <a:bodyPr/>
          <a:lstStyle/>
          <a:p>
            <a:r>
              <a:rPr lang="en-US" sz="2800" b="1" dirty="0" err="1"/>
              <a:t>Rendelkezik</a:t>
            </a:r>
            <a:r>
              <a:rPr lang="en-US" sz="2800" b="1" dirty="0"/>
              <a:t>-e </a:t>
            </a:r>
            <a:r>
              <a:rPr lang="hu-HU" sz="2800" b="1" dirty="0"/>
              <a:t>a </a:t>
            </a:r>
            <a:r>
              <a:rPr lang="en-US" sz="2800" b="1" dirty="0"/>
              <a:t>v</a:t>
            </a:r>
            <a:r>
              <a:rPr lang="hu-HU" sz="2800" b="1" dirty="0" err="1"/>
              <a:t>állalat</a:t>
            </a:r>
            <a:r>
              <a:rPr lang="hu-HU" sz="2800" b="1" dirty="0"/>
              <a:t> ÜHG</a:t>
            </a:r>
            <a:r>
              <a:rPr lang="en-US" sz="2800" b="1" dirty="0"/>
              <a:t>-</a:t>
            </a:r>
            <a:r>
              <a:rPr lang="hu-HU" sz="2800" b="1" dirty="0"/>
              <a:t>kibocsátáscsökkentésre vonatkozó politikával?</a:t>
            </a:r>
            <a:endParaRPr lang="en-US" sz="2800"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a:t>
            </a:r>
          </a:p>
        </p:txBody>
      </p:sp>
      <p:sp>
        <p:nvSpPr>
          <p:cNvPr id="11" name="TextBox 10"/>
          <p:cNvSpPr txBox="1"/>
          <p:nvPr/>
        </p:nvSpPr>
        <p:spPr bwMode="gray">
          <a:xfrm>
            <a:off x="9191459" y="1471663"/>
            <a:ext cx="2926081" cy="3262432"/>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2800" b="0" i="0" u="none" strike="noStrike" kern="1200" cap="none" spc="0" normalizeH="0" baseline="0" noProof="0" dirty="0">
                <a:ln>
                  <a:noFill/>
                </a:ln>
                <a:solidFill>
                  <a:srgbClr val="86BC25"/>
                </a:solidFill>
                <a:effectLst/>
                <a:uLnTx/>
                <a:uFillTx/>
                <a:latin typeface="Calibri Light"/>
                <a:ea typeface="+mn-ea"/>
                <a:cs typeface="+mn-cs"/>
              </a:rPr>
              <a:t>A vállalatok több mint </a:t>
            </a:r>
            <a:r>
              <a:rPr kumimoji="0" lang="hu-HU" sz="4400" b="0" i="0" u="none" strike="noStrike" kern="1200" cap="none" spc="0" normalizeH="0" baseline="0" noProof="0" dirty="0">
                <a:ln>
                  <a:noFill/>
                </a:ln>
                <a:solidFill>
                  <a:srgbClr val="86BC25"/>
                </a:solidFill>
                <a:effectLst/>
                <a:uLnTx/>
                <a:uFillTx/>
                <a:latin typeface="Calibri Light"/>
                <a:ea typeface="+mn-ea"/>
                <a:cs typeface="+mn-cs"/>
              </a:rPr>
              <a:t>6</a:t>
            </a:r>
            <a:r>
              <a:rPr kumimoji="0" lang="en-US" sz="4400" b="0" i="0" u="none" strike="noStrike" kern="1200" cap="none" spc="0" normalizeH="0" baseline="0" noProof="0" dirty="0">
                <a:ln>
                  <a:noFill/>
                </a:ln>
                <a:solidFill>
                  <a:srgbClr val="86BC25"/>
                </a:solidFill>
                <a:effectLst/>
                <a:uLnTx/>
                <a:uFillTx/>
                <a:latin typeface="Calibri Light"/>
                <a:ea typeface="+mn-ea"/>
                <a:cs typeface="+mn-cs"/>
              </a:rPr>
              <a:t>0%-a </a:t>
            </a:r>
            <a:r>
              <a:rPr kumimoji="0" lang="en-US" sz="2800" b="0" i="0" u="none" strike="noStrike" kern="1200" cap="none" spc="0" normalizeH="0" baseline="0" noProof="0" dirty="0" err="1">
                <a:ln>
                  <a:noFill/>
                </a:ln>
                <a:solidFill>
                  <a:srgbClr val="86BC25"/>
                </a:solidFill>
                <a:effectLst/>
                <a:uLnTx/>
                <a:uFillTx/>
                <a:latin typeface="Calibri Light"/>
                <a:ea typeface="+mn-ea"/>
                <a:cs typeface="+mn-cs"/>
              </a:rPr>
              <a:t>rendelkezik</a:t>
            </a:r>
            <a:r>
              <a:rPr kumimoji="0" lang="en-US" sz="2800" b="0" i="0" u="none" strike="noStrike" kern="1200" cap="none" spc="0" normalizeH="0" baseline="0" noProof="0" dirty="0">
                <a:ln>
                  <a:noFill/>
                </a:ln>
                <a:solidFill>
                  <a:srgbClr val="86BC25"/>
                </a:solidFill>
                <a:effectLst/>
                <a:uLnTx/>
                <a:uFillTx/>
                <a:latin typeface="Calibri Light"/>
                <a:ea typeface="+mn-ea"/>
                <a:cs typeface="+mn-cs"/>
              </a:rPr>
              <a:t> </a:t>
            </a:r>
            <a:r>
              <a:rPr kumimoji="0" lang="hu-HU" sz="2800" b="0" i="0" u="none" strike="noStrike" kern="1200" cap="none" spc="0" normalizeH="0" baseline="0" noProof="0" dirty="0">
                <a:ln>
                  <a:noFill/>
                </a:ln>
                <a:solidFill>
                  <a:srgbClr val="86BC25"/>
                </a:solidFill>
                <a:effectLst/>
                <a:uLnTx/>
                <a:uFillTx/>
                <a:latin typeface="Calibri Light"/>
                <a:ea typeface="+mn-ea"/>
                <a:cs typeface="+mn-cs"/>
              </a:rPr>
              <a:t>ÜHG politikával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2800" b="0" i="0" u="none" strike="noStrike" kern="1200" cap="none" spc="0" normalizeH="0" baseline="0" noProof="0" dirty="0">
                <a:ln>
                  <a:noFill/>
                </a:ln>
                <a:solidFill>
                  <a:srgbClr val="53565A"/>
                </a:solidFill>
                <a:effectLst/>
                <a:uLnTx/>
                <a:uFillTx/>
                <a:latin typeface="Calibri Light"/>
                <a:ea typeface="+mn-ea"/>
                <a:cs typeface="+mn-cs"/>
              </a:rPr>
              <a:t>Csak</a:t>
            </a:r>
            <a:r>
              <a:rPr kumimoji="0" lang="en-US" sz="2800" b="0" i="0" u="none" strike="noStrike" kern="1200" cap="none" spc="0" normalizeH="0" baseline="0" noProof="0" dirty="0">
                <a:ln>
                  <a:noFill/>
                </a:ln>
                <a:solidFill>
                  <a:srgbClr val="53565A"/>
                </a:solidFill>
                <a:effectLst/>
                <a:uLnTx/>
                <a:uFillTx/>
                <a:latin typeface="Calibri Light"/>
                <a:ea typeface="+mn-ea"/>
                <a:cs typeface="+mn-cs"/>
              </a:rPr>
              <a:t> 6 </a:t>
            </a:r>
            <a:r>
              <a:rPr kumimoji="0" lang="hu-HU" sz="2800" b="0" i="0" u="none" strike="noStrike" kern="1200" cap="none" spc="0" normalizeH="0" baseline="0" noProof="0" dirty="0">
                <a:ln>
                  <a:noFill/>
                </a:ln>
                <a:solidFill>
                  <a:srgbClr val="53565A"/>
                </a:solidFill>
                <a:effectLst/>
                <a:uLnTx/>
                <a:uFillTx/>
                <a:latin typeface="Calibri Light"/>
                <a:ea typeface="+mn-ea"/>
                <a:cs typeface="+mn-cs"/>
              </a:rPr>
              <a:t>vállalat nem tervezi a bevezetését.</a:t>
            </a:r>
            <a:endParaRPr kumimoji="0" lang="en-US" sz="2800" b="0" i="0" u="none" strike="noStrike" kern="1200" cap="none" spc="0" normalizeH="0" baseline="0" noProof="0" dirty="0">
              <a:ln>
                <a:noFill/>
              </a:ln>
              <a:solidFill>
                <a:srgbClr val="53565A"/>
              </a:solidFill>
              <a:effectLst/>
              <a:uLnTx/>
              <a:uFillTx/>
              <a:latin typeface="Calibri Light"/>
              <a:ea typeface="+mn-ea"/>
              <a:cs typeface="+mn-cs"/>
            </a:endParaRPr>
          </a:p>
        </p:txBody>
      </p:sp>
      <p:sp>
        <p:nvSpPr>
          <p:cNvPr id="174" name="Freeform 26">
            <a:extLst>
              <a:ext uri="{FF2B5EF4-FFF2-40B4-BE49-F238E27FC236}">
                <a16:creationId xmlns:a16="http://schemas.microsoft.com/office/drawing/2014/main" id="{33550C94-FE97-734F-A541-B83B1B3FA01F}"/>
              </a:ext>
            </a:extLst>
          </p:cNvPr>
          <p:cNvSpPr>
            <a:spLocks/>
          </p:cNvSpPr>
          <p:nvPr/>
        </p:nvSpPr>
        <p:spPr bwMode="auto">
          <a:xfrm>
            <a:off x="8379710" y="16408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4" y="5"/>
                  <a:pt x="4" y="5"/>
                  <a:pt x="4" y="5"/>
                </a:cubicBezTo>
                <a:cubicBezTo>
                  <a:pt x="4" y="45"/>
                  <a:pt x="4" y="45"/>
                  <a:pt x="4" y="45"/>
                </a:cubicBezTo>
                <a:cubicBezTo>
                  <a:pt x="4"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75" name="Oval 27">
            <a:extLst>
              <a:ext uri="{FF2B5EF4-FFF2-40B4-BE49-F238E27FC236}">
                <a16:creationId xmlns:a16="http://schemas.microsoft.com/office/drawing/2014/main" id="{34CB2D2C-0DE9-5C45-8068-7B141509E5AD}"/>
              </a:ext>
            </a:extLst>
          </p:cNvPr>
          <p:cNvSpPr>
            <a:spLocks noChangeArrowheads="1"/>
          </p:cNvSpPr>
          <p:nvPr/>
        </p:nvSpPr>
        <p:spPr bwMode="auto">
          <a:xfrm>
            <a:off x="8434479" y="15400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76" name="Oval 28">
            <a:extLst>
              <a:ext uri="{FF2B5EF4-FFF2-40B4-BE49-F238E27FC236}">
                <a16:creationId xmlns:a16="http://schemas.microsoft.com/office/drawing/2014/main" id="{1F696A62-ACFC-7146-8828-2610FFA0A342}"/>
              </a:ext>
            </a:extLst>
          </p:cNvPr>
          <p:cNvSpPr>
            <a:spLocks noChangeArrowheads="1"/>
          </p:cNvSpPr>
          <p:nvPr/>
        </p:nvSpPr>
        <p:spPr bwMode="auto">
          <a:xfrm>
            <a:off x="8737692" y="15400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77" name="Freeform 29">
            <a:extLst>
              <a:ext uri="{FF2B5EF4-FFF2-40B4-BE49-F238E27FC236}">
                <a16:creationId xmlns:a16="http://schemas.microsoft.com/office/drawing/2014/main" id="{21739760-AA1C-1F4B-A986-4BA1C4164C52}"/>
              </a:ext>
            </a:extLst>
          </p:cNvPr>
          <p:cNvSpPr>
            <a:spLocks/>
          </p:cNvSpPr>
          <p:nvPr/>
        </p:nvSpPr>
        <p:spPr bwMode="auto">
          <a:xfrm>
            <a:off x="8682923" y="16408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5 w 21"/>
              <a:gd name="T15" fmla="*/ 5 h 48"/>
              <a:gd name="T16" fmla="*/ 5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5" y="5"/>
                  <a:pt x="5" y="5"/>
                  <a:pt x="5" y="5"/>
                </a:cubicBezTo>
                <a:cubicBezTo>
                  <a:pt x="5" y="45"/>
                  <a:pt x="5" y="45"/>
                  <a:pt x="5" y="45"/>
                </a:cubicBezTo>
                <a:cubicBezTo>
                  <a:pt x="5"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3" y="48"/>
                  <a:pt x="14" y="48"/>
                </a:cubicBezTo>
                <a:cubicBezTo>
                  <a:pt x="16"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78" name="Freeform 26">
            <a:extLst>
              <a:ext uri="{FF2B5EF4-FFF2-40B4-BE49-F238E27FC236}">
                <a16:creationId xmlns:a16="http://schemas.microsoft.com/office/drawing/2014/main" id="{F3887858-DD41-634D-8289-067A8A50B975}"/>
              </a:ext>
            </a:extLst>
          </p:cNvPr>
          <p:cNvSpPr>
            <a:spLocks/>
          </p:cNvSpPr>
          <p:nvPr/>
        </p:nvSpPr>
        <p:spPr bwMode="auto">
          <a:xfrm>
            <a:off x="8379710" y="22885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4" y="5"/>
                  <a:pt x="4" y="5"/>
                  <a:pt x="4" y="5"/>
                </a:cubicBezTo>
                <a:cubicBezTo>
                  <a:pt x="4" y="45"/>
                  <a:pt x="4" y="45"/>
                  <a:pt x="4" y="45"/>
                </a:cubicBezTo>
                <a:cubicBezTo>
                  <a:pt x="4"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79" name="Oval 27">
            <a:extLst>
              <a:ext uri="{FF2B5EF4-FFF2-40B4-BE49-F238E27FC236}">
                <a16:creationId xmlns:a16="http://schemas.microsoft.com/office/drawing/2014/main" id="{455E8053-1D27-3848-B4DF-109512401E37}"/>
              </a:ext>
            </a:extLst>
          </p:cNvPr>
          <p:cNvSpPr>
            <a:spLocks noChangeArrowheads="1"/>
          </p:cNvSpPr>
          <p:nvPr/>
        </p:nvSpPr>
        <p:spPr bwMode="auto">
          <a:xfrm>
            <a:off x="8434479" y="21877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0" name="Oval 28">
            <a:extLst>
              <a:ext uri="{FF2B5EF4-FFF2-40B4-BE49-F238E27FC236}">
                <a16:creationId xmlns:a16="http://schemas.microsoft.com/office/drawing/2014/main" id="{53032FBB-C461-AD47-B40E-E5DF978D1378}"/>
              </a:ext>
            </a:extLst>
          </p:cNvPr>
          <p:cNvSpPr>
            <a:spLocks noChangeArrowheads="1"/>
          </p:cNvSpPr>
          <p:nvPr/>
        </p:nvSpPr>
        <p:spPr bwMode="auto">
          <a:xfrm>
            <a:off x="8737691" y="21877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1" name="Freeform 29">
            <a:extLst>
              <a:ext uri="{FF2B5EF4-FFF2-40B4-BE49-F238E27FC236}">
                <a16:creationId xmlns:a16="http://schemas.microsoft.com/office/drawing/2014/main" id="{1A11CA2C-51FF-1940-B461-632A616504E3}"/>
              </a:ext>
            </a:extLst>
          </p:cNvPr>
          <p:cNvSpPr>
            <a:spLocks/>
          </p:cNvSpPr>
          <p:nvPr/>
        </p:nvSpPr>
        <p:spPr bwMode="auto">
          <a:xfrm>
            <a:off x="8682922" y="22885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5 w 21"/>
              <a:gd name="T15" fmla="*/ 5 h 48"/>
              <a:gd name="T16" fmla="*/ 5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5" y="5"/>
                  <a:pt x="5" y="5"/>
                  <a:pt x="5" y="5"/>
                </a:cubicBezTo>
                <a:cubicBezTo>
                  <a:pt x="5" y="45"/>
                  <a:pt x="5" y="45"/>
                  <a:pt x="5" y="45"/>
                </a:cubicBezTo>
                <a:cubicBezTo>
                  <a:pt x="5"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3" y="48"/>
                  <a:pt x="14" y="48"/>
                </a:cubicBezTo>
                <a:cubicBezTo>
                  <a:pt x="16"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2" name="Freeform 26">
            <a:extLst>
              <a:ext uri="{FF2B5EF4-FFF2-40B4-BE49-F238E27FC236}">
                <a16:creationId xmlns:a16="http://schemas.microsoft.com/office/drawing/2014/main" id="{E5324272-8634-874A-826A-ABD6FD109DD4}"/>
              </a:ext>
            </a:extLst>
          </p:cNvPr>
          <p:cNvSpPr>
            <a:spLocks/>
          </p:cNvSpPr>
          <p:nvPr/>
        </p:nvSpPr>
        <p:spPr bwMode="auto">
          <a:xfrm>
            <a:off x="8379710" y="29362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4" y="5"/>
                  <a:pt x="4" y="5"/>
                  <a:pt x="4" y="5"/>
                </a:cubicBezTo>
                <a:cubicBezTo>
                  <a:pt x="4" y="45"/>
                  <a:pt x="4" y="45"/>
                  <a:pt x="4" y="45"/>
                </a:cubicBezTo>
                <a:cubicBezTo>
                  <a:pt x="4"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3" name="Oval 27">
            <a:extLst>
              <a:ext uri="{FF2B5EF4-FFF2-40B4-BE49-F238E27FC236}">
                <a16:creationId xmlns:a16="http://schemas.microsoft.com/office/drawing/2014/main" id="{4397ED4E-1F5A-5B4E-80AE-1C53DF115EDC}"/>
              </a:ext>
            </a:extLst>
          </p:cNvPr>
          <p:cNvSpPr>
            <a:spLocks noChangeArrowheads="1"/>
          </p:cNvSpPr>
          <p:nvPr/>
        </p:nvSpPr>
        <p:spPr bwMode="auto">
          <a:xfrm>
            <a:off x="8434479" y="28354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4" name="Oval 28">
            <a:extLst>
              <a:ext uri="{FF2B5EF4-FFF2-40B4-BE49-F238E27FC236}">
                <a16:creationId xmlns:a16="http://schemas.microsoft.com/office/drawing/2014/main" id="{472CFF5E-16DB-2C41-8162-93013236691A}"/>
              </a:ext>
            </a:extLst>
          </p:cNvPr>
          <p:cNvSpPr>
            <a:spLocks noChangeArrowheads="1"/>
          </p:cNvSpPr>
          <p:nvPr/>
        </p:nvSpPr>
        <p:spPr bwMode="auto">
          <a:xfrm>
            <a:off x="8737691" y="2835491"/>
            <a:ext cx="82550" cy="825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5" name="Freeform 29">
            <a:extLst>
              <a:ext uri="{FF2B5EF4-FFF2-40B4-BE49-F238E27FC236}">
                <a16:creationId xmlns:a16="http://schemas.microsoft.com/office/drawing/2014/main" id="{B2D398BC-8099-584E-983F-E9E2FC5A35CD}"/>
              </a:ext>
            </a:extLst>
          </p:cNvPr>
          <p:cNvSpPr>
            <a:spLocks/>
          </p:cNvSpPr>
          <p:nvPr/>
        </p:nvSpPr>
        <p:spPr bwMode="auto">
          <a:xfrm>
            <a:off x="8682922" y="2936298"/>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5 w 21"/>
              <a:gd name="T15" fmla="*/ 5 h 48"/>
              <a:gd name="T16" fmla="*/ 5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7 w 21"/>
              <a:gd name="T31" fmla="*/ 45 h 48"/>
              <a:gd name="T32" fmla="*/ 17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5" y="5"/>
                  <a:pt x="5" y="5"/>
                  <a:pt x="5" y="5"/>
                </a:cubicBezTo>
                <a:cubicBezTo>
                  <a:pt x="5" y="45"/>
                  <a:pt x="5" y="45"/>
                  <a:pt x="5" y="45"/>
                </a:cubicBezTo>
                <a:cubicBezTo>
                  <a:pt x="5" y="47"/>
                  <a:pt x="6" y="48"/>
                  <a:pt x="7" y="48"/>
                </a:cubicBezTo>
                <a:cubicBezTo>
                  <a:pt x="9" y="48"/>
                  <a:pt x="10" y="47"/>
                  <a:pt x="10" y="45"/>
                </a:cubicBezTo>
                <a:cubicBezTo>
                  <a:pt x="10" y="23"/>
                  <a:pt x="10" y="23"/>
                  <a:pt x="10" y="23"/>
                </a:cubicBezTo>
                <a:cubicBezTo>
                  <a:pt x="11" y="23"/>
                  <a:pt x="11" y="23"/>
                  <a:pt x="11" y="23"/>
                </a:cubicBezTo>
                <a:cubicBezTo>
                  <a:pt x="11" y="45"/>
                  <a:pt x="11" y="45"/>
                  <a:pt x="11" y="45"/>
                </a:cubicBezTo>
                <a:cubicBezTo>
                  <a:pt x="11" y="47"/>
                  <a:pt x="13" y="48"/>
                  <a:pt x="14" y="48"/>
                </a:cubicBezTo>
                <a:cubicBezTo>
                  <a:pt x="16" y="48"/>
                  <a:pt x="17" y="47"/>
                  <a:pt x="17" y="45"/>
                </a:cubicBezTo>
                <a:cubicBezTo>
                  <a:pt x="17" y="5"/>
                  <a:pt x="17" y="5"/>
                  <a:pt x="17"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6" name="Oval 36">
            <a:extLst>
              <a:ext uri="{FF2B5EF4-FFF2-40B4-BE49-F238E27FC236}">
                <a16:creationId xmlns:a16="http://schemas.microsoft.com/office/drawing/2014/main" id="{6068DC97-C10E-3C42-8DB4-08B8C07F50D3}"/>
              </a:ext>
            </a:extLst>
          </p:cNvPr>
          <p:cNvSpPr>
            <a:spLocks noChangeArrowheads="1"/>
          </p:cNvSpPr>
          <p:nvPr/>
        </p:nvSpPr>
        <p:spPr bwMode="auto">
          <a:xfrm>
            <a:off x="8434372" y="3463017"/>
            <a:ext cx="82550" cy="8255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7" name="Freeform 37">
            <a:extLst>
              <a:ext uri="{FF2B5EF4-FFF2-40B4-BE49-F238E27FC236}">
                <a16:creationId xmlns:a16="http://schemas.microsoft.com/office/drawing/2014/main" id="{2C0726A1-E92C-AC4E-AE59-2B05CEEDC065}"/>
              </a:ext>
            </a:extLst>
          </p:cNvPr>
          <p:cNvSpPr>
            <a:spLocks/>
          </p:cNvSpPr>
          <p:nvPr/>
        </p:nvSpPr>
        <p:spPr bwMode="auto">
          <a:xfrm>
            <a:off x="8379603" y="3563824"/>
            <a:ext cx="192882" cy="440532"/>
          </a:xfrm>
          <a:custGeom>
            <a:avLst/>
            <a:gdLst>
              <a:gd name="T0" fmla="*/ 16 w 21"/>
              <a:gd name="T1" fmla="*/ 0 h 48"/>
              <a:gd name="T2" fmla="*/ 4 w 21"/>
              <a:gd name="T3" fmla="*/ 0 h 48"/>
              <a:gd name="T4" fmla="*/ 0 w 21"/>
              <a:gd name="T5" fmla="*/ 4 h 48"/>
              <a:gd name="T6" fmla="*/ 0 w 21"/>
              <a:gd name="T7" fmla="*/ 20 h 48"/>
              <a:gd name="T8" fmla="*/ 2 w 21"/>
              <a:gd name="T9" fmla="*/ 22 h 48"/>
              <a:gd name="T10" fmla="*/ 3 w 21"/>
              <a:gd name="T11" fmla="*/ 20 h 48"/>
              <a:gd name="T12" fmla="*/ 3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6 w 21"/>
              <a:gd name="T31" fmla="*/ 45 h 48"/>
              <a:gd name="T32" fmla="*/ 16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6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6" y="0"/>
                </a:moveTo>
                <a:cubicBezTo>
                  <a:pt x="4" y="0"/>
                  <a:pt x="4" y="0"/>
                  <a:pt x="4" y="0"/>
                </a:cubicBezTo>
                <a:cubicBezTo>
                  <a:pt x="2" y="0"/>
                  <a:pt x="0" y="2"/>
                  <a:pt x="0" y="4"/>
                </a:cubicBezTo>
                <a:cubicBezTo>
                  <a:pt x="0" y="20"/>
                  <a:pt x="0" y="20"/>
                  <a:pt x="0" y="20"/>
                </a:cubicBezTo>
                <a:cubicBezTo>
                  <a:pt x="0" y="21"/>
                  <a:pt x="1" y="22"/>
                  <a:pt x="2" y="22"/>
                </a:cubicBezTo>
                <a:cubicBezTo>
                  <a:pt x="3" y="22"/>
                  <a:pt x="3" y="21"/>
                  <a:pt x="3" y="20"/>
                </a:cubicBezTo>
                <a:cubicBezTo>
                  <a:pt x="3" y="5"/>
                  <a:pt x="3" y="5"/>
                  <a:pt x="3" y="5"/>
                </a:cubicBezTo>
                <a:cubicBezTo>
                  <a:pt x="4" y="5"/>
                  <a:pt x="4" y="5"/>
                  <a:pt x="4" y="5"/>
                </a:cubicBezTo>
                <a:cubicBezTo>
                  <a:pt x="4" y="45"/>
                  <a:pt x="4" y="45"/>
                  <a:pt x="4" y="45"/>
                </a:cubicBezTo>
                <a:cubicBezTo>
                  <a:pt x="4" y="47"/>
                  <a:pt x="5" y="48"/>
                  <a:pt x="7" y="48"/>
                </a:cubicBezTo>
                <a:cubicBezTo>
                  <a:pt x="8"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6" y="47"/>
                  <a:pt x="16" y="45"/>
                </a:cubicBezTo>
                <a:cubicBezTo>
                  <a:pt x="16" y="5"/>
                  <a:pt x="16" y="5"/>
                  <a:pt x="16"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6" y="0"/>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8" name="Oval 38">
            <a:extLst>
              <a:ext uri="{FF2B5EF4-FFF2-40B4-BE49-F238E27FC236}">
                <a16:creationId xmlns:a16="http://schemas.microsoft.com/office/drawing/2014/main" id="{79354088-D087-BC4A-A27B-D6AFAEE391B0}"/>
              </a:ext>
            </a:extLst>
          </p:cNvPr>
          <p:cNvSpPr>
            <a:spLocks noChangeArrowheads="1"/>
          </p:cNvSpPr>
          <p:nvPr/>
        </p:nvSpPr>
        <p:spPr bwMode="auto">
          <a:xfrm>
            <a:off x="8737584" y="3463017"/>
            <a:ext cx="82550" cy="8255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89" name="Freeform 39">
            <a:extLst>
              <a:ext uri="{FF2B5EF4-FFF2-40B4-BE49-F238E27FC236}">
                <a16:creationId xmlns:a16="http://schemas.microsoft.com/office/drawing/2014/main" id="{8910539A-CDA7-5844-8F25-585D343EFCA6}"/>
              </a:ext>
            </a:extLst>
          </p:cNvPr>
          <p:cNvSpPr>
            <a:spLocks/>
          </p:cNvSpPr>
          <p:nvPr/>
        </p:nvSpPr>
        <p:spPr bwMode="auto">
          <a:xfrm>
            <a:off x="8682815" y="3563824"/>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6 w 21"/>
              <a:gd name="T31" fmla="*/ 45 h 48"/>
              <a:gd name="T32" fmla="*/ 16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4" y="5"/>
                  <a:pt x="4" y="5"/>
                  <a:pt x="4" y="5"/>
                </a:cubicBezTo>
                <a:cubicBezTo>
                  <a:pt x="4" y="45"/>
                  <a:pt x="4" y="45"/>
                  <a:pt x="4" y="45"/>
                </a:cubicBezTo>
                <a:cubicBezTo>
                  <a:pt x="4" y="47"/>
                  <a:pt x="6" y="48"/>
                  <a:pt x="7" y="48"/>
                </a:cubicBezTo>
                <a:cubicBezTo>
                  <a:pt x="8"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6" y="47"/>
                  <a:pt x="16" y="45"/>
                </a:cubicBezTo>
                <a:cubicBezTo>
                  <a:pt x="16" y="5"/>
                  <a:pt x="16" y="5"/>
                  <a:pt x="16"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90" name="Oval 36">
            <a:extLst>
              <a:ext uri="{FF2B5EF4-FFF2-40B4-BE49-F238E27FC236}">
                <a16:creationId xmlns:a16="http://schemas.microsoft.com/office/drawing/2014/main" id="{6068DC97-C10E-3C42-8DB4-08B8C07F50D3}"/>
              </a:ext>
            </a:extLst>
          </p:cNvPr>
          <p:cNvSpPr>
            <a:spLocks noChangeArrowheads="1"/>
          </p:cNvSpPr>
          <p:nvPr/>
        </p:nvSpPr>
        <p:spPr bwMode="auto">
          <a:xfrm>
            <a:off x="8434372" y="4079362"/>
            <a:ext cx="82550" cy="8255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91" name="Freeform 37">
            <a:extLst>
              <a:ext uri="{FF2B5EF4-FFF2-40B4-BE49-F238E27FC236}">
                <a16:creationId xmlns:a16="http://schemas.microsoft.com/office/drawing/2014/main" id="{2C0726A1-E92C-AC4E-AE59-2B05CEEDC065}"/>
              </a:ext>
            </a:extLst>
          </p:cNvPr>
          <p:cNvSpPr>
            <a:spLocks/>
          </p:cNvSpPr>
          <p:nvPr/>
        </p:nvSpPr>
        <p:spPr bwMode="auto">
          <a:xfrm>
            <a:off x="8379603" y="4180169"/>
            <a:ext cx="192882" cy="440532"/>
          </a:xfrm>
          <a:custGeom>
            <a:avLst/>
            <a:gdLst>
              <a:gd name="T0" fmla="*/ 16 w 21"/>
              <a:gd name="T1" fmla="*/ 0 h 48"/>
              <a:gd name="T2" fmla="*/ 4 w 21"/>
              <a:gd name="T3" fmla="*/ 0 h 48"/>
              <a:gd name="T4" fmla="*/ 0 w 21"/>
              <a:gd name="T5" fmla="*/ 4 h 48"/>
              <a:gd name="T6" fmla="*/ 0 w 21"/>
              <a:gd name="T7" fmla="*/ 20 h 48"/>
              <a:gd name="T8" fmla="*/ 2 w 21"/>
              <a:gd name="T9" fmla="*/ 22 h 48"/>
              <a:gd name="T10" fmla="*/ 3 w 21"/>
              <a:gd name="T11" fmla="*/ 20 h 48"/>
              <a:gd name="T12" fmla="*/ 3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6 w 21"/>
              <a:gd name="T31" fmla="*/ 45 h 48"/>
              <a:gd name="T32" fmla="*/ 16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6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6" y="0"/>
                </a:moveTo>
                <a:cubicBezTo>
                  <a:pt x="4" y="0"/>
                  <a:pt x="4" y="0"/>
                  <a:pt x="4" y="0"/>
                </a:cubicBezTo>
                <a:cubicBezTo>
                  <a:pt x="2" y="0"/>
                  <a:pt x="0" y="2"/>
                  <a:pt x="0" y="4"/>
                </a:cubicBezTo>
                <a:cubicBezTo>
                  <a:pt x="0" y="20"/>
                  <a:pt x="0" y="20"/>
                  <a:pt x="0" y="20"/>
                </a:cubicBezTo>
                <a:cubicBezTo>
                  <a:pt x="0" y="21"/>
                  <a:pt x="1" y="22"/>
                  <a:pt x="2" y="22"/>
                </a:cubicBezTo>
                <a:cubicBezTo>
                  <a:pt x="3" y="22"/>
                  <a:pt x="3" y="21"/>
                  <a:pt x="3" y="20"/>
                </a:cubicBezTo>
                <a:cubicBezTo>
                  <a:pt x="3" y="5"/>
                  <a:pt x="3" y="5"/>
                  <a:pt x="3" y="5"/>
                </a:cubicBezTo>
                <a:cubicBezTo>
                  <a:pt x="4" y="5"/>
                  <a:pt x="4" y="5"/>
                  <a:pt x="4" y="5"/>
                </a:cubicBezTo>
                <a:cubicBezTo>
                  <a:pt x="4" y="45"/>
                  <a:pt x="4" y="45"/>
                  <a:pt x="4" y="45"/>
                </a:cubicBezTo>
                <a:cubicBezTo>
                  <a:pt x="4" y="47"/>
                  <a:pt x="5" y="48"/>
                  <a:pt x="7" y="48"/>
                </a:cubicBezTo>
                <a:cubicBezTo>
                  <a:pt x="8"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6" y="47"/>
                  <a:pt x="16" y="45"/>
                </a:cubicBezTo>
                <a:cubicBezTo>
                  <a:pt x="16" y="5"/>
                  <a:pt x="16" y="5"/>
                  <a:pt x="16"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6" y="0"/>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92" name="Oval 38">
            <a:extLst>
              <a:ext uri="{FF2B5EF4-FFF2-40B4-BE49-F238E27FC236}">
                <a16:creationId xmlns:a16="http://schemas.microsoft.com/office/drawing/2014/main" id="{79354088-D087-BC4A-A27B-D6AFAEE391B0}"/>
              </a:ext>
            </a:extLst>
          </p:cNvPr>
          <p:cNvSpPr>
            <a:spLocks noChangeArrowheads="1"/>
          </p:cNvSpPr>
          <p:nvPr/>
        </p:nvSpPr>
        <p:spPr bwMode="auto">
          <a:xfrm>
            <a:off x="8737584" y="4079362"/>
            <a:ext cx="82550" cy="8255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
        <p:nvSpPr>
          <p:cNvPr id="193" name="Freeform 39">
            <a:extLst>
              <a:ext uri="{FF2B5EF4-FFF2-40B4-BE49-F238E27FC236}">
                <a16:creationId xmlns:a16="http://schemas.microsoft.com/office/drawing/2014/main" id="{8910539A-CDA7-5844-8F25-585D343EFCA6}"/>
              </a:ext>
            </a:extLst>
          </p:cNvPr>
          <p:cNvSpPr>
            <a:spLocks/>
          </p:cNvSpPr>
          <p:nvPr/>
        </p:nvSpPr>
        <p:spPr bwMode="auto">
          <a:xfrm>
            <a:off x="8682815" y="4180169"/>
            <a:ext cx="192882" cy="440532"/>
          </a:xfrm>
          <a:custGeom>
            <a:avLst/>
            <a:gdLst>
              <a:gd name="T0" fmla="*/ 17 w 21"/>
              <a:gd name="T1" fmla="*/ 0 h 48"/>
              <a:gd name="T2" fmla="*/ 4 w 21"/>
              <a:gd name="T3" fmla="*/ 0 h 48"/>
              <a:gd name="T4" fmla="*/ 0 w 21"/>
              <a:gd name="T5" fmla="*/ 4 h 48"/>
              <a:gd name="T6" fmla="*/ 0 w 21"/>
              <a:gd name="T7" fmla="*/ 20 h 48"/>
              <a:gd name="T8" fmla="*/ 2 w 21"/>
              <a:gd name="T9" fmla="*/ 22 h 48"/>
              <a:gd name="T10" fmla="*/ 4 w 21"/>
              <a:gd name="T11" fmla="*/ 20 h 48"/>
              <a:gd name="T12" fmla="*/ 4 w 21"/>
              <a:gd name="T13" fmla="*/ 5 h 48"/>
              <a:gd name="T14" fmla="*/ 4 w 21"/>
              <a:gd name="T15" fmla="*/ 5 h 48"/>
              <a:gd name="T16" fmla="*/ 4 w 21"/>
              <a:gd name="T17" fmla="*/ 45 h 48"/>
              <a:gd name="T18" fmla="*/ 7 w 21"/>
              <a:gd name="T19" fmla="*/ 48 h 48"/>
              <a:gd name="T20" fmla="*/ 10 w 21"/>
              <a:gd name="T21" fmla="*/ 45 h 48"/>
              <a:gd name="T22" fmla="*/ 10 w 21"/>
              <a:gd name="T23" fmla="*/ 23 h 48"/>
              <a:gd name="T24" fmla="*/ 11 w 21"/>
              <a:gd name="T25" fmla="*/ 23 h 48"/>
              <a:gd name="T26" fmla="*/ 11 w 21"/>
              <a:gd name="T27" fmla="*/ 45 h 48"/>
              <a:gd name="T28" fmla="*/ 14 w 21"/>
              <a:gd name="T29" fmla="*/ 48 h 48"/>
              <a:gd name="T30" fmla="*/ 16 w 21"/>
              <a:gd name="T31" fmla="*/ 45 h 48"/>
              <a:gd name="T32" fmla="*/ 16 w 21"/>
              <a:gd name="T33" fmla="*/ 5 h 48"/>
              <a:gd name="T34" fmla="*/ 17 w 21"/>
              <a:gd name="T35" fmla="*/ 5 h 48"/>
              <a:gd name="T36" fmla="*/ 17 w 21"/>
              <a:gd name="T37" fmla="*/ 20 h 48"/>
              <a:gd name="T38" fmla="*/ 19 w 21"/>
              <a:gd name="T39" fmla="*/ 22 h 48"/>
              <a:gd name="T40" fmla="*/ 21 w 21"/>
              <a:gd name="T41" fmla="*/ 20 h 48"/>
              <a:gd name="T42" fmla="*/ 21 w 21"/>
              <a:gd name="T43" fmla="*/ 4 h 48"/>
              <a:gd name="T44" fmla="*/ 17 w 21"/>
              <a:gd name="T4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48">
                <a:moveTo>
                  <a:pt x="17" y="0"/>
                </a:moveTo>
                <a:cubicBezTo>
                  <a:pt x="4" y="0"/>
                  <a:pt x="4" y="0"/>
                  <a:pt x="4" y="0"/>
                </a:cubicBezTo>
                <a:cubicBezTo>
                  <a:pt x="2" y="0"/>
                  <a:pt x="0" y="2"/>
                  <a:pt x="0" y="4"/>
                </a:cubicBezTo>
                <a:cubicBezTo>
                  <a:pt x="0" y="20"/>
                  <a:pt x="0" y="20"/>
                  <a:pt x="0" y="20"/>
                </a:cubicBezTo>
                <a:cubicBezTo>
                  <a:pt x="0" y="21"/>
                  <a:pt x="1" y="22"/>
                  <a:pt x="2" y="22"/>
                </a:cubicBezTo>
                <a:cubicBezTo>
                  <a:pt x="3" y="22"/>
                  <a:pt x="4" y="21"/>
                  <a:pt x="4" y="20"/>
                </a:cubicBezTo>
                <a:cubicBezTo>
                  <a:pt x="4" y="5"/>
                  <a:pt x="4" y="5"/>
                  <a:pt x="4" y="5"/>
                </a:cubicBezTo>
                <a:cubicBezTo>
                  <a:pt x="4" y="5"/>
                  <a:pt x="4" y="5"/>
                  <a:pt x="4" y="5"/>
                </a:cubicBezTo>
                <a:cubicBezTo>
                  <a:pt x="4" y="45"/>
                  <a:pt x="4" y="45"/>
                  <a:pt x="4" y="45"/>
                </a:cubicBezTo>
                <a:cubicBezTo>
                  <a:pt x="4" y="47"/>
                  <a:pt x="6" y="48"/>
                  <a:pt x="7" y="48"/>
                </a:cubicBezTo>
                <a:cubicBezTo>
                  <a:pt x="8" y="48"/>
                  <a:pt x="10" y="47"/>
                  <a:pt x="10" y="45"/>
                </a:cubicBezTo>
                <a:cubicBezTo>
                  <a:pt x="10" y="23"/>
                  <a:pt x="10" y="23"/>
                  <a:pt x="10" y="23"/>
                </a:cubicBezTo>
                <a:cubicBezTo>
                  <a:pt x="11" y="23"/>
                  <a:pt x="11" y="23"/>
                  <a:pt x="11" y="23"/>
                </a:cubicBezTo>
                <a:cubicBezTo>
                  <a:pt x="11" y="45"/>
                  <a:pt x="11" y="45"/>
                  <a:pt x="11" y="45"/>
                </a:cubicBezTo>
                <a:cubicBezTo>
                  <a:pt x="11" y="47"/>
                  <a:pt x="12" y="48"/>
                  <a:pt x="14" y="48"/>
                </a:cubicBezTo>
                <a:cubicBezTo>
                  <a:pt x="15" y="48"/>
                  <a:pt x="16" y="47"/>
                  <a:pt x="16" y="45"/>
                </a:cubicBezTo>
                <a:cubicBezTo>
                  <a:pt x="16" y="5"/>
                  <a:pt x="16" y="5"/>
                  <a:pt x="16" y="5"/>
                </a:cubicBezTo>
                <a:cubicBezTo>
                  <a:pt x="17" y="5"/>
                  <a:pt x="17" y="5"/>
                  <a:pt x="17" y="5"/>
                </a:cubicBezTo>
                <a:cubicBezTo>
                  <a:pt x="17" y="20"/>
                  <a:pt x="17" y="20"/>
                  <a:pt x="17" y="20"/>
                </a:cubicBezTo>
                <a:cubicBezTo>
                  <a:pt x="17" y="21"/>
                  <a:pt x="18" y="22"/>
                  <a:pt x="19" y="22"/>
                </a:cubicBezTo>
                <a:cubicBezTo>
                  <a:pt x="20" y="22"/>
                  <a:pt x="21" y="21"/>
                  <a:pt x="21" y="20"/>
                </a:cubicBezTo>
                <a:cubicBezTo>
                  <a:pt x="21" y="4"/>
                  <a:pt x="21" y="4"/>
                  <a:pt x="21" y="4"/>
                </a:cubicBezTo>
                <a:cubicBezTo>
                  <a:pt x="21" y="2"/>
                  <a:pt x="19" y="0"/>
                  <a:pt x="17" y="0"/>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900" b="0" i="0" u="none" strike="noStrike" kern="1200" cap="none" spc="0" normalizeH="0" baseline="0" noProof="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148320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Chart Placeholder 25">
            <a:extLst>
              <a:ext uri="{FF2B5EF4-FFF2-40B4-BE49-F238E27FC236}">
                <a16:creationId xmlns:a16="http://schemas.microsoft.com/office/drawing/2014/main" id="{3A9AAAD9-44FD-4C43-83E3-9300D123465E}"/>
              </a:ext>
            </a:extLst>
          </p:cNvPr>
          <p:cNvGraphicFramePr>
            <a:graphicFrameLocks noGrp="1"/>
          </p:cNvGraphicFramePr>
          <p:nvPr>
            <p:ph type="chart" sz="quarter" idx="21"/>
          </p:nvPr>
        </p:nvGraphicFramePr>
        <p:xfrm>
          <a:off x="440812" y="138723"/>
          <a:ext cx="5761461" cy="4849427"/>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 Placeholder 19"/>
          <p:cNvSpPr>
            <a:spLocks noGrp="1"/>
          </p:cNvSpPr>
          <p:nvPr>
            <p:ph type="body" sz="quarter" idx="13"/>
          </p:nvPr>
        </p:nvSpPr>
        <p:spPr>
          <a:xfrm>
            <a:off x="415025" y="5028097"/>
            <a:ext cx="4978492" cy="757255"/>
          </a:xfrm>
        </p:spPr>
        <p:txBody>
          <a:bodyPr/>
          <a:lstStyle/>
          <a:p>
            <a:r>
              <a:rPr lang="en-US" sz="2800" dirty="0">
                <a:solidFill>
                  <a:schemeClr val="accent1"/>
                </a:solidFill>
              </a:rPr>
              <a:t>BCSDH: </a:t>
            </a:r>
            <a:r>
              <a:rPr lang="hu-HU" sz="2800" dirty="0">
                <a:solidFill>
                  <a:schemeClr val="bg2"/>
                </a:solidFill>
              </a:rPr>
              <a:t>A válaszadó </a:t>
            </a:r>
            <a:r>
              <a:rPr lang="hu-HU" sz="2800" dirty="0">
                <a:solidFill>
                  <a:schemeClr val="accent1"/>
                </a:solidFill>
              </a:rPr>
              <a:t>cégek 5</a:t>
            </a:r>
            <a:r>
              <a:rPr lang="en-US" sz="2800" dirty="0">
                <a:solidFill>
                  <a:schemeClr val="accent1"/>
                </a:solidFill>
              </a:rPr>
              <a:t>0%-a </a:t>
            </a:r>
            <a:r>
              <a:rPr lang="en-US" sz="2800" dirty="0" err="1">
                <a:solidFill>
                  <a:schemeClr val="bg2"/>
                </a:solidFill>
              </a:rPr>
              <a:t>rendelkezik</a:t>
            </a:r>
            <a:r>
              <a:rPr lang="en-US" sz="2800" dirty="0">
                <a:solidFill>
                  <a:schemeClr val="accent1"/>
                </a:solidFill>
              </a:rPr>
              <a:t> k</a:t>
            </a:r>
            <a:r>
              <a:rPr lang="hu-HU" sz="2800" dirty="0" err="1">
                <a:solidFill>
                  <a:schemeClr val="accent1"/>
                </a:solidFill>
              </a:rPr>
              <a:t>onkrét</a:t>
            </a:r>
            <a:r>
              <a:rPr lang="hu-HU" sz="2800" dirty="0">
                <a:solidFill>
                  <a:schemeClr val="accent1"/>
                </a:solidFill>
              </a:rPr>
              <a:t> kibocsátáscsökkentési céllal</a:t>
            </a:r>
            <a:endParaRPr lang="hu-HU" sz="2800" dirty="0">
              <a:solidFill>
                <a:schemeClr val="tx1"/>
              </a:solidFill>
            </a:endParaRPr>
          </a:p>
        </p:txBody>
      </p:sp>
      <p:sp>
        <p:nvSpPr>
          <p:cNvPr id="3" name="Title 2"/>
          <p:cNvSpPr>
            <a:spLocks noGrp="1"/>
          </p:cNvSpPr>
          <p:nvPr>
            <p:ph type="title"/>
          </p:nvPr>
        </p:nvSpPr>
        <p:spPr>
          <a:xfrm>
            <a:off x="466344" y="402336"/>
            <a:ext cx="11188700" cy="698501"/>
          </a:xfrm>
        </p:spPr>
        <p:txBody>
          <a:bodyPr/>
          <a:lstStyle/>
          <a:p>
            <a:r>
              <a:rPr lang="hu-HU" sz="2800" b="1" dirty="0"/>
              <a:t>ÜHG kibocsátáscsökkentéssel kapcsolatos célkitűzések megfogalmazása</a:t>
            </a:r>
            <a:endParaRPr lang="en-US" sz="2800"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a:t>
            </a:r>
          </a:p>
        </p:txBody>
      </p:sp>
      <p:sp>
        <p:nvSpPr>
          <p:cNvPr id="49" name="Text Placeholder 19"/>
          <p:cNvSpPr>
            <a:spLocks noGrp="1"/>
          </p:cNvSpPr>
          <p:nvPr>
            <p:ph type="body" sz="quarter" idx="13"/>
          </p:nvPr>
        </p:nvSpPr>
        <p:spPr>
          <a:xfrm>
            <a:off x="466344" y="758733"/>
            <a:ext cx="11353479" cy="369979"/>
          </a:xfrm>
        </p:spPr>
        <p:txBody>
          <a:bodyPr/>
          <a:lstStyle/>
          <a:p>
            <a:r>
              <a:rPr lang="hu-HU" dirty="0"/>
              <a:t>A </a:t>
            </a:r>
            <a:r>
              <a:rPr lang="en-US" dirty="0"/>
              <a:t>BCSDH </a:t>
            </a:r>
            <a:r>
              <a:rPr lang="hu-HU" dirty="0"/>
              <a:t>felmérés eredményeinek összehasonlítása nemzetközi felmérések eredményeivel </a:t>
            </a:r>
            <a:endParaRPr lang="en-US" dirty="0"/>
          </a:p>
          <a:p>
            <a:endParaRPr lang="en-US" noProof="0" dirty="0"/>
          </a:p>
        </p:txBody>
      </p:sp>
      <p:pic>
        <p:nvPicPr>
          <p:cNvPr id="15" name="Picture 14"/>
          <p:cNvPicPr>
            <a:picLocks noChangeAspect="1"/>
          </p:cNvPicPr>
          <p:nvPr/>
        </p:nvPicPr>
        <p:blipFill rotWithShape="1">
          <a:blip r:embed="rId7"/>
          <a:srcRect t="11600" r="56878" b="7950"/>
          <a:stretch/>
        </p:blipFill>
        <p:spPr>
          <a:xfrm>
            <a:off x="6887050" y="1922612"/>
            <a:ext cx="1963580" cy="915838"/>
          </a:xfrm>
          <a:prstGeom prst="rect">
            <a:avLst/>
          </a:prstGeom>
        </p:spPr>
      </p:pic>
      <p:sp>
        <p:nvSpPr>
          <p:cNvPr id="55" name="Text Placeholder 19"/>
          <p:cNvSpPr>
            <a:spLocks noGrp="1"/>
          </p:cNvSpPr>
          <p:nvPr>
            <p:ph type="body" sz="quarter" idx="13"/>
          </p:nvPr>
        </p:nvSpPr>
        <p:spPr>
          <a:xfrm>
            <a:off x="8953499" y="1922612"/>
            <a:ext cx="2260257" cy="757255"/>
          </a:xfrm>
        </p:spPr>
        <p:txBody>
          <a:bodyPr/>
          <a:lstStyle/>
          <a:p>
            <a:r>
              <a:rPr lang="hu-HU" sz="1600" dirty="0">
                <a:solidFill>
                  <a:schemeClr val="tx1"/>
                </a:solidFill>
              </a:rPr>
              <a:t>A válaszadó cégek </a:t>
            </a:r>
            <a:r>
              <a:rPr lang="en-US" sz="1600" dirty="0">
                <a:solidFill>
                  <a:schemeClr val="tx1"/>
                </a:solidFill>
              </a:rPr>
              <a:t>(n=100)</a:t>
            </a:r>
            <a:r>
              <a:rPr lang="hu-HU" sz="1600" dirty="0">
                <a:solidFill>
                  <a:schemeClr val="tx1"/>
                </a:solidFill>
              </a:rPr>
              <a:t> </a:t>
            </a:r>
            <a:r>
              <a:rPr lang="en-US" sz="1600" dirty="0">
                <a:solidFill>
                  <a:srgbClr val="012169"/>
                </a:solidFill>
              </a:rPr>
              <a:t>61%</a:t>
            </a:r>
            <a:r>
              <a:rPr lang="en-US" sz="1600" dirty="0">
                <a:solidFill>
                  <a:schemeClr val="tx1"/>
                </a:solidFill>
              </a:rPr>
              <a:t> </a:t>
            </a:r>
            <a:r>
              <a:rPr lang="hu-HU" sz="1600" dirty="0">
                <a:solidFill>
                  <a:schemeClr val="bg2"/>
                </a:solidFill>
              </a:rPr>
              <a:t>r</a:t>
            </a:r>
            <a:r>
              <a:rPr lang="hu-HU" sz="1600" dirty="0">
                <a:solidFill>
                  <a:schemeClr val="tx1"/>
                </a:solidFill>
              </a:rPr>
              <a:t>endelkezik</a:t>
            </a:r>
            <a:r>
              <a:rPr lang="hu-HU" sz="1600" dirty="0">
                <a:solidFill>
                  <a:srgbClr val="012169"/>
                </a:solidFill>
              </a:rPr>
              <a:t> konkrét kibocsátáscsökkentési céllal</a:t>
            </a:r>
            <a:r>
              <a:rPr lang="hu-HU" sz="1600" dirty="0">
                <a:solidFill>
                  <a:schemeClr val="tx1"/>
                </a:solidFill>
              </a:rPr>
              <a:t>.</a:t>
            </a:r>
          </a:p>
        </p:txBody>
      </p:sp>
      <p:pic>
        <p:nvPicPr>
          <p:cNvPr id="10332" name="Picture 92" descr="https://www.allianceforcorporatetransparency.org/assets/logos/logo-ACT.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87051" y="3746818"/>
            <a:ext cx="1963579" cy="722553"/>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9"/>
          <p:cNvSpPr>
            <a:spLocks noGrp="1"/>
          </p:cNvSpPr>
          <p:nvPr>
            <p:ph type="body" sz="quarter" idx="13"/>
          </p:nvPr>
        </p:nvSpPr>
        <p:spPr>
          <a:xfrm>
            <a:off x="8953499" y="3746818"/>
            <a:ext cx="2260257" cy="757255"/>
          </a:xfrm>
        </p:spPr>
        <p:txBody>
          <a:bodyPr/>
          <a:lstStyle/>
          <a:p>
            <a:r>
              <a:rPr lang="hu-HU" sz="1600" dirty="0">
                <a:solidFill>
                  <a:schemeClr val="tx1"/>
                </a:solidFill>
              </a:rPr>
              <a:t>A válaszadó cégek </a:t>
            </a:r>
            <a:r>
              <a:rPr lang="en-US" sz="1600" dirty="0">
                <a:solidFill>
                  <a:schemeClr val="tx1"/>
                </a:solidFill>
              </a:rPr>
              <a:t>(n=1000)</a:t>
            </a:r>
            <a:r>
              <a:rPr lang="hu-HU" sz="1600" dirty="0">
                <a:solidFill>
                  <a:schemeClr val="tx1"/>
                </a:solidFill>
              </a:rPr>
              <a:t> </a:t>
            </a:r>
            <a:r>
              <a:rPr lang="en-US" sz="1600" dirty="0">
                <a:solidFill>
                  <a:srgbClr val="012169"/>
                </a:solidFill>
              </a:rPr>
              <a:t>35%-a</a:t>
            </a:r>
            <a:r>
              <a:rPr lang="en-US" sz="1600" dirty="0">
                <a:solidFill>
                  <a:schemeClr val="tx1"/>
                </a:solidFill>
              </a:rPr>
              <a:t> </a:t>
            </a:r>
            <a:r>
              <a:rPr lang="hu-HU" sz="1600" dirty="0">
                <a:solidFill>
                  <a:schemeClr val="bg2"/>
                </a:solidFill>
              </a:rPr>
              <a:t>r</a:t>
            </a:r>
            <a:r>
              <a:rPr lang="hu-HU" sz="1600" dirty="0">
                <a:solidFill>
                  <a:schemeClr val="tx1"/>
                </a:solidFill>
              </a:rPr>
              <a:t>endelkezik</a:t>
            </a:r>
            <a:r>
              <a:rPr lang="hu-HU" sz="1600" dirty="0">
                <a:solidFill>
                  <a:srgbClr val="012169"/>
                </a:solidFill>
              </a:rPr>
              <a:t> konkrét, a </a:t>
            </a:r>
            <a:r>
              <a:rPr lang="en-US" sz="1600" dirty="0">
                <a:solidFill>
                  <a:srgbClr val="012169"/>
                </a:solidFill>
              </a:rPr>
              <a:t>kl</a:t>
            </a:r>
            <a:r>
              <a:rPr lang="hu-HU" sz="1600" dirty="0" err="1">
                <a:solidFill>
                  <a:srgbClr val="012169"/>
                </a:solidFill>
              </a:rPr>
              <a:t>ímaváltozásra</a:t>
            </a:r>
            <a:r>
              <a:rPr lang="hu-HU" sz="1600" dirty="0">
                <a:solidFill>
                  <a:srgbClr val="012169"/>
                </a:solidFill>
              </a:rPr>
              <a:t> vonatkozó céllal</a:t>
            </a:r>
            <a:r>
              <a:rPr lang="hu-HU" sz="1600" dirty="0">
                <a:solidFill>
                  <a:schemeClr val="tx1"/>
                </a:solidFill>
              </a:rPr>
              <a:t>.</a:t>
            </a:r>
          </a:p>
        </p:txBody>
      </p:sp>
    </p:spTree>
    <p:extLst>
      <p:ext uri="{BB962C8B-B14F-4D97-AF65-F5344CB8AC3E}">
        <p14:creationId xmlns:p14="http://schemas.microsoft.com/office/powerpoint/2010/main" val="1705732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1188700" cy="698501"/>
          </a:xfrm>
        </p:spPr>
        <p:txBody>
          <a:bodyPr/>
          <a:lstStyle/>
          <a:p>
            <a:r>
              <a:rPr lang="en-US" sz="2800" b="1" dirty="0"/>
              <a:t>“</a:t>
            </a:r>
            <a:r>
              <a:rPr lang="hu-HU" sz="2800" b="1" noProof="0" dirty="0"/>
              <a:t>Net </a:t>
            </a:r>
            <a:r>
              <a:rPr lang="hu-HU" sz="2800" b="1" noProof="0" dirty="0" err="1"/>
              <a:t>zero</a:t>
            </a:r>
            <a:r>
              <a:rPr lang="en-US" sz="2800" b="1" noProof="0" dirty="0"/>
              <a:t>”</a:t>
            </a:r>
            <a:r>
              <a:rPr lang="hu-HU" sz="2800" b="1" noProof="0" dirty="0"/>
              <a:t> ambíciók</a:t>
            </a:r>
            <a:endParaRPr lang="en-US" sz="2800"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a:t>
            </a:r>
          </a:p>
        </p:txBody>
      </p:sp>
      <p:sp>
        <p:nvSpPr>
          <p:cNvPr id="47" name="Text Placeholder 19"/>
          <p:cNvSpPr>
            <a:spLocks noGrp="1"/>
          </p:cNvSpPr>
          <p:nvPr>
            <p:ph type="body" sz="quarter" idx="13"/>
          </p:nvPr>
        </p:nvSpPr>
        <p:spPr>
          <a:xfrm>
            <a:off x="417411" y="2017559"/>
            <a:ext cx="928362" cy="757255"/>
          </a:xfrm>
        </p:spPr>
        <p:txBody>
          <a:bodyPr/>
          <a:lstStyle/>
          <a:p>
            <a:r>
              <a:rPr lang="hu-HU" sz="4000" dirty="0">
                <a:solidFill>
                  <a:schemeClr val="accent1"/>
                </a:solidFill>
              </a:rPr>
              <a:t>3</a:t>
            </a:r>
            <a:r>
              <a:rPr lang="en-US" sz="4000" dirty="0">
                <a:solidFill>
                  <a:schemeClr val="accent1"/>
                </a:solidFill>
              </a:rPr>
              <a:t>1% </a:t>
            </a:r>
          </a:p>
        </p:txBody>
      </p:sp>
      <p:sp>
        <p:nvSpPr>
          <p:cNvPr id="58" name="Hexagon 57"/>
          <p:cNvSpPr/>
          <p:nvPr/>
        </p:nvSpPr>
        <p:spPr bwMode="gray">
          <a:xfrm>
            <a:off x="5300290" y="2688559"/>
            <a:ext cx="1087502" cy="937501"/>
          </a:xfrm>
          <a:prstGeom prst="hexagon">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white"/>
              </a:solidFill>
              <a:effectLst/>
              <a:uLnTx/>
              <a:uFillTx/>
              <a:latin typeface="Calibri Light"/>
              <a:ea typeface="+mn-ea"/>
              <a:cs typeface="Arial" pitchFamily="34" charset="0"/>
            </a:endParaRPr>
          </a:p>
        </p:txBody>
      </p:sp>
      <p:sp>
        <p:nvSpPr>
          <p:cNvPr id="59" name="Hexagon 58"/>
          <p:cNvSpPr/>
          <p:nvPr/>
        </p:nvSpPr>
        <p:spPr bwMode="gray">
          <a:xfrm>
            <a:off x="5300290" y="1704699"/>
            <a:ext cx="1087502" cy="937501"/>
          </a:xfrm>
          <a:prstGeom prst="hexagon">
            <a:avLst/>
          </a:prstGeom>
          <a:solidFill>
            <a:schemeClr val="accent6"/>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white"/>
              </a:solidFill>
              <a:effectLst/>
              <a:uLnTx/>
              <a:uFillTx/>
              <a:latin typeface="Calibri Light"/>
              <a:ea typeface="+mn-ea"/>
              <a:cs typeface="+mn-cs"/>
            </a:endParaRPr>
          </a:p>
        </p:txBody>
      </p:sp>
      <p:sp>
        <p:nvSpPr>
          <p:cNvPr id="60" name="Hexagon 59"/>
          <p:cNvSpPr/>
          <p:nvPr/>
        </p:nvSpPr>
        <p:spPr bwMode="gray">
          <a:xfrm>
            <a:off x="5300290" y="3672420"/>
            <a:ext cx="1087502" cy="937501"/>
          </a:xfrm>
          <a:prstGeom prst="hexagon">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white"/>
              </a:solidFill>
              <a:effectLst/>
              <a:uLnTx/>
              <a:uFillTx/>
              <a:latin typeface="Calibri Light"/>
              <a:ea typeface="+mn-ea"/>
              <a:cs typeface="Arial" pitchFamily="34" charset="0"/>
            </a:endParaRPr>
          </a:p>
        </p:txBody>
      </p:sp>
      <p:sp>
        <p:nvSpPr>
          <p:cNvPr id="61" name="Hexagon 60"/>
          <p:cNvSpPr/>
          <p:nvPr/>
        </p:nvSpPr>
        <p:spPr bwMode="gray">
          <a:xfrm>
            <a:off x="6201733" y="3177914"/>
            <a:ext cx="1087502" cy="937501"/>
          </a:xfrm>
          <a:prstGeom prst="hexagon">
            <a:avLst/>
          </a:prstGeom>
          <a:pattFill prst="pct60">
            <a:fgClr>
              <a:srgbClr val="26890D"/>
            </a:fgClr>
            <a:bgClr>
              <a:schemeClr val="bg1"/>
            </a:bgClr>
          </a:patt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white"/>
              </a:solidFill>
              <a:effectLst/>
              <a:uLnTx/>
              <a:uFillTx/>
              <a:latin typeface="Calibri Light"/>
              <a:ea typeface="+mn-ea"/>
              <a:cs typeface="Arial" pitchFamily="34" charset="0"/>
            </a:endParaRPr>
          </a:p>
        </p:txBody>
      </p:sp>
      <p:sp>
        <p:nvSpPr>
          <p:cNvPr id="62" name="Hexagon 61"/>
          <p:cNvSpPr/>
          <p:nvPr/>
        </p:nvSpPr>
        <p:spPr bwMode="gray">
          <a:xfrm>
            <a:off x="6201733" y="2199205"/>
            <a:ext cx="1087502" cy="937501"/>
          </a:xfrm>
          <a:prstGeom prst="hexagon">
            <a:avLst/>
          </a:prstGeom>
          <a:solidFill>
            <a:schemeClr val="accent5"/>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white"/>
              </a:solidFill>
              <a:effectLst/>
              <a:uLnTx/>
              <a:uFillTx/>
              <a:latin typeface="Calibri Light"/>
              <a:ea typeface="+mn-ea"/>
              <a:cs typeface="Arial" pitchFamily="34" charset="0"/>
            </a:endParaRPr>
          </a:p>
        </p:txBody>
      </p:sp>
      <p:sp>
        <p:nvSpPr>
          <p:cNvPr id="63" name="Hexagon 62"/>
          <p:cNvSpPr/>
          <p:nvPr/>
        </p:nvSpPr>
        <p:spPr bwMode="gray">
          <a:xfrm>
            <a:off x="4398847" y="3177914"/>
            <a:ext cx="1087502" cy="937501"/>
          </a:xfrm>
          <a:prstGeom prst="hexagon">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white"/>
              </a:solidFill>
              <a:effectLst/>
              <a:uLnTx/>
              <a:uFillTx/>
              <a:latin typeface="Calibri Light"/>
              <a:ea typeface="+mn-ea"/>
              <a:cs typeface="Arial" pitchFamily="34" charset="0"/>
            </a:endParaRPr>
          </a:p>
        </p:txBody>
      </p:sp>
      <p:sp>
        <p:nvSpPr>
          <p:cNvPr id="64" name="Hexagon 63"/>
          <p:cNvSpPr/>
          <p:nvPr/>
        </p:nvSpPr>
        <p:spPr bwMode="gray">
          <a:xfrm>
            <a:off x="4398847" y="2199205"/>
            <a:ext cx="1087502" cy="937501"/>
          </a:xfrm>
          <a:prstGeom prst="hexagon">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white"/>
              </a:solidFill>
              <a:effectLst/>
              <a:uLnTx/>
              <a:uFillTx/>
              <a:latin typeface="Calibri Light"/>
              <a:ea typeface="+mn-ea"/>
              <a:cs typeface="Arial" pitchFamily="34" charset="0"/>
            </a:endParaRPr>
          </a:p>
        </p:txBody>
      </p:sp>
      <p:sp>
        <p:nvSpPr>
          <p:cNvPr id="14" name="TextBox 13"/>
          <p:cNvSpPr txBox="1"/>
          <p:nvPr/>
        </p:nvSpPr>
        <p:spPr>
          <a:xfrm>
            <a:off x="1463937" y="1629274"/>
            <a:ext cx="2642496" cy="173893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en-US" sz="1800" b="1" i="0" u="none" strike="noStrike" kern="1200" cap="none" spc="0" normalizeH="0" baseline="0" noProof="0" dirty="0">
                <a:ln>
                  <a:noFill/>
                </a:ln>
                <a:solidFill>
                  <a:srgbClr val="86BC25"/>
                </a:solidFill>
                <a:effectLst/>
                <a:uLnTx/>
                <a:uFillTx/>
                <a:latin typeface="Calibri Light"/>
                <a:ea typeface="+mn-ea"/>
                <a:cs typeface="+mn-cs"/>
              </a:rPr>
              <a:t>BCSDH: </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A v</a:t>
            </a:r>
            <a:r>
              <a:rPr kumimoji="0" lang="hu-HU" sz="1800" b="0" i="0" u="none" strike="noStrike" kern="1200" cap="none" spc="0" normalizeH="0" baseline="0" noProof="0" dirty="0">
                <a:ln>
                  <a:noFill/>
                </a:ln>
                <a:solidFill>
                  <a:srgbClr val="313131"/>
                </a:solidFill>
                <a:effectLst/>
                <a:uLnTx/>
                <a:uFillTx/>
                <a:latin typeface="Calibri Light"/>
                <a:ea typeface="+mn-ea"/>
                <a:cs typeface="+mn-cs"/>
              </a:rPr>
              <a:t>álaszadó cégek </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(n=</a:t>
            </a:r>
            <a:r>
              <a:rPr kumimoji="0" lang="hu-HU" sz="1800" b="0" i="0" u="none" strike="noStrike" kern="1200" cap="none" spc="0" normalizeH="0" baseline="0" noProof="0" dirty="0">
                <a:ln>
                  <a:noFill/>
                </a:ln>
                <a:solidFill>
                  <a:srgbClr val="313131"/>
                </a:solidFill>
                <a:effectLst/>
                <a:uLnTx/>
                <a:uFillTx/>
                <a:latin typeface="Calibri Light"/>
                <a:ea typeface="+mn-ea"/>
                <a:cs typeface="+mn-cs"/>
              </a:rPr>
              <a:t>61</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a:t>
            </a:r>
            <a:r>
              <a:rPr kumimoji="0" lang="hu-HU" sz="1800" b="0" i="0" u="none" strike="noStrike" kern="1200" cap="none" spc="0" normalizeH="0" baseline="0" noProof="0" dirty="0">
                <a:ln>
                  <a:noFill/>
                </a:ln>
                <a:solidFill>
                  <a:srgbClr val="313131"/>
                </a:solidFill>
                <a:effectLst/>
                <a:uLnTx/>
                <a:uFillTx/>
                <a:latin typeface="Calibri Light"/>
                <a:ea typeface="+mn-ea"/>
                <a:cs typeface="+mn-cs"/>
              </a:rPr>
              <a:t> 31%</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-a </a:t>
            </a:r>
            <a:r>
              <a:rPr kumimoji="0" lang="en-US" sz="1800" b="1" i="0" u="none" strike="noStrike" kern="1200" cap="none" spc="0" normalizeH="0" baseline="0" noProof="0" dirty="0" err="1">
                <a:ln>
                  <a:noFill/>
                </a:ln>
                <a:solidFill>
                  <a:srgbClr val="86BC25"/>
                </a:solidFill>
                <a:effectLst/>
                <a:uLnTx/>
                <a:uFillTx/>
                <a:latin typeface="Calibri Light"/>
                <a:ea typeface="+mn-ea"/>
                <a:cs typeface="+mn-cs"/>
              </a:rPr>
              <a:t>rendelkezik</a:t>
            </a:r>
            <a:r>
              <a:rPr kumimoji="0" lang="en-US" sz="1800" b="1" i="0" u="none" strike="noStrike" kern="1200" cap="none" spc="0" normalizeH="0" baseline="0" noProof="0" dirty="0">
                <a:ln>
                  <a:noFill/>
                </a:ln>
                <a:solidFill>
                  <a:srgbClr val="86BC25"/>
                </a:solidFill>
                <a:effectLst/>
                <a:uLnTx/>
                <a:uFillTx/>
                <a:latin typeface="Calibri Light"/>
                <a:ea typeface="+mn-ea"/>
                <a:cs typeface="+mn-cs"/>
              </a:rPr>
              <a:t> net zero c</a:t>
            </a:r>
            <a:r>
              <a:rPr kumimoji="0" lang="hu-HU" sz="1800" b="1" i="0" u="none" strike="noStrike" kern="1200" cap="none" spc="0" normalizeH="0" baseline="0" noProof="0" dirty="0" err="1">
                <a:ln>
                  <a:noFill/>
                </a:ln>
                <a:solidFill>
                  <a:srgbClr val="86BC25"/>
                </a:solidFill>
                <a:effectLst/>
                <a:uLnTx/>
                <a:uFillTx/>
                <a:latin typeface="Calibri Light"/>
                <a:ea typeface="+mn-ea"/>
                <a:cs typeface="+mn-cs"/>
              </a:rPr>
              <a:t>éllal</a:t>
            </a:r>
            <a:r>
              <a:rPr kumimoji="0" lang="en-US" sz="1800" b="1" i="0" u="none" strike="noStrike" kern="1200" cap="none" spc="0" normalizeH="0" baseline="0" noProof="0" dirty="0">
                <a:ln>
                  <a:noFill/>
                </a:ln>
                <a:solidFill>
                  <a:srgbClr val="86BC25"/>
                </a:solidFill>
                <a:effectLst/>
                <a:uLnTx/>
                <a:uFillTx/>
                <a:latin typeface="Calibri Light"/>
                <a:ea typeface="+mn-ea"/>
                <a:cs typeface="+mn-cs"/>
              </a:rPr>
              <a:t>. </a:t>
            </a:r>
          </a:p>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hu-HU" sz="1800" b="1" i="0" u="none" strike="noStrike" kern="1200" cap="none" spc="0" normalizeH="0" baseline="0" noProof="0" dirty="0">
                <a:ln>
                  <a:noFill/>
                </a:ln>
                <a:solidFill>
                  <a:srgbClr val="86BC25"/>
                </a:solidFill>
                <a:effectLst/>
                <a:uLnTx/>
                <a:uFillTx/>
                <a:latin typeface="Calibri Light"/>
                <a:ea typeface="+mn-ea"/>
                <a:cs typeface="+mn-cs"/>
              </a:rPr>
              <a:t>1</a:t>
            </a:r>
            <a:r>
              <a:rPr kumimoji="0" lang="en-US" sz="1800" b="1" i="0" u="none" strike="noStrike" kern="1200" cap="none" spc="0" normalizeH="0" baseline="0" noProof="0" dirty="0">
                <a:ln>
                  <a:noFill/>
                </a:ln>
                <a:solidFill>
                  <a:srgbClr val="86BC25"/>
                </a:solidFill>
                <a:effectLst/>
                <a:uLnTx/>
                <a:uFillTx/>
                <a:latin typeface="Calibri Light"/>
                <a:ea typeface="+mn-ea"/>
                <a:cs typeface="+mn-cs"/>
              </a:rPr>
              <a:t>3 </a:t>
            </a:r>
            <a:r>
              <a:rPr kumimoji="0" lang="hu-HU" sz="1800" b="1" i="0" u="none" strike="noStrike" kern="1200" cap="none" spc="0" normalizeH="0" baseline="0" noProof="0" dirty="0">
                <a:ln>
                  <a:noFill/>
                </a:ln>
                <a:solidFill>
                  <a:srgbClr val="86BC25"/>
                </a:solidFill>
                <a:effectLst/>
                <a:uLnTx/>
                <a:uFillTx/>
                <a:latin typeface="Calibri Light"/>
                <a:ea typeface="+mn-ea"/>
                <a:cs typeface="+mn-cs"/>
              </a:rPr>
              <a:t>vállalat</a:t>
            </a:r>
            <a:r>
              <a:rPr kumimoji="0" lang="en-US" sz="1800" b="1" i="0" u="none" strike="noStrike" kern="1200" cap="none" spc="0" normalizeH="0" baseline="0" noProof="0" dirty="0">
                <a:ln>
                  <a:noFill/>
                </a:ln>
                <a:solidFill>
                  <a:srgbClr val="86BC25"/>
                </a:solidFill>
                <a:effectLst/>
                <a:uLnTx/>
                <a:uFillTx/>
                <a:latin typeface="Calibri Light"/>
                <a:ea typeface="+mn-ea"/>
                <a:cs typeface="+mn-cs"/>
              </a:rPr>
              <a:t> </a:t>
            </a:r>
            <a:r>
              <a:rPr kumimoji="0" lang="hu-HU" sz="1800" b="0" i="0" u="none" strike="noStrike" kern="1200" cap="none" spc="0" normalizeH="0" baseline="0" noProof="0" dirty="0">
                <a:ln>
                  <a:noFill/>
                </a:ln>
                <a:solidFill>
                  <a:prstClr val="black"/>
                </a:solidFill>
                <a:effectLst/>
                <a:uLnTx/>
                <a:uFillTx/>
                <a:latin typeface="Calibri Light"/>
                <a:ea typeface="+mn-ea"/>
                <a:cs typeface="+mn-cs"/>
              </a:rPr>
              <a:t>már karbon</a:t>
            </a:r>
            <a:r>
              <a:rPr kumimoji="0" lang="en-US" sz="1800" b="0" i="0" u="none" strike="noStrike" kern="1200" cap="none" spc="0" normalizeH="0" baseline="0" noProof="0" dirty="0">
                <a:ln>
                  <a:noFill/>
                </a:ln>
                <a:solidFill>
                  <a:prstClr val="black"/>
                </a:solidFill>
                <a:effectLst/>
                <a:uLnTx/>
                <a:uFillTx/>
                <a:latin typeface="Calibri Light"/>
                <a:ea typeface="+mn-ea"/>
                <a:cs typeface="+mn-cs"/>
              </a:rPr>
              <a:t>-</a:t>
            </a:r>
            <a:r>
              <a:rPr kumimoji="0" lang="hu-HU" sz="1800" b="0" i="0" u="none" strike="noStrike" kern="1200" cap="none" spc="0" normalizeH="0" baseline="0" noProof="0" dirty="0">
                <a:ln>
                  <a:noFill/>
                </a:ln>
                <a:solidFill>
                  <a:prstClr val="black"/>
                </a:solidFill>
                <a:effectLst/>
                <a:uLnTx/>
                <a:uFillTx/>
                <a:latin typeface="Calibri Light"/>
                <a:ea typeface="+mn-ea"/>
                <a:cs typeface="+mn-cs"/>
              </a:rPr>
              <a:t>semleges vagy azzá szeretne válni </a:t>
            </a:r>
            <a:r>
              <a:rPr kumimoji="0" lang="hu-HU" sz="1800" b="1" i="0" u="none" strike="noStrike" kern="1200" cap="none" spc="0" normalizeH="0" baseline="0" noProof="0" dirty="0">
                <a:ln>
                  <a:noFill/>
                </a:ln>
                <a:solidFill>
                  <a:srgbClr val="86BC25"/>
                </a:solidFill>
                <a:effectLst/>
                <a:uLnTx/>
                <a:uFillTx/>
                <a:latin typeface="Calibri Light"/>
                <a:ea typeface="+mn-ea"/>
                <a:cs typeface="+mn-cs"/>
              </a:rPr>
              <a:t>2</a:t>
            </a:r>
            <a:r>
              <a:rPr kumimoji="0" lang="en-US" sz="1800" b="1" i="0" u="none" strike="noStrike" kern="1200" cap="none" spc="0" normalizeH="0" baseline="0" noProof="0" dirty="0">
                <a:ln>
                  <a:noFill/>
                </a:ln>
                <a:solidFill>
                  <a:srgbClr val="86BC25"/>
                </a:solidFill>
                <a:effectLst/>
                <a:uLnTx/>
                <a:uFillTx/>
                <a:latin typeface="Calibri Light"/>
                <a:ea typeface="+mn-ea"/>
                <a:cs typeface="+mn-cs"/>
              </a:rPr>
              <a:t>030-ig</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a:t>
            </a:r>
            <a:endParaRPr kumimoji="0" lang="de-DE" sz="1800" b="0" i="0" u="none" strike="noStrike" kern="1200" cap="none" spc="0" normalizeH="0" baseline="0" noProof="0" dirty="0">
              <a:ln>
                <a:noFill/>
              </a:ln>
              <a:solidFill>
                <a:srgbClr val="313131"/>
              </a:solidFill>
              <a:effectLst/>
              <a:uLnTx/>
              <a:uFillTx/>
              <a:latin typeface="Calibri Light"/>
              <a:ea typeface="+mn-ea"/>
              <a:cs typeface="+mn-cs"/>
            </a:endParaRPr>
          </a:p>
        </p:txBody>
      </p:sp>
      <p:grpSp>
        <p:nvGrpSpPr>
          <p:cNvPr id="118" name="Crane" descr="{&quot;Key&quot;:&quot;POWER_USER_SHAPE_ICON&quot;,&quot;Value&quot;:&quot;POWER_USER_SHAPE_ICON_STYLE_1&quot;}">
            <a:extLst>
              <a:ext uri="{FF2B5EF4-FFF2-40B4-BE49-F238E27FC236}">
                <a16:creationId xmlns:a16="http://schemas.microsoft.com/office/drawing/2014/main" id="{F8430C73-1A5E-4878-9797-307BA494617A}"/>
              </a:ext>
            </a:extLst>
          </p:cNvPr>
          <p:cNvGrpSpPr>
            <a:grpSpLocks noChangeAspect="1"/>
          </p:cNvGrpSpPr>
          <p:nvPr/>
        </p:nvGrpSpPr>
        <p:grpSpPr bwMode="auto">
          <a:xfrm>
            <a:off x="4655222" y="2395372"/>
            <a:ext cx="574752" cy="576072"/>
            <a:chOff x="26" y="26"/>
            <a:chExt cx="435" cy="436"/>
          </a:xfrm>
          <a:solidFill>
            <a:schemeClr val="bg1"/>
          </a:solidFill>
        </p:grpSpPr>
        <p:sp>
          <p:nvSpPr>
            <p:cNvPr id="119" name="Crane">
              <a:extLst>
                <a:ext uri="{FF2B5EF4-FFF2-40B4-BE49-F238E27FC236}">
                  <a16:creationId xmlns:a16="http://schemas.microsoft.com/office/drawing/2014/main" id="{C59838FC-ED7D-4307-A5F3-95323288AB89}"/>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120" name="Crane">
              <a:extLst>
                <a:ext uri="{FF2B5EF4-FFF2-40B4-BE49-F238E27FC236}">
                  <a16:creationId xmlns:a16="http://schemas.microsoft.com/office/drawing/2014/main" id="{E2DABBAB-E3FE-4B8C-8701-F0E1406444FA}"/>
                </a:ext>
              </a:extLst>
            </p:cNvPr>
            <p:cNvSpPr>
              <a:spLocks noEditPoints="1"/>
            </p:cNvSpPr>
            <p:nvPr/>
          </p:nvSpPr>
          <p:spPr bwMode="auto">
            <a:xfrm>
              <a:off x="107" y="107"/>
              <a:ext cx="274" cy="236"/>
            </a:xfrm>
            <a:custGeom>
              <a:avLst/>
              <a:gdLst>
                <a:gd name="T0" fmla="*/ 374 w 378"/>
                <a:gd name="T1" fmla="*/ 93 h 325"/>
                <a:gd name="T2" fmla="*/ 299 w 378"/>
                <a:gd name="T3" fmla="*/ 5 h 325"/>
                <a:gd name="T4" fmla="*/ 285 w 378"/>
                <a:gd name="T5" fmla="*/ 2 h 325"/>
                <a:gd name="T6" fmla="*/ 10 w 378"/>
                <a:gd name="T7" fmla="*/ 89 h 325"/>
                <a:gd name="T8" fmla="*/ 1 w 378"/>
                <a:gd name="T9" fmla="*/ 103 h 325"/>
                <a:gd name="T10" fmla="*/ 14 w 378"/>
                <a:gd name="T11" fmla="*/ 113 h 325"/>
                <a:gd name="T12" fmla="*/ 51 w 378"/>
                <a:gd name="T13" fmla="*/ 113 h 325"/>
                <a:gd name="T14" fmla="*/ 51 w 378"/>
                <a:gd name="T15" fmla="*/ 163 h 325"/>
                <a:gd name="T16" fmla="*/ 14 w 378"/>
                <a:gd name="T17" fmla="*/ 163 h 325"/>
                <a:gd name="T18" fmla="*/ 1 w 378"/>
                <a:gd name="T19" fmla="*/ 175 h 325"/>
                <a:gd name="T20" fmla="*/ 1 w 378"/>
                <a:gd name="T21" fmla="*/ 238 h 325"/>
                <a:gd name="T22" fmla="*/ 14 w 378"/>
                <a:gd name="T23" fmla="*/ 250 h 325"/>
                <a:gd name="T24" fmla="*/ 114 w 378"/>
                <a:gd name="T25" fmla="*/ 250 h 325"/>
                <a:gd name="T26" fmla="*/ 126 w 378"/>
                <a:gd name="T27" fmla="*/ 238 h 325"/>
                <a:gd name="T28" fmla="*/ 126 w 378"/>
                <a:gd name="T29" fmla="*/ 175 h 325"/>
                <a:gd name="T30" fmla="*/ 114 w 378"/>
                <a:gd name="T31" fmla="*/ 163 h 325"/>
                <a:gd name="T32" fmla="*/ 76 w 378"/>
                <a:gd name="T33" fmla="*/ 163 h 325"/>
                <a:gd name="T34" fmla="*/ 76 w 378"/>
                <a:gd name="T35" fmla="*/ 113 h 325"/>
                <a:gd name="T36" fmla="*/ 251 w 378"/>
                <a:gd name="T37" fmla="*/ 113 h 325"/>
                <a:gd name="T38" fmla="*/ 251 w 378"/>
                <a:gd name="T39" fmla="*/ 300 h 325"/>
                <a:gd name="T40" fmla="*/ 39 w 378"/>
                <a:gd name="T41" fmla="*/ 300 h 325"/>
                <a:gd name="T42" fmla="*/ 27 w 378"/>
                <a:gd name="T43" fmla="*/ 313 h 325"/>
                <a:gd name="T44" fmla="*/ 39 w 378"/>
                <a:gd name="T45" fmla="*/ 325 h 325"/>
                <a:gd name="T46" fmla="*/ 339 w 378"/>
                <a:gd name="T47" fmla="*/ 325 h 325"/>
                <a:gd name="T48" fmla="*/ 352 w 378"/>
                <a:gd name="T49" fmla="*/ 313 h 325"/>
                <a:gd name="T50" fmla="*/ 339 w 378"/>
                <a:gd name="T51" fmla="*/ 300 h 325"/>
                <a:gd name="T52" fmla="*/ 339 w 378"/>
                <a:gd name="T53" fmla="*/ 114 h 325"/>
                <a:gd name="T54" fmla="*/ 364 w 378"/>
                <a:gd name="T55" fmla="*/ 114 h 325"/>
                <a:gd name="T56" fmla="*/ 375 w 378"/>
                <a:gd name="T57" fmla="*/ 106 h 325"/>
                <a:gd name="T58" fmla="*/ 374 w 378"/>
                <a:gd name="T59" fmla="*/ 93 h 325"/>
                <a:gd name="T60" fmla="*/ 102 w 378"/>
                <a:gd name="T61" fmla="*/ 189 h 325"/>
                <a:gd name="T62" fmla="*/ 102 w 378"/>
                <a:gd name="T63" fmla="*/ 227 h 325"/>
                <a:gd name="T64" fmla="*/ 27 w 378"/>
                <a:gd name="T65" fmla="*/ 227 h 325"/>
                <a:gd name="T66" fmla="*/ 27 w 378"/>
                <a:gd name="T67" fmla="*/ 189 h 325"/>
                <a:gd name="T68" fmla="*/ 102 w 378"/>
                <a:gd name="T69" fmla="*/ 189 h 325"/>
                <a:gd name="T70" fmla="*/ 302 w 378"/>
                <a:gd name="T71" fmla="*/ 89 h 325"/>
                <a:gd name="T72" fmla="*/ 302 w 378"/>
                <a:gd name="T73" fmla="*/ 48 h 325"/>
                <a:gd name="T74" fmla="*/ 336 w 378"/>
                <a:gd name="T75" fmla="*/ 89 h 325"/>
                <a:gd name="T76" fmla="*/ 302 w 378"/>
                <a:gd name="T77" fmla="*/ 89 h 325"/>
                <a:gd name="T78" fmla="*/ 277 w 378"/>
                <a:gd name="T79" fmla="*/ 32 h 325"/>
                <a:gd name="T80" fmla="*/ 277 w 378"/>
                <a:gd name="T81" fmla="*/ 89 h 325"/>
                <a:gd name="T82" fmla="*/ 94 w 378"/>
                <a:gd name="T83" fmla="*/ 89 h 325"/>
                <a:gd name="T84" fmla="*/ 277 w 378"/>
                <a:gd name="T85" fmla="*/ 32 h 325"/>
                <a:gd name="T86" fmla="*/ 314 w 378"/>
                <a:gd name="T87" fmla="*/ 209 h 325"/>
                <a:gd name="T88" fmla="*/ 277 w 378"/>
                <a:gd name="T89" fmla="*/ 254 h 325"/>
                <a:gd name="T90" fmla="*/ 277 w 378"/>
                <a:gd name="T91" fmla="*/ 205 h 325"/>
                <a:gd name="T92" fmla="*/ 314 w 378"/>
                <a:gd name="T93" fmla="*/ 160 h 325"/>
                <a:gd name="T94" fmla="*/ 314 w 378"/>
                <a:gd name="T95" fmla="*/ 209 h 325"/>
                <a:gd name="T96" fmla="*/ 277 w 378"/>
                <a:gd name="T97" fmla="*/ 302 h 325"/>
                <a:gd name="T98" fmla="*/ 277 w 378"/>
                <a:gd name="T99" fmla="*/ 294 h 325"/>
                <a:gd name="T100" fmla="*/ 314 w 378"/>
                <a:gd name="T101" fmla="*/ 249 h 325"/>
                <a:gd name="T102" fmla="*/ 314 w 378"/>
                <a:gd name="T103" fmla="*/ 302 h 325"/>
                <a:gd name="T104" fmla="*/ 277 w 378"/>
                <a:gd name="T105" fmla="*/ 302 h 325"/>
                <a:gd name="T106" fmla="*/ 314 w 378"/>
                <a:gd name="T107" fmla="*/ 122 h 325"/>
                <a:gd name="T108" fmla="*/ 277 w 378"/>
                <a:gd name="T109" fmla="*/ 167 h 325"/>
                <a:gd name="T110" fmla="*/ 277 w 378"/>
                <a:gd name="T111" fmla="*/ 114 h 325"/>
                <a:gd name="T112" fmla="*/ 314 w 378"/>
                <a:gd name="T113" fmla="*/ 114 h 325"/>
                <a:gd name="T114" fmla="*/ 314 w 378"/>
                <a:gd name="T115" fmla="*/ 1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325">
                  <a:moveTo>
                    <a:pt x="374" y="93"/>
                  </a:moveTo>
                  <a:lnTo>
                    <a:pt x="299" y="5"/>
                  </a:lnTo>
                  <a:cubicBezTo>
                    <a:pt x="295" y="2"/>
                    <a:pt x="290" y="0"/>
                    <a:pt x="285" y="2"/>
                  </a:cubicBezTo>
                  <a:lnTo>
                    <a:pt x="10" y="89"/>
                  </a:lnTo>
                  <a:cubicBezTo>
                    <a:pt x="4" y="90"/>
                    <a:pt x="0" y="97"/>
                    <a:pt x="1" y="103"/>
                  </a:cubicBezTo>
                  <a:cubicBezTo>
                    <a:pt x="3" y="109"/>
                    <a:pt x="8" y="113"/>
                    <a:pt x="14" y="113"/>
                  </a:cubicBezTo>
                  <a:lnTo>
                    <a:pt x="51" y="113"/>
                  </a:lnTo>
                  <a:lnTo>
                    <a:pt x="51" y="163"/>
                  </a:lnTo>
                  <a:lnTo>
                    <a:pt x="14" y="163"/>
                  </a:lnTo>
                  <a:cubicBezTo>
                    <a:pt x="6" y="163"/>
                    <a:pt x="1" y="168"/>
                    <a:pt x="1" y="175"/>
                  </a:cubicBezTo>
                  <a:lnTo>
                    <a:pt x="1" y="238"/>
                  </a:lnTo>
                  <a:cubicBezTo>
                    <a:pt x="1" y="245"/>
                    <a:pt x="6" y="250"/>
                    <a:pt x="14" y="250"/>
                  </a:cubicBezTo>
                  <a:lnTo>
                    <a:pt x="114" y="250"/>
                  </a:lnTo>
                  <a:cubicBezTo>
                    <a:pt x="122" y="250"/>
                    <a:pt x="126" y="245"/>
                    <a:pt x="126" y="238"/>
                  </a:cubicBezTo>
                  <a:lnTo>
                    <a:pt x="126" y="175"/>
                  </a:lnTo>
                  <a:cubicBezTo>
                    <a:pt x="126" y="168"/>
                    <a:pt x="122" y="163"/>
                    <a:pt x="114" y="163"/>
                  </a:cubicBezTo>
                  <a:lnTo>
                    <a:pt x="76" y="163"/>
                  </a:lnTo>
                  <a:lnTo>
                    <a:pt x="76" y="113"/>
                  </a:lnTo>
                  <a:lnTo>
                    <a:pt x="251" y="113"/>
                  </a:lnTo>
                  <a:lnTo>
                    <a:pt x="251" y="300"/>
                  </a:lnTo>
                  <a:lnTo>
                    <a:pt x="39" y="300"/>
                  </a:lnTo>
                  <a:cubicBezTo>
                    <a:pt x="32" y="300"/>
                    <a:pt x="27" y="305"/>
                    <a:pt x="27" y="313"/>
                  </a:cubicBezTo>
                  <a:cubicBezTo>
                    <a:pt x="27" y="320"/>
                    <a:pt x="32" y="325"/>
                    <a:pt x="39" y="325"/>
                  </a:cubicBezTo>
                  <a:lnTo>
                    <a:pt x="339" y="325"/>
                  </a:lnTo>
                  <a:cubicBezTo>
                    <a:pt x="347" y="325"/>
                    <a:pt x="352" y="320"/>
                    <a:pt x="352" y="313"/>
                  </a:cubicBezTo>
                  <a:cubicBezTo>
                    <a:pt x="352" y="305"/>
                    <a:pt x="347" y="300"/>
                    <a:pt x="339" y="300"/>
                  </a:cubicBezTo>
                  <a:lnTo>
                    <a:pt x="339" y="114"/>
                  </a:lnTo>
                  <a:lnTo>
                    <a:pt x="364" y="114"/>
                  </a:lnTo>
                  <a:cubicBezTo>
                    <a:pt x="369" y="114"/>
                    <a:pt x="373" y="112"/>
                    <a:pt x="375" y="106"/>
                  </a:cubicBezTo>
                  <a:cubicBezTo>
                    <a:pt x="378" y="103"/>
                    <a:pt x="377" y="97"/>
                    <a:pt x="374" y="93"/>
                  </a:cubicBezTo>
                  <a:close/>
                  <a:moveTo>
                    <a:pt x="102" y="189"/>
                  </a:moveTo>
                  <a:lnTo>
                    <a:pt x="102" y="227"/>
                  </a:lnTo>
                  <a:lnTo>
                    <a:pt x="27" y="227"/>
                  </a:lnTo>
                  <a:lnTo>
                    <a:pt x="27" y="189"/>
                  </a:lnTo>
                  <a:lnTo>
                    <a:pt x="102" y="189"/>
                  </a:lnTo>
                  <a:close/>
                  <a:moveTo>
                    <a:pt x="302" y="89"/>
                  </a:moveTo>
                  <a:lnTo>
                    <a:pt x="302" y="48"/>
                  </a:lnTo>
                  <a:lnTo>
                    <a:pt x="336" y="89"/>
                  </a:lnTo>
                  <a:lnTo>
                    <a:pt x="302" y="89"/>
                  </a:lnTo>
                  <a:close/>
                  <a:moveTo>
                    <a:pt x="277" y="32"/>
                  </a:moveTo>
                  <a:lnTo>
                    <a:pt x="277" y="89"/>
                  </a:lnTo>
                  <a:lnTo>
                    <a:pt x="94" y="89"/>
                  </a:lnTo>
                  <a:lnTo>
                    <a:pt x="277" y="32"/>
                  </a:lnTo>
                  <a:close/>
                  <a:moveTo>
                    <a:pt x="314" y="209"/>
                  </a:moveTo>
                  <a:lnTo>
                    <a:pt x="277" y="254"/>
                  </a:lnTo>
                  <a:lnTo>
                    <a:pt x="277" y="205"/>
                  </a:lnTo>
                  <a:lnTo>
                    <a:pt x="314" y="160"/>
                  </a:lnTo>
                  <a:lnTo>
                    <a:pt x="314" y="209"/>
                  </a:lnTo>
                  <a:close/>
                  <a:moveTo>
                    <a:pt x="277" y="302"/>
                  </a:moveTo>
                  <a:lnTo>
                    <a:pt x="277" y="294"/>
                  </a:lnTo>
                  <a:lnTo>
                    <a:pt x="314" y="249"/>
                  </a:lnTo>
                  <a:lnTo>
                    <a:pt x="314" y="302"/>
                  </a:lnTo>
                  <a:lnTo>
                    <a:pt x="277" y="302"/>
                  </a:lnTo>
                  <a:close/>
                  <a:moveTo>
                    <a:pt x="314" y="122"/>
                  </a:moveTo>
                  <a:lnTo>
                    <a:pt x="277" y="167"/>
                  </a:lnTo>
                  <a:lnTo>
                    <a:pt x="277" y="114"/>
                  </a:lnTo>
                  <a:lnTo>
                    <a:pt x="314" y="114"/>
                  </a:lnTo>
                  <a:lnTo>
                    <a:pt x="314" y="122"/>
                  </a:ln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124" name="Apple" descr="{&quot;Key&quot;:&quot;POWER_USER_SHAPE_ICON&quot;,&quot;Value&quot;:&quot;POWER_USER_SHAPE_ICON_STYLE_1&quot;}">
            <a:extLst>
              <a:ext uri="{FF2B5EF4-FFF2-40B4-BE49-F238E27FC236}">
                <a16:creationId xmlns:a16="http://schemas.microsoft.com/office/drawing/2014/main" id="{D18B7DDC-93D6-4D16-9CF6-4EE6E92FAF7D}"/>
              </a:ext>
            </a:extLst>
          </p:cNvPr>
          <p:cNvGrpSpPr>
            <a:grpSpLocks noChangeAspect="1"/>
          </p:cNvGrpSpPr>
          <p:nvPr/>
        </p:nvGrpSpPr>
        <p:grpSpPr bwMode="auto">
          <a:xfrm>
            <a:off x="6422070" y="2393186"/>
            <a:ext cx="574751" cy="576072"/>
            <a:chOff x="26" y="26"/>
            <a:chExt cx="435" cy="436"/>
          </a:xfrm>
          <a:solidFill>
            <a:schemeClr val="bg1"/>
          </a:solidFill>
        </p:grpSpPr>
        <p:sp>
          <p:nvSpPr>
            <p:cNvPr id="125" name="Apple">
              <a:extLst>
                <a:ext uri="{FF2B5EF4-FFF2-40B4-BE49-F238E27FC236}">
                  <a16:creationId xmlns:a16="http://schemas.microsoft.com/office/drawing/2014/main" id="{9CD7A492-4364-4F0A-BFC1-04904A2D2318}"/>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126" name="Apple">
              <a:extLst>
                <a:ext uri="{FF2B5EF4-FFF2-40B4-BE49-F238E27FC236}">
                  <a16:creationId xmlns:a16="http://schemas.microsoft.com/office/drawing/2014/main" id="{5E059055-21DE-4E7B-8D4D-033219B5AA43}"/>
                </a:ext>
              </a:extLst>
            </p:cNvPr>
            <p:cNvSpPr>
              <a:spLocks noEditPoints="1"/>
            </p:cNvSpPr>
            <p:nvPr/>
          </p:nvSpPr>
          <p:spPr bwMode="auto">
            <a:xfrm>
              <a:off x="109" y="107"/>
              <a:ext cx="271" cy="274"/>
            </a:xfrm>
            <a:custGeom>
              <a:avLst/>
              <a:gdLst>
                <a:gd name="T0" fmla="*/ 274 w 374"/>
                <a:gd name="T1" fmla="*/ 64 h 378"/>
                <a:gd name="T2" fmla="*/ 259 w 374"/>
                <a:gd name="T3" fmla="*/ 65 h 378"/>
                <a:gd name="T4" fmla="*/ 264 w 374"/>
                <a:gd name="T5" fmla="*/ 58 h 378"/>
                <a:gd name="T6" fmla="*/ 274 w 374"/>
                <a:gd name="T7" fmla="*/ 14 h 378"/>
                <a:gd name="T8" fmla="*/ 261 w 374"/>
                <a:gd name="T9" fmla="*/ 2 h 378"/>
                <a:gd name="T10" fmla="*/ 190 w 374"/>
                <a:gd name="T11" fmla="*/ 29 h 378"/>
                <a:gd name="T12" fmla="*/ 185 w 374"/>
                <a:gd name="T13" fmla="*/ 37 h 378"/>
                <a:gd name="T14" fmla="*/ 156 w 374"/>
                <a:gd name="T15" fmla="*/ 4 h 378"/>
                <a:gd name="T16" fmla="*/ 139 w 374"/>
                <a:gd name="T17" fmla="*/ 8 h 378"/>
                <a:gd name="T18" fmla="*/ 142 w 374"/>
                <a:gd name="T19" fmla="*/ 25 h 378"/>
                <a:gd name="T20" fmla="*/ 174 w 374"/>
                <a:gd name="T21" fmla="*/ 79 h 378"/>
                <a:gd name="T22" fmla="*/ 174 w 374"/>
                <a:gd name="T23" fmla="*/ 87 h 378"/>
                <a:gd name="T24" fmla="*/ 170 w 374"/>
                <a:gd name="T25" fmla="*/ 87 h 378"/>
                <a:gd name="T26" fmla="*/ 145 w 374"/>
                <a:gd name="T27" fmla="*/ 78 h 378"/>
                <a:gd name="T28" fmla="*/ 100 w 374"/>
                <a:gd name="T29" fmla="*/ 65 h 378"/>
                <a:gd name="T30" fmla="*/ 0 w 374"/>
                <a:gd name="T31" fmla="*/ 165 h 378"/>
                <a:gd name="T32" fmla="*/ 91 w 374"/>
                <a:gd name="T33" fmla="*/ 361 h 378"/>
                <a:gd name="T34" fmla="*/ 125 w 374"/>
                <a:gd name="T35" fmla="*/ 378 h 378"/>
                <a:gd name="T36" fmla="*/ 142 w 374"/>
                <a:gd name="T37" fmla="*/ 374 h 378"/>
                <a:gd name="T38" fmla="*/ 187 w 374"/>
                <a:gd name="T39" fmla="*/ 365 h 378"/>
                <a:gd name="T40" fmla="*/ 234 w 374"/>
                <a:gd name="T41" fmla="*/ 375 h 378"/>
                <a:gd name="T42" fmla="*/ 250 w 374"/>
                <a:gd name="T43" fmla="*/ 378 h 378"/>
                <a:gd name="T44" fmla="*/ 284 w 374"/>
                <a:gd name="T45" fmla="*/ 361 h 378"/>
                <a:gd name="T46" fmla="*/ 374 w 374"/>
                <a:gd name="T47" fmla="*/ 164 h 378"/>
                <a:gd name="T48" fmla="*/ 274 w 374"/>
                <a:gd name="T49" fmla="*/ 64 h 378"/>
                <a:gd name="T50" fmla="*/ 209 w 374"/>
                <a:gd name="T51" fmla="*/ 45 h 378"/>
                <a:gd name="T52" fmla="*/ 246 w 374"/>
                <a:gd name="T53" fmla="*/ 28 h 378"/>
                <a:gd name="T54" fmla="*/ 240 w 374"/>
                <a:gd name="T55" fmla="*/ 47 h 378"/>
                <a:gd name="T56" fmla="*/ 197 w 374"/>
                <a:gd name="T57" fmla="*/ 77 h 378"/>
                <a:gd name="T58" fmla="*/ 209 w 374"/>
                <a:gd name="T59" fmla="*/ 45 h 378"/>
                <a:gd name="T60" fmla="*/ 266 w 374"/>
                <a:gd name="T61" fmla="*/ 342 h 378"/>
                <a:gd name="T62" fmla="*/ 265 w 374"/>
                <a:gd name="T63" fmla="*/ 343 h 378"/>
                <a:gd name="T64" fmla="*/ 249 w 374"/>
                <a:gd name="T65" fmla="*/ 352 h 378"/>
                <a:gd name="T66" fmla="*/ 241 w 374"/>
                <a:gd name="T67" fmla="*/ 350 h 378"/>
                <a:gd name="T68" fmla="*/ 186 w 374"/>
                <a:gd name="T69" fmla="*/ 339 h 378"/>
                <a:gd name="T70" fmla="*/ 132 w 374"/>
                <a:gd name="T71" fmla="*/ 350 h 378"/>
                <a:gd name="T72" fmla="*/ 124 w 374"/>
                <a:gd name="T73" fmla="*/ 352 h 378"/>
                <a:gd name="T74" fmla="*/ 107 w 374"/>
                <a:gd name="T75" fmla="*/ 343 h 378"/>
                <a:gd name="T76" fmla="*/ 106 w 374"/>
                <a:gd name="T77" fmla="*/ 341 h 378"/>
                <a:gd name="T78" fmla="*/ 24 w 374"/>
                <a:gd name="T79" fmla="*/ 164 h 378"/>
                <a:gd name="T80" fmla="*/ 99 w 374"/>
                <a:gd name="T81" fmla="*/ 89 h 378"/>
                <a:gd name="T82" fmla="*/ 134 w 374"/>
                <a:gd name="T83" fmla="*/ 99 h 378"/>
                <a:gd name="T84" fmla="*/ 164 w 374"/>
                <a:gd name="T85" fmla="*/ 110 h 378"/>
                <a:gd name="T86" fmla="*/ 242 w 374"/>
                <a:gd name="T87" fmla="*/ 95 h 378"/>
                <a:gd name="T88" fmla="*/ 274 w 374"/>
                <a:gd name="T89" fmla="*/ 89 h 378"/>
                <a:gd name="T90" fmla="*/ 349 w 374"/>
                <a:gd name="T91" fmla="*/ 164 h 378"/>
                <a:gd name="T92" fmla="*/ 266 w 374"/>
                <a:gd name="T93" fmla="*/ 342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378">
                  <a:moveTo>
                    <a:pt x="274" y="64"/>
                  </a:moveTo>
                  <a:cubicBezTo>
                    <a:pt x="269" y="64"/>
                    <a:pt x="264" y="64"/>
                    <a:pt x="259" y="65"/>
                  </a:cubicBezTo>
                  <a:cubicBezTo>
                    <a:pt x="260" y="63"/>
                    <a:pt x="262" y="60"/>
                    <a:pt x="264" y="58"/>
                  </a:cubicBezTo>
                  <a:cubicBezTo>
                    <a:pt x="274" y="35"/>
                    <a:pt x="274" y="15"/>
                    <a:pt x="274" y="14"/>
                  </a:cubicBezTo>
                  <a:cubicBezTo>
                    <a:pt x="274" y="7"/>
                    <a:pt x="269" y="2"/>
                    <a:pt x="261" y="2"/>
                  </a:cubicBezTo>
                  <a:cubicBezTo>
                    <a:pt x="229" y="2"/>
                    <a:pt x="205" y="10"/>
                    <a:pt x="190" y="29"/>
                  </a:cubicBezTo>
                  <a:cubicBezTo>
                    <a:pt x="187" y="31"/>
                    <a:pt x="186" y="34"/>
                    <a:pt x="185" y="37"/>
                  </a:cubicBezTo>
                  <a:cubicBezTo>
                    <a:pt x="172" y="15"/>
                    <a:pt x="156" y="5"/>
                    <a:pt x="156" y="4"/>
                  </a:cubicBezTo>
                  <a:cubicBezTo>
                    <a:pt x="150" y="0"/>
                    <a:pt x="142" y="2"/>
                    <a:pt x="139" y="8"/>
                  </a:cubicBezTo>
                  <a:cubicBezTo>
                    <a:pt x="135" y="14"/>
                    <a:pt x="136" y="22"/>
                    <a:pt x="142" y="25"/>
                  </a:cubicBezTo>
                  <a:cubicBezTo>
                    <a:pt x="144" y="27"/>
                    <a:pt x="169" y="43"/>
                    <a:pt x="174" y="79"/>
                  </a:cubicBezTo>
                  <a:lnTo>
                    <a:pt x="174" y="87"/>
                  </a:lnTo>
                  <a:lnTo>
                    <a:pt x="170" y="87"/>
                  </a:lnTo>
                  <a:cubicBezTo>
                    <a:pt x="161" y="85"/>
                    <a:pt x="154" y="82"/>
                    <a:pt x="145" y="78"/>
                  </a:cubicBezTo>
                  <a:cubicBezTo>
                    <a:pt x="131" y="72"/>
                    <a:pt x="117" y="65"/>
                    <a:pt x="100" y="65"/>
                  </a:cubicBezTo>
                  <a:cubicBezTo>
                    <a:pt x="45" y="65"/>
                    <a:pt x="0" y="110"/>
                    <a:pt x="0" y="165"/>
                  </a:cubicBezTo>
                  <a:cubicBezTo>
                    <a:pt x="0" y="284"/>
                    <a:pt x="81" y="354"/>
                    <a:pt x="91" y="361"/>
                  </a:cubicBezTo>
                  <a:cubicBezTo>
                    <a:pt x="99" y="369"/>
                    <a:pt x="109" y="378"/>
                    <a:pt x="125" y="378"/>
                  </a:cubicBezTo>
                  <a:cubicBezTo>
                    <a:pt x="131" y="378"/>
                    <a:pt x="136" y="376"/>
                    <a:pt x="142" y="374"/>
                  </a:cubicBezTo>
                  <a:cubicBezTo>
                    <a:pt x="142" y="374"/>
                    <a:pt x="164" y="365"/>
                    <a:pt x="187" y="365"/>
                  </a:cubicBezTo>
                  <a:cubicBezTo>
                    <a:pt x="211" y="365"/>
                    <a:pt x="232" y="374"/>
                    <a:pt x="234" y="375"/>
                  </a:cubicBezTo>
                  <a:cubicBezTo>
                    <a:pt x="239" y="378"/>
                    <a:pt x="245" y="378"/>
                    <a:pt x="250" y="378"/>
                  </a:cubicBezTo>
                  <a:cubicBezTo>
                    <a:pt x="266" y="378"/>
                    <a:pt x="276" y="369"/>
                    <a:pt x="284" y="361"/>
                  </a:cubicBezTo>
                  <a:cubicBezTo>
                    <a:pt x="292" y="353"/>
                    <a:pt x="374" y="283"/>
                    <a:pt x="374" y="164"/>
                  </a:cubicBezTo>
                  <a:cubicBezTo>
                    <a:pt x="374" y="109"/>
                    <a:pt x="329" y="64"/>
                    <a:pt x="274" y="64"/>
                  </a:cubicBezTo>
                  <a:close/>
                  <a:moveTo>
                    <a:pt x="209" y="45"/>
                  </a:moveTo>
                  <a:cubicBezTo>
                    <a:pt x="217" y="35"/>
                    <a:pt x="230" y="30"/>
                    <a:pt x="246" y="28"/>
                  </a:cubicBezTo>
                  <a:cubicBezTo>
                    <a:pt x="245" y="33"/>
                    <a:pt x="244" y="40"/>
                    <a:pt x="240" y="47"/>
                  </a:cubicBezTo>
                  <a:cubicBezTo>
                    <a:pt x="231" y="64"/>
                    <a:pt x="217" y="74"/>
                    <a:pt x="197" y="77"/>
                  </a:cubicBezTo>
                  <a:cubicBezTo>
                    <a:pt x="199" y="67"/>
                    <a:pt x="201" y="54"/>
                    <a:pt x="209" y="45"/>
                  </a:cubicBezTo>
                  <a:close/>
                  <a:moveTo>
                    <a:pt x="266" y="342"/>
                  </a:moveTo>
                  <a:lnTo>
                    <a:pt x="265" y="343"/>
                  </a:lnTo>
                  <a:cubicBezTo>
                    <a:pt x="259" y="349"/>
                    <a:pt x="255" y="352"/>
                    <a:pt x="249" y="352"/>
                  </a:cubicBezTo>
                  <a:cubicBezTo>
                    <a:pt x="246" y="352"/>
                    <a:pt x="242" y="352"/>
                    <a:pt x="241" y="350"/>
                  </a:cubicBezTo>
                  <a:cubicBezTo>
                    <a:pt x="240" y="350"/>
                    <a:pt x="215" y="339"/>
                    <a:pt x="186" y="339"/>
                  </a:cubicBezTo>
                  <a:cubicBezTo>
                    <a:pt x="157" y="339"/>
                    <a:pt x="132" y="350"/>
                    <a:pt x="132" y="350"/>
                  </a:cubicBezTo>
                  <a:cubicBezTo>
                    <a:pt x="130" y="352"/>
                    <a:pt x="126" y="352"/>
                    <a:pt x="124" y="352"/>
                  </a:cubicBezTo>
                  <a:cubicBezTo>
                    <a:pt x="117" y="352"/>
                    <a:pt x="114" y="349"/>
                    <a:pt x="107" y="343"/>
                  </a:cubicBezTo>
                  <a:lnTo>
                    <a:pt x="106" y="341"/>
                  </a:lnTo>
                  <a:cubicBezTo>
                    <a:pt x="105" y="342"/>
                    <a:pt x="24" y="277"/>
                    <a:pt x="24" y="164"/>
                  </a:cubicBezTo>
                  <a:cubicBezTo>
                    <a:pt x="24" y="123"/>
                    <a:pt x="57" y="89"/>
                    <a:pt x="99" y="89"/>
                  </a:cubicBezTo>
                  <a:cubicBezTo>
                    <a:pt x="111" y="89"/>
                    <a:pt x="122" y="94"/>
                    <a:pt x="134" y="99"/>
                  </a:cubicBezTo>
                  <a:cubicBezTo>
                    <a:pt x="144" y="103"/>
                    <a:pt x="152" y="108"/>
                    <a:pt x="164" y="110"/>
                  </a:cubicBezTo>
                  <a:cubicBezTo>
                    <a:pt x="190" y="115"/>
                    <a:pt x="217" y="110"/>
                    <a:pt x="242" y="95"/>
                  </a:cubicBezTo>
                  <a:cubicBezTo>
                    <a:pt x="250" y="90"/>
                    <a:pt x="260" y="89"/>
                    <a:pt x="274" y="89"/>
                  </a:cubicBezTo>
                  <a:cubicBezTo>
                    <a:pt x="315" y="89"/>
                    <a:pt x="349" y="123"/>
                    <a:pt x="349" y="164"/>
                  </a:cubicBezTo>
                  <a:cubicBezTo>
                    <a:pt x="349" y="277"/>
                    <a:pt x="267" y="342"/>
                    <a:pt x="266" y="342"/>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127" name="Lightbulb" descr="{&quot;Key&quot;:&quot;POWER_USER_SHAPE_ICON&quot;,&quot;Value&quot;:&quot;POWER_USER_SHAPE_ICON_STYLE_1&quot;}">
            <a:extLst>
              <a:ext uri="{FF2B5EF4-FFF2-40B4-BE49-F238E27FC236}">
                <a16:creationId xmlns:a16="http://schemas.microsoft.com/office/drawing/2014/main" id="{F1D6634E-0FEC-438B-A4F2-04E8FE1EC23C}"/>
              </a:ext>
            </a:extLst>
          </p:cNvPr>
          <p:cNvGrpSpPr>
            <a:grpSpLocks noChangeAspect="1"/>
          </p:cNvGrpSpPr>
          <p:nvPr/>
        </p:nvGrpSpPr>
        <p:grpSpPr bwMode="auto">
          <a:xfrm>
            <a:off x="5579769" y="1903753"/>
            <a:ext cx="574751" cy="576072"/>
            <a:chOff x="26" y="26"/>
            <a:chExt cx="435" cy="436"/>
          </a:xfrm>
          <a:solidFill>
            <a:schemeClr val="bg1"/>
          </a:solidFill>
        </p:grpSpPr>
        <p:sp>
          <p:nvSpPr>
            <p:cNvPr id="128" name="Lightbulb">
              <a:extLst>
                <a:ext uri="{FF2B5EF4-FFF2-40B4-BE49-F238E27FC236}">
                  <a16:creationId xmlns:a16="http://schemas.microsoft.com/office/drawing/2014/main" id="{6487D7D4-C2F5-4E7C-B037-C3D8E3B9640B}"/>
                </a:ext>
              </a:extLst>
            </p:cNvPr>
            <p:cNvSpPr>
              <a:spLocks noEditPoints="1"/>
            </p:cNvSpPr>
            <p:nvPr/>
          </p:nvSpPr>
          <p:spPr bwMode="auto">
            <a:xfrm>
              <a:off x="160" y="108"/>
              <a:ext cx="170" cy="273"/>
            </a:xfrm>
            <a:custGeom>
              <a:avLst/>
              <a:gdLst>
                <a:gd name="T0" fmla="*/ 116 w 234"/>
                <a:gd name="T1" fmla="*/ 0 h 375"/>
                <a:gd name="T2" fmla="*/ 116 w 234"/>
                <a:gd name="T3" fmla="*/ 0 h 375"/>
                <a:gd name="T4" fmla="*/ 116 w 234"/>
                <a:gd name="T5" fmla="*/ 0 h 375"/>
                <a:gd name="T6" fmla="*/ 116 w 234"/>
                <a:gd name="T7" fmla="*/ 0 h 375"/>
                <a:gd name="T8" fmla="*/ 116 w 234"/>
                <a:gd name="T9" fmla="*/ 0 h 375"/>
                <a:gd name="T10" fmla="*/ 0 w 234"/>
                <a:gd name="T11" fmla="*/ 112 h 375"/>
                <a:gd name="T12" fmla="*/ 23 w 234"/>
                <a:gd name="T13" fmla="*/ 186 h 375"/>
                <a:gd name="T14" fmla="*/ 54 w 234"/>
                <a:gd name="T15" fmla="*/ 250 h 375"/>
                <a:gd name="T16" fmla="*/ 54 w 234"/>
                <a:gd name="T17" fmla="*/ 287 h 375"/>
                <a:gd name="T18" fmla="*/ 54 w 234"/>
                <a:gd name="T19" fmla="*/ 288 h 375"/>
                <a:gd name="T20" fmla="*/ 54 w 234"/>
                <a:gd name="T21" fmla="*/ 290 h 375"/>
                <a:gd name="T22" fmla="*/ 66 w 234"/>
                <a:gd name="T23" fmla="*/ 365 h 375"/>
                <a:gd name="T24" fmla="*/ 79 w 234"/>
                <a:gd name="T25" fmla="*/ 375 h 375"/>
                <a:gd name="T26" fmla="*/ 154 w 234"/>
                <a:gd name="T27" fmla="*/ 375 h 375"/>
                <a:gd name="T28" fmla="*/ 166 w 234"/>
                <a:gd name="T29" fmla="*/ 365 h 375"/>
                <a:gd name="T30" fmla="*/ 179 w 234"/>
                <a:gd name="T31" fmla="*/ 290 h 375"/>
                <a:gd name="T32" fmla="*/ 179 w 234"/>
                <a:gd name="T33" fmla="*/ 288 h 375"/>
                <a:gd name="T34" fmla="*/ 179 w 234"/>
                <a:gd name="T35" fmla="*/ 287 h 375"/>
                <a:gd name="T36" fmla="*/ 179 w 234"/>
                <a:gd name="T37" fmla="*/ 250 h 375"/>
                <a:gd name="T38" fmla="*/ 210 w 234"/>
                <a:gd name="T39" fmla="*/ 186 h 375"/>
                <a:gd name="T40" fmla="*/ 234 w 234"/>
                <a:gd name="T41" fmla="*/ 112 h 375"/>
                <a:gd name="T42" fmla="*/ 116 w 234"/>
                <a:gd name="T43" fmla="*/ 0 h 375"/>
                <a:gd name="T44" fmla="*/ 143 w 234"/>
                <a:gd name="T45" fmla="*/ 350 h 375"/>
                <a:gd name="T46" fmla="*/ 89 w 234"/>
                <a:gd name="T47" fmla="*/ 350 h 375"/>
                <a:gd name="T48" fmla="*/ 80 w 234"/>
                <a:gd name="T49" fmla="*/ 300 h 375"/>
                <a:gd name="T50" fmla="*/ 150 w 234"/>
                <a:gd name="T51" fmla="*/ 300 h 375"/>
                <a:gd name="T52" fmla="*/ 143 w 234"/>
                <a:gd name="T53" fmla="*/ 350 h 375"/>
                <a:gd name="T54" fmla="*/ 189 w 234"/>
                <a:gd name="T55" fmla="*/ 172 h 375"/>
                <a:gd name="T56" fmla="*/ 153 w 234"/>
                <a:gd name="T57" fmla="*/ 250 h 375"/>
                <a:gd name="T58" fmla="*/ 153 w 234"/>
                <a:gd name="T59" fmla="*/ 275 h 375"/>
                <a:gd name="T60" fmla="*/ 128 w 234"/>
                <a:gd name="T61" fmla="*/ 275 h 375"/>
                <a:gd name="T62" fmla="*/ 128 w 234"/>
                <a:gd name="T63" fmla="*/ 180 h 375"/>
                <a:gd name="T64" fmla="*/ 149 w 234"/>
                <a:gd name="T65" fmla="*/ 158 h 375"/>
                <a:gd name="T66" fmla="*/ 149 w 234"/>
                <a:gd name="T67" fmla="*/ 141 h 375"/>
                <a:gd name="T68" fmla="*/ 131 w 234"/>
                <a:gd name="T69" fmla="*/ 141 h 375"/>
                <a:gd name="T70" fmla="*/ 115 w 234"/>
                <a:gd name="T71" fmla="*/ 157 h 375"/>
                <a:gd name="T72" fmla="*/ 99 w 234"/>
                <a:gd name="T73" fmla="*/ 141 h 375"/>
                <a:gd name="T74" fmla="*/ 81 w 234"/>
                <a:gd name="T75" fmla="*/ 141 h 375"/>
                <a:gd name="T76" fmla="*/ 81 w 234"/>
                <a:gd name="T77" fmla="*/ 158 h 375"/>
                <a:gd name="T78" fmla="*/ 103 w 234"/>
                <a:gd name="T79" fmla="*/ 178 h 375"/>
                <a:gd name="T80" fmla="*/ 103 w 234"/>
                <a:gd name="T81" fmla="*/ 275 h 375"/>
                <a:gd name="T82" fmla="*/ 78 w 234"/>
                <a:gd name="T83" fmla="*/ 275 h 375"/>
                <a:gd name="T84" fmla="*/ 78 w 234"/>
                <a:gd name="T85" fmla="*/ 250 h 375"/>
                <a:gd name="T86" fmla="*/ 43 w 234"/>
                <a:gd name="T87" fmla="*/ 172 h 375"/>
                <a:gd name="T88" fmla="*/ 24 w 234"/>
                <a:gd name="T89" fmla="*/ 112 h 375"/>
                <a:gd name="T90" fmla="*/ 115 w 234"/>
                <a:gd name="T91" fmla="*/ 25 h 375"/>
                <a:gd name="T92" fmla="*/ 206 w 234"/>
                <a:gd name="T93" fmla="*/ 112 h 375"/>
                <a:gd name="T94" fmla="*/ 189 w 234"/>
                <a:gd name="T95" fmla="*/ 17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4" h="375">
                  <a:moveTo>
                    <a:pt x="116" y="0"/>
                  </a:moveTo>
                  <a:lnTo>
                    <a:pt x="116" y="0"/>
                  </a:lnTo>
                  <a:cubicBezTo>
                    <a:pt x="115" y="0"/>
                    <a:pt x="115" y="0"/>
                    <a:pt x="116" y="0"/>
                  </a:cubicBezTo>
                  <a:cubicBezTo>
                    <a:pt x="115" y="0"/>
                    <a:pt x="115" y="0"/>
                    <a:pt x="116" y="0"/>
                  </a:cubicBezTo>
                  <a:cubicBezTo>
                    <a:pt x="115" y="0"/>
                    <a:pt x="115" y="0"/>
                    <a:pt x="116" y="0"/>
                  </a:cubicBezTo>
                  <a:cubicBezTo>
                    <a:pt x="53" y="0"/>
                    <a:pt x="0" y="51"/>
                    <a:pt x="0" y="112"/>
                  </a:cubicBezTo>
                  <a:cubicBezTo>
                    <a:pt x="0" y="152"/>
                    <a:pt x="21" y="185"/>
                    <a:pt x="23" y="186"/>
                  </a:cubicBezTo>
                  <a:cubicBezTo>
                    <a:pt x="38" y="211"/>
                    <a:pt x="54" y="242"/>
                    <a:pt x="54" y="250"/>
                  </a:cubicBezTo>
                  <a:lnTo>
                    <a:pt x="54" y="287"/>
                  </a:lnTo>
                  <a:lnTo>
                    <a:pt x="54" y="288"/>
                  </a:lnTo>
                  <a:lnTo>
                    <a:pt x="54" y="290"/>
                  </a:lnTo>
                  <a:lnTo>
                    <a:pt x="66" y="365"/>
                  </a:lnTo>
                  <a:cubicBezTo>
                    <a:pt x="68" y="371"/>
                    <a:pt x="73" y="375"/>
                    <a:pt x="79" y="375"/>
                  </a:cubicBezTo>
                  <a:lnTo>
                    <a:pt x="154" y="375"/>
                  </a:lnTo>
                  <a:cubicBezTo>
                    <a:pt x="160" y="375"/>
                    <a:pt x="165" y="370"/>
                    <a:pt x="166" y="365"/>
                  </a:cubicBezTo>
                  <a:lnTo>
                    <a:pt x="179" y="290"/>
                  </a:lnTo>
                  <a:lnTo>
                    <a:pt x="179" y="288"/>
                  </a:lnTo>
                  <a:lnTo>
                    <a:pt x="179" y="287"/>
                  </a:lnTo>
                  <a:lnTo>
                    <a:pt x="179" y="250"/>
                  </a:lnTo>
                  <a:cubicBezTo>
                    <a:pt x="179" y="242"/>
                    <a:pt x="195" y="210"/>
                    <a:pt x="210" y="186"/>
                  </a:cubicBezTo>
                  <a:cubicBezTo>
                    <a:pt x="211" y="184"/>
                    <a:pt x="234" y="152"/>
                    <a:pt x="234" y="112"/>
                  </a:cubicBezTo>
                  <a:cubicBezTo>
                    <a:pt x="233" y="51"/>
                    <a:pt x="179" y="0"/>
                    <a:pt x="116" y="0"/>
                  </a:cubicBezTo>
                  <a:close/>
                  <a:moveTo>
                    <a:pt x="143" y="350"/>
                  </a:moveTo>
                  <a:lnTo>
                    <a:pt x="89" y="350"/>
                  </a:lnTo>
                  <a:lnTo>
                    <a:pt x="80" y="300"/>
                  </a:lnTo>
                  <a:lnTo>
                    <a:pt x="150" y="300"/>
                  </a:lnTo>
                  <a:lnTo>
                    <a:pt x="143" y="350"/>
                  </a:lnTo>
                  <a:close/>
                  <a:moveTo>
                    <a:pt x="189" y="172"/>
                  </a:moveTo>
                  <a:cubicBezTo>
                    <a:pt x="180" y="185"/>
                    <a:pt x="153" y="230"/>
                    <a:pt x="153" y="250"/>
                  </a:cubicBezTo>
                  <a:lnTo>
                    <a:pt x="153" y="275"/>
                  </a:lnTo>
                  <a:lnTo>
                    <a:pt x="128" y="275"/>
                  </a:lnTo>
                  <a:lnTo>
                    <a:pt x="128" y="180"/>
                  </a:lnTo>
                  <a:lnTo>
                    <a:pt x="149" y="158"/>
                  </a:lnTo>
                  <a:cubicBezTo>
                    <a:pt x="154" y="153"/>
                    <a:pt x="154" y="146"/>
                    <a:pt x="149" y="141"/>
                  </a:cubicBezTo>
                  <a:cubicBezTo>
                    <a:pt x="144" y="136"/>
                    <a:pt x="136" y="136"/>
                    <a:pt x="131" y="141"/>
                  </a:cubicBezTo>
                  <a:lnTo>
                    <a:pt x="115" y="157"/>
                  </a:lnTo>
                  <a:lnTo>
                    <a:pt x="99" y="141"/>
                  </a:lnTo>
                  <a:cubicBezTo>
                    <a:pt x="94" y="136"/>
                    <a:pt x="86" y="136"/>
                    <a:pt x="81" y="141"/>
                  </a:cubicBezTo>
                  <a:cubicBezTo>
                    <a:pt x="76" y="146"/>
                    <a:pt x="76" y="153"/>
                    <a:pt x="81" y="158"/>
                  </a:cubicBezTo>
                  <a:lnTo>
                    <a:pt x="103" y="178"/>
                  </a:lnTo>
                  <a:lnTo>
                    <a:pt x="103" y="275"/>
                  </a:lnTo>
                  <a:lnTo>
                    <a:pt x="78" y="275"/>
                  </a:lnTo>
                  <a:lnTo>
                    <a:pt x="78" y="250"/>
                  </a:lnTo>
                  <a:cubicBezTo>
                    <a:pt x="78" y="231"/>
                    <a:pt x="51" y="186"/>
                    <a:pt x="43" y="172"/>
                  </a:cubicBezTo>
                  <a:cubicBezTo>
                    <a:pt x="43" y="172"/>
                    <a:pt x="24" y="145"/>
                    <a:pt x="24" y="112"/>
                  </a:cubicBezTo>
                  <a:cubicBezTo>
                    <a:pt x="24" y="65"/>
                    <a:pt x="65" y="26"/>
                    <a:pt x="115" y="25"/>
                  </a:cubicBezTo>
                  <a:cubicBezTo>
                    <a:pt x="165" y="25"/>
                    <a:pt x="206" y="65"/>
                    <a:pt x="206" y="112"/>
                  </a:cubicBezTo>
                  <a:cubicBezTo>
                    <a:pt x="208" y="143"/>
                    <a:pt x="189" y="171"/>
                    <a:pt x="189" y="172"/>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129" name="Lightbulb">
              <a:extLst>
                <a:ext uri="{FF2B5EF4-FFF2-40B4-BE49-F238E27FC236}">
                  <a16:creationId xmlns:a16="http://schemas.microsoft.com/office/drawing/2014/main" id="{A6FF2894-ECEE-4936-89F2-ED35D2EACED8}"/>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133" name="Currency" descr="{&quot;Key&quot;:&quot;POWER_USER_SHAPE_ICON&quot;,&quot;Value&quot;:&quot;POWER_USER_SHAPE_ICON_STYLE_1&quot;}">
            <a:extLst>
              <a:ext uri="{FF2B5EF4-FFF2-40B4-BE49-F238E27FC236}">
                <a16:creationId xmlns:a16="http://schemas.microsoft.com/office/drawing/2014/main" id="{68723CA6-F03D-4741-B1F0-7D4445018BBF}"/>
              </a:ext>
            </a:extLst>
          </p:cNvPr>
          <p:cNvGrpSpPr>
            <a:grpSpLocks noChangeAspect="1"/>
          </p:cNvGrpSpPr>
          <p:nvPr/>
        </p:nvGrpSpPr>
        <p:grpSpPr bwMode="auto">
          <a:xfrm>
            <a:off x="4655222" y="3400485"/>
            <a:ext cx="574751" cy="576072"/>
            <a:chOff x="26" y="26"/>
            <a:chExt cx="435" cy="436"/>
          </a:xfrm>
          <a:solidFill>
            <a:schemeClr val="bg1"/>
          </a:solidFill>
        </p:grpSpPr>
        <p:sp>
          <p:nvSpPr>
            <p:cNvPr id="134" name="Currency">
              <a:extLst>
                <a:ext uri="{FF2B5EF4-FFF2-40B4-BE49-F238E27FC236}">
                  <a16:creationId xmlns:a16="http://schemas.microsoft.com/office/drawing/2014/main" id="{062718E7-234F-4557-98C2-C4B7DC33AFDE}"/>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135" name="Currency">
              <a:extLst>
                <a:ext uri="{FF2B5EF4-FFF2-40B4-BE49-F238E27FC236}">
                  <a16:creationId xmlns:a16="http://schemas.microsoft.com/office/drawing/2014/main" id="{C1C183CD-140B-4E81-A882-EFF87758694B}"/>
                </a:ext>
              </a:extLst>
            </p:cNvPr>
            <p:cNvSpPr>
              <a:spLocks noEditPoints="1"/>
            </p:cNvSpPr>
            <p:nvPr/>
          </p:nvSpPr>
          <p:spPr bwMode="auto">
            <a:xfrm>
              <a:off x="126" y="163"/>
              <a:ext cx="244" cy="163"/>
            </a:xfrm>
            <a:custGeom>
              <a:avLst/>
              <a:gdLst>
                <a:gd name="T0" fmla="*/ 62 w 337"/>
                <a:gd name="T1" fmla="*/ 0 h 225"/>
                <a:gd name="T2" fmla="*/ 50 w 337"/>
                <a:gd name="T3" fmla="*/ 50 h 225"/>
                <a:gd name="T4" fmla="*/ 0 w 337"/>
                <a:gd name="T5" fmla="*/ 62 h 225"/>
                <a:gd name="T6" fmla="*/ 12 w 337"/>
                <a:gd name="T7" fmla="*/ 225 h 225"/>
                <a:gd name="T8" fmla="*/ 287 w 337"/>
                <a:gd name="T9" fmla="*/ 212 h 225"/>
                <a:gd name="T10" fmla="*/ 325 w 337"/>
                <a:gd name="T11" fmla="*/ 175 h 225"/>
                <a:gd name="T12" fmla="*/ 337 w 337"/>
                <a:gd name="T13" fmla="*/ 12 h 225"/>
                <a:gd name="T14" fmla="*/ 262 w 337"/>
                <a:gd name="T15" fmla="*/ 200 h 225"/>
                <a:gd name="T16" fmla="*/ 25 w 337"/>
                <a:gd name="T17" fmla="*/ 75 h 225"/>
                <a:gd name="T18" fmla="*/ 262 w 337"/>
                <a:gd name="T19" fmla="*/ 200 h 225"/>
                <a:gd name="T20" fmla="*/ 287 w 337"/>
                <a:gd name="T21" fmla="*/ 150 h 225"/>
                <a:gd name="T22" fmla="*/ 275 w 337"/>
                <a:gd name="T23" fmla="*/ 50 h 225"/>
                <a:gd name="T24" fmla="*/ 75 w 337"/>
                <a:gd name="T25" fmla="*/ 25 h 225"/>
                <a:gd name="T26" fmla="*/ 312 w 337"/>
                <a:gd name="T27" fmla="*/ 150 h 225"/>
                <a:gd name="T28" fmla="*/ 118 w 337"/>
                <a:gd name="T29" fmla="*/ 117 h 225"/>
                <a:gd name="T30" fmla="*/ 143 w 337"/>
                <a:gd name="T31" fmla="*/ 97 h 225"/>
                <a:gd name="T32" fmla="*/ 152 w 337"/>
                <a:gd name="T33" fmla="*/ 87 h 225"/>
                <a:gd name="T34" fmla="*/ 177 w 337"/>
                <a:gd name="T35" fmla="*/ 101 h 225"/>
                <a:gd name="T36" fmla="*/ 153 w 337"/>
                <a:gd name="T37" fmla="*/ 110 h 225"/>
                <a:gd name="T38" fmla="*/ 146 w 337"/>
                <a:gd name="T39" fmla="*/ 110 h 225"/>
                <a:gd name="T40" fmla="*/ 140 w 337"/>
                <a:gd name="T41" fmla="*/ 120 h 225"/>
                <a:gd name="T42" fmla="*/ 155 w 337"/>
                <a:gd name="T43" fmla="*/ 127 h 225"/>
                <a:gd name="T44" fmla="*/ 178 w 337"/>
                <a:gd name="T45" fmla="*/ 142 h 225"/>
                <a:gd name="T46" fmla="*/ 175 w 337"/>
                <a:gd name="T47" fmla="*/ 166 h 225"/>
                <a:gd name="T48" fmla="*/ 156 w 337"/>
                <a:gd name="T49" fmla="*/ 186 h 225"/>
                <a:gd name="T50" fmla="*/ 147 w 337"/>
                <a:gd name="T51" fmla="*/ 173 h 225"/>
                <a:gd name="T52" fmla="*/ 122 w 337"/>
                <a:gd name="T53" fmla="*/ 152 h 225"/>
                <a:gd name="T54" fmla="*/ 147 w 337"/>
                <a:gd name="T55" fmla="*/ 160 h 225"/>
                <a:gd name="T56" fmla="*/ 156 w 337"/>
                <a:gd name="T57" fmla="*/ 160 h 225"/>
                <a:gd name="T58" fmla="*/ 162 w 337"/>
                <a:gd name="T59" fmla="*/ 148 h 225"/>
                <a:gd name="T60" fmla="*/ 147 w 337"/>
                <a:gd name="T61" fmla="*/ 141 h 225"/>
                <a:gd name="T62" fmla="*/ 123 w 337"/>
                <a:gd name="T63" fmla="*/ 13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7" h="225">
                  <a:moveTo>
                    <a:pt x="325" y="0"/>
                  </a:moveTo>
                  <a:lnTo>
                    <a:pt x="62" y="0"/>
                  </a:lnTo>
                  <a:cubicBezTo>
                    <a:pt x="54" y="0"/>
                    <a:pt x="50" y="4"/>
                    <a:pt x="50" y="12"/>
                  </a:cubicBezTo>
                  <a:lnTo>
                    <a:pt x="50" y="50"/>
                  </a:lnTo>
                  <a:lnTo>
                    <a:pt x="12" y="50"/>
                  </a:lnTo>
                  <a:cubicBezTo>
                    <a:pt x="5" y="50"/>
                    <a:pt x="0" y="55"/>
                    <a:pt x="0" y="62"/>
                  </a:cubicBezTo>
                  <a:lnTo>
                    <a:pt x="0" y="212"/>
                  </a:lnTo>
                  <a:cubicBezTo>
                    <a:pt x="0" y="220"/>
                    <a:pt x="5" y="225"/>
                    <a:pt x="12" y="225"/>
                  </a:cubicBezTo>
                  <a:lnTo>
                    <a:pt x="275" y="225"/>
                  </a:lnTo>
                  <a:cubicBezTo>
                    <a:pt x="282" y="225"/>
                    <a:pt x="287" y="220"/>
                    <a:pt x="287" y="212"/>
                  </a:cubicBezTo>
                  <a:lnTo>
                    <a:pt x="287" y="175"/>
                  </a:lnTo>
                  <a:lnTo>
                    <a:pt x="325" y="175"/>
                  </a:lnTo>
                  <a:cubicBezTo>
                    <a:pt x="332" y="175"/>
                    <a:pt x="337" y="170"/>
                    <a:pt x="337" y="162"/>
                  </a:cubicBezTo>
                  <a:lnTo>
                    <a:pt x="337" y="12"/>
                  </a:lnTo>
                  <a:cubicBezTo>
                    <a:pt x="337" y="4"/>
                    <a:pt x="332" y="0"/>
                    <a:pt x="325" y="0"/>
                  </a:cubicBezTo>
                  <a:close/>
                  <a:moveTo>
                    <a:pt x="262" y="200"/>
                  </a:moveTo>
                  <a:lnTo>
                    <a:pt x="25" y="200"/>
                  </a:lnTo>
                  <a:lnTo>
                    <a:pt x="25" y="75"/>
                  </a:lnTo>
                  <a:lnTo>
                    <a:pt x="262" y="75"/>
                  </a:lnTo>
                  <a:lnTo>
                    <a:pt x="262" y="200"/>
                  </a:lnTo>
                  <a:close/>
                  <a:moveTo>
                    <a:pt x="312" y="150"/>
                  </a:moveTo>
                  <a:lnTo>
                    <a:pt x="287" y="150"/>
                  </a:lnTo>
                  <a:lnTo>
                    <a:pt x="287" y="62"/>
                  </a:lnTo>
                  <a:cubicBezTo>
                    <a:pt x="287" y="55"/>
                    <a:pt x="282" y="50"/>
                    <a:pt x="275" y="50"/>
                  </a:cubicBezTo>
                  <a:lnTo>
                    <a:pt x="75" y="50"/>
                  </a:lnTo>
                  <a:lnTo>
                    <a:pt x="75" y="25"/>
                  </a:lnTo>
                  <a:lnTo>
                    <a:pt x="312" y="25"/>
                  </a:lnTo>
                  <a:lnTo>
                    <a:pt x="312" y="150"/>
                  </a:lnTo>
                  <a:close/>
                  <a:moveTo>
                    <a:pt x="123" y="131"/>
                  </a:moveTo>
                  <a:cubicBezTo>
                    <a:pt x="120" y="127"/>
                    <a:pt x="118" y="122"/>
                    <a:pt x="118" y="117"/>
                  </a:cubicBezTo>
                  <a:cubicBezTo>
                    <a:pt x="118" y="111"/>
                    <a:pt x="121" y="107"/>
                    <a:pt x="125" y="103"/>
                  </a:cubicBezTo>
                  <a:cubicBezTo>
                    <a:pt x="130" y="99"/>
                    <a:pt x="136" y="97"/>
                    <a:pt x="143" y="97"/>
                  </a:cubicBezTo>
                  <a:lnTo>
                    <a:pt x="143" y="87"/>
                  </a:lnTo>
                  <a:lnTo>
                    <a:pt x="152" y="87"/>
                  </a:lnTo>
                  <a:lnTo>
                    <a:pt x="152" y="96"/>
                  </a:lnTo>
                  <a:cubicBezTo>
                    <a:pt x="161" y="96"/>
                    <a:pt x="170" y="98"/>
                    <a:pt x="177" y="101"/>
                  </a:cubicBezTo>
                  <a:lnTo>
                    <a:pt x="172" y="115"/>
                  </a:lnTo>
                  <a:cubicBezTo>
                    <a:pt x="166" y="112"/>
                    <a:pt x="160" y="111"/>
                    <a:pt x="153" y="110"/>
                  </a:cubicBezTo>
                  <a:lnTo>
                    <a:pt x="150" y="110"/>
                  </a:lnTo>
                  <a:lnTo>
                    <a:pt x="146" y="110"/>
                  </a:lnTo>
                  <a:cubicBezTo>
                    <a:pt x="141" y="111"/>
                    <a:pt x="138" y="112"/>
                    <a:pt x="138" y="116"/>
                  </a:cubicBezTo>
                  <a:cubicBezTo>
                    <a:pt x="138" y="117"/>
                    <a:pt x="138" y="120"/>
                    <a:pt x="140" y="120"/>
                  </a:cubicBezTo>
                  <a:cubicBezTo>
                    <a:pt x="141" y="121"/>
                    <a:pt x="143" y="122"/>
                    <a:pt x="146" y="123"/>
                  </a:cubicBezTo>
                  <a:lnTo>
                    <a:pt x="155" y="127"/>
                  </a:lnTo>
                  <a:cubicBezTo>
                    <a:pt x="162" y="130"/>
                    <a:pt x="168" y="132"/>
                    <a:pt x="171" y="135"/>
                  </a:cubicBezTo>
                  <a:cubicBezTo>
                    <a:pt x="175" y="137"/>
                    <a:pt x="177" y="140"/>
                    <a:pt x="178" y="142"/>
                  </a:cubicBezTo>
                  <a:cubicBezTo>
                    <a:pt x="180" y="145"/>
                    <a:pt x="181" y="148"/>
                    <a:pt x="181" y="151"/>
                  </a:cubicBezTo>
                  <a:cubicBezTo>
                    <a:pt x="181" y="157"/>
                    <a:pt x="178" y="162"/>
                    <a:pt x="175" y="166"/>
                  </a:cubicBezTo>
                  <a:cubicBezTo>
                    <a:pt x="170" y="170"/>
                    <a:pt x="163" y="172"/>
                    <a:pt x="156" y="173"/>
                  </a:cubicBezTo>
                  <a:lnTo>
                    <a:pt x="156" y="186"/>
                  </a:lnTo>
                  <a:lnTo>
                    <a:pt x="147" y="186"/>
                  </a:lnTo>
                  <a:lnTo>
                    <a:pt x="147" y="173"/>
                  </a:lnTo>
                  <a:cubicBezTo>
                    <a:pt x="137" y="173"/>
                    <a:pt x="128" y="171"/>
                    <a:pt x="122" y="168"/>
                  </a:cubicBezTo>
                  <a:lnTo>
                    <a:pt x="122" y="152"/>
                  </a:lnTo>
                  <a:cubicBezTo>
                    <a:pt x="126" y="153"/>
                    <a:pt x="130" y="156"/>
                    <a:pt x="135" y="157"/>
                  </a:cubicBezTo>
                  <a:cubicBezTo>
                    <a:pt x="140" y="158"/>
                    <a:pt x="143" y="160"/>
                    <a:pt x="147" y="160"/>
                  </a:cubicBezTo>
                  <a:lnTo>
                    <a:pt x="152" y="160"/>
                  </a:lnTo>
                  <a:lnTo>
                    <a:pt x="156" y="160"/>
                  </a:lnTo>
                  <a:cubicBezTo>
                    <a:pt x="161" y="158"/>
                    <a:pt x="165" y="156"/>
                    <a:pt x="165" y="152"/>
                  </a:cubicBezTo>
                  <a:cubicBezTo>
                    <a:pt x="165" y="151"/>
                    <a:pt x="163" y="150"/>
                    <a:pt x="162" y="148"/>
                  </a:cubicBezTo>
                  <a:cubicBezTo>
                    <a:pt x="161" y="147"/>
                    <a:pt x="158" y="146"/>
                    <a:pt x="156" y="145"/>
                  </a:cubicBezTo>
                  <a:lnTo>
                    <a:pt x="147" y="141"/>
                  </a:lnTo>
                  <a:lnTo>
                    <a:pt x="143" y="140"/>
                  </a:lnTo>
                  <a:cubicBezTo>
                    <a:pt x="132" y="138"/>
                    <a:pt x="127" y="135"/>
                    <a:pt x="123" y="131"/>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136" name="Commenting" descr="{&quot;Key&quot;:&quot;POWER_USER_SHAPE_ICON&quot;,&quot;Value&quot;:&quot;POWER_USER_SHAPE_ICON_STYLE_1&quot;}">
            <a:extLst>
              <a:ext uri="{FF2B5EF4-FFF2-40B4-BE49-F238E27FC236}">
                <a16:creationId xmlns:a16="http://schemas.microsoft.com/office/drawing/2014/main" id="{4B96C385-CB27-4BC3-99BF-45FE06D4B407}"/>
              </a:ext>
            </a:extLst>
          </p:cNvPr>
          <p:cNvGrpSpPr>
            <a:grpSpLocks noChangeAspect="1"/>
          </p:cNvGrpSpPr>
          <p:nvPr/>
        </p:nvGrpSpPr>
        <p:grpSpPr bwMode="auto">
          <a:xfrm>
            <a:off x="5556665" y="3867215"/>
            <a:ext cx="574751" cy="576072"/>
            <a:chOff x="26" y="26"/>
            <a:chExt cx="435" cy="436"/>
          </a:xfrm>
          <a:solidFill>
            <a:schemeClr val="bg1"/>
          </a:solidFill>
        </p:grpSpPr>
        <p:sp>
          <p:nvSpPr>
            <p:cNvPr id="137" name="Commenting">
              <a:extLst>
                <a:ext uri="{FF2B5EF4-FFF2-40B4-BE49-F238E27FC236}">
                  <a16:creationId xmlns:a16="http://schemas.microsoft.com/office/drawing/2014/main" id="{38230C31-BBEA-4806-94D6-1D56445E6B81}"/>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138" name="Commenting">
              <a:extLst>
                <a:ext uri="{FF2B5EF4-FFF2-40B4-BE49-F238E27FC236}">
                  <a16:creationId xmlns:a16="http://schemas.microsoft.com/office/drawing/2014/main" id="{F804CC72-28EC-4AD6-B79B-09A08E750518}"/>
                </a:ext>
              </a:extLst>
            </p:cNvPr>
            <p:cNvSpPr>
              <a:spLocks noEditPoints="1"/>
            </p:cNvSpPr>
            <p:nvPr/>
          </p:nvSpPr>
          <p:spPr bwMode="auto">
            <a:xfrm>
              <a:off x="108" y="145"/>
              <a:ext cx="272" cy="236"/>
            </a:xfrm>
            <a:custGeom>
              <a:avLst/>
              <a:gdLst>
                <a:gd name="T0" fmla="*/ 75 w 375"/>
                <a:gd name="T1" fmla="*/ 325 h 325"/>
                <a:gd name="T2" fmla="*/ 71 w 375"/>
                <a:gd name="T3" fmla="*/ 323 h 325"/>
                <a:gd name="T4" fmla="*/ 62 w 375"/>
                <a:gd name="T5" fmla="*/ 312 h 325"/>
                <a:gd name="T6" fmla="*/ 62 w 375"/>
                <a:gd name="T7" fmla="*/ 250 h 325"/>
                <a:gd name="T8" fmla="*/ 12 w 375"/>
                <a:gd name="T9" fmla="*/ 250 h 325"/>
                <a:gd name="T10" fmla="*/ 0 w 375"/>
                <a:gd name="T11" fmla="*/ 237 h 325"/>
                <a:gd name="T12" fmla="*/ 0 w 375"/>
                <a:gd name="T13" fmla="*/ 12 h 325"/>
                <a:gd name="T14" fmla="*/ 12 w 375"/>
                <a:gd name="T15" fmla="*/ 0 h 325"/>
                <a:gd name="T16" fmla="*/ 362 w 375"/>
                <a:gd name="T17" fmla="*/ 0 h 325"/>
                <a:gd name="T18" fmla="*/ 375 w 375"/>
                <a:gd name="T19" fmla="*/ 12 h 325"/>
                <a:gd name="T20" fmla="*/ 375 w 375"/>
                <a:gd name="T21" fmla="*/ 237 h 325"/>
                <a:gd name="T22" fmla="*/ 362 w 375"/>
                <a:gd name="T23" fmla="*/ 250 h 325"/>
                <a:gd name="T24" fmla="*/ 143 w 375"/>
                <a:gd name="T25" fmla="*/ 250 h 325"/>
                <a:gd name="T26" fmla="*/ 85 w 375"/>
                <a:gd name="T27" fmla="*/ 320 h 325"/>
                <a:gd name="T28" fmla="*/ 75 w 375"/>
                <a:gd name="T29" fmla="*/ 325 h 325"/>
                <a:gd name="T30" fmla="*/ 25 w 375"/>
                <a:gd name="T31" fmla="*/ 225 h 325"/>
                <a:gd name="T32" fmla="*/ 75 w 375"/>
                <a:gd name="T33" fmla="*/ 225 h 325"/>
                <a:gd name="T34" fmla="*/ 87 w 375"/>
                <a:gd name="T35" fmla="*/ 237 h 325"/>
                <a:gd name="T36" fmla="*/ 87 w 375"/>
                <a:gd name="T37" fmla="*/ 277 h 325"/>
                <a:gd name="T38" fmla="*/ 127 w 375"/>
                <a:gd name="T39" fmla="*/ 228 h 325"/>
                <a:gd name="T40" fmla="*/ 137 w 375"/>
                <a:gd name="T41" fmla="*/ 223 h 325"/>
                <a:gd name="T42" fmla="*/ 350 w 375"/>
                <a:gd name="T43" fmla="*/ 223 h 325"/>
                <a:gd name="T44" fmla="*/ 350 w 375"/>
                <a:gd name="T45" fmla="*/ 25 h 325"/>
                <a:gd name="T46" fmla="*/ 25 w 375"/>
                <a:gd name="T47" fmla="*/ 25 h 325"/>
                <a:gd name="T48" fmla="*/ 25 w 375"/>
                <a:gd name="T49" fmla="*/ 2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5" h="325">
                  <a:moveTo>
                    <a:pt x="75" y="325"/>
                  </a:moveTo>
                  <a:cubicBezTo>
                    <a:pt x="73" y="325"/>
                    <a:pt x="72" y="325"/>
                    <a:pt x="71" y="323"/>
                  </a:cubicBezTo>
                  <a:cubicBezTo>
                    <a:pt x="66" y="322"/>
                    <a:pt x="62" y="317"/>
                    <a:pt x="62" y="312"/>
                  </a:cubicBezTo>
                  <a:lnTo>
                    <a:pt x="62" y="250"/>
                  </a:lnTo>
                  <a:lnTo>
                    <a:pt x="12" y="250"/>
                  </a:lnTo>
                  <a:cubicBezTo>
                    <a:pt x="5" y="250"/>
                    <a:pt x="0" y="245"/>
                    <a:pt x="0" y="237"/>
                  </a:cubicBezTo>
                  <a:lnTo>
                    <a:pt x="0" y="12"/>
                  </a:lnTo>
                  <a:cubicBezTo>
                    <a:pt x="0" y="5"/>
                    <a:pt x="5" y="0"/>
                    <a:pt x="12" y="0"/>
                  </a:cubicBezTo>
                  <a:lnTo>
                    <a:pt x="362" y="0"/>
                  </a:lnTo>
                  <a:cubicBezTo>
                    <a:pt x="370" y="0"/>
                    <a:pt x="375" y="5"/>
                    <a:pt x="375" y="12"/>
                  </a:cubicBezTo>
                  <a:lnTo>
                    <a:pt x="375" y="237"/>
                  </a:lnTo>
                  <a:cubicBezTo>
                    <a:pt x="375" y="245"/>
                    <a:pt x="370" y="250"/>
                    <a:pt x="362" y="250"/>
                  </a:cubicBezTo>
                  <a:lnTo>
                    <a:pt x="143" y="250"/>
                  </a:lnTo>
                  <a:lnTo>
                    <a:pt x="85" y="320"/>
                  </a:lnTo>
                  <a:cubicBezTo>
                    <a:pt x="82" y="323"/>
                    <a:pt x="78" y="325"/>
                    <a:pt x="75" y="325"/>
                  </a:cubicBezTo>
                  <a:close/>
                  <a:moveTo>
                    <a:pt x="25" y="225"/>
                  </a:moveTo>
                  <a:lnTo>
                    <a:pt x="75" y="225"/>
                  </a:lnTo>
                  <a:cubicBezTo>
                    <a:pt x="82" y="225"/>
                    <a:pt x="87" y="230"/>
                    <a:pt x="87" y="237"/>
                  </a:cubicBezTo>
                  <a:lnTo>
                    <a:pt x="87" y="277"/>
                  </a:lnTo>
                  <a:lnTo>
                    <a:pt x="127" y="228"/>
                  </a:lnTo>
                  <a:cubicBezTo>
                    <a:pt x="130" y="226"/>
                    <a:pt x="133" y="223"/>
                    <a:pt x="137" y="223"/>
                  </a:cubicBezTo>
                  <a:lnTo>
                    <a:pt x="350" y="223"/>
                  </a:lnTo>
                  <a:lnTo>
                    <a:pt x="350" y="25"/>
                  </a:lnTo>
                  <a:lnTo>
                    <a:pt x="25" y="25"/>
                  </a:lnTo>
                  <a:lnTo>
                    <a:pt x="25" y="225"/>
                  </a:ln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139" name="Commenting">
              <a:extLst>
                <a:ext uri="{FF2B5EF4-FFF2-40B4-BE49-F238E27FC236}">
                  <a16:creationId xmlns:a16="http://schemas.microsoft.com/office/drawing/2014/main" id="{7B9796F7-BCB3-4449-81F9-B8B19C05610F}"/>
                </a:ext>
              </a:extLst>
            </p:cNvPr>
            <p:cNvSpPr>
              <a:spLocks noChangeArrowheads="1"/>
            </p:cNvSpPr>
            <p:nvPr/>
          </p:nvSpPr>
          <p:spPr bwMode="auto">
            <a:xfrm>
              <a:off x="199" y="226"/>
              <a:ext cx="18" cy="18"/>
            </a:xfrm>
            <a:prstGeom prst="ellipse">
              <a:avLst/>
            </a:pr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140" name="Commenting">
              <a:extLst>
                <a:ext uri="{FF2B5EF4-FFF2-40B4-BE49-F238E27FC236}">
                  <a16:creationId xmlns:a16="http://schemas.microsoft.com/office/drawing/2014/main" id="{C5B7900A-CB40-4405-B36D-E541394D123E}"/>
                </a:ext>
              </a:extLst>
            </p:cNvPr>
            <p:cNvSpPr>
              <a:spLocks noChangeArrowheads="1"/>
            </p:cNvSpPr>
            <p:nvPr/>
          </p:nvSpPr>
          <p:spPr bwMode="auto">
            <a:xfrm>
              <a:off x="235" y="226"/>
              <a:ext cx="18" cy="18"/>
            </a:xfrm>
            <a:prstGeom prst="ellipse">
              <a:avLst/>
            </a:pr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141" name="Commenting">
              <a:extLst>
                <a:ext uri="{FF2B5EF4-FFF2-40B4-BE49-F238E27FC236}">
                  <a16:creationId xmlns:a16="http://schemas.microsoft.com/office/drawing/2014/main" id="{FFA3715F-4215-4422-B5E5-FC2FEE1E8D43}"/>
                </a:ext>
              </a:extLst>
            </p:cNvPr>
            <p:cNvSpPr>
              <a:spLocks noChangeArrowheads="1"/>
            </p:cNvSpPr>
            <p:nvPr/>
          </p:nvSpPr>
          <p:spPr bwMode="auto">
            <a:xfrm>
              <a:off x="271" y="226"/>
              <a:ext cx="18" cy="18"/>
            </a:xfrm>
            <a:prstGeom prst="ellipse">
              <a:avLst/>
            </a:pr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142" name="Devices" descr="{&quot;Key&quot;:&quot;POWER_USER_SHAPE_ICON&quot;,&quot;Value&quot;:&quot;POWER_USER_SHAPE_ICON_STYLE_1&quot;}">
            <a:extLst>
              <a:ext uri="{FF2B5EF4-FFF2-40B4-BE49-F238E27FC236}">
                <a16:creationId xmlns:a16="http://schemas.microsoft.com/office/drawing/2014/main" id="{939FF3AF-A9E7-4D26-A302-18B1747C9A47}"/>
              </a:ext>
            </a:extLst>
          </p:cNvPr>
          <p:cNvGrpSpPr>
            <a:grpSpLocks noChangeAspect="1"/>
          </p:cNvGrpSpPr>
          <p:nvPr/>
        </p:nvGrpSpPr>
        <p:grpSpPr bwMode="auto">
          <a:xfrm>
            <a:off x="6709445" y="3252774"/>
            <a:ext cx="469429" cy="470508"/>
            <a:chOff x="26" y="26"/>
            <a:chExt cx="435" cy="436"/>
          </a:xfrm>
          <a:solidFill>
            <a:schemeClr val="bg1"/>
          </a:solidFill>
        </p:grpSpPr>
        <p:sp>
          <p:nvSpPr>
            <p:cNvPr id="143" name="Devices">
              <a:extLst>
                <a:ext uri="{FF2B5EF4-FFF2-40B4-BE49-F238E27FC236}">
                  <a16:creationId xmlns:a16="http://schemas.microsoft.com/office/drawing/2014/main" id="{E0A88BF7-0082-4CFE-A150-B8155E68DB11}"/>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144" name="Devices">
              <a:extLst>
                <a:ext uri="{FF2B5EF4-FFF2-40B4-BE49-F238E27FC236}">
                  <a16:creationId xmlns:a16="http://schemas.microsoft.com/office/drawing/2014/main" id="{A709A738-5FC2-42FB-9CC7-7C63A80043C6}"/>
                </a:ext>
              </a:extLst>
            </p:cNvPr>
            <p:cNvSpPr>
              <a:spLocks noEditPoints="1"/>
            </p:cNvSpPr>
            <p:nvPr/>
          </p:nvSpPr>
          <p:spPr bwMode="auto">
            <a:xfrm>
              <a:off x="144" y="117"/>
              <a:ext cx="218" cy="245"/>
            </a:xfrm>
            <a:custGeom>
              <a:avLst/>
              <a:gdLst>
                <a:gd name="T0" fmla="*/ 287 w 300"/>
                <a:gd name="T1" fmla="*/ 138 h 338"/>
                <a:gd name="T2" fmla="*/ 250 w 300"/>
                <a:gd name="T3" fmla="*/ 138 h 338"/>
                <a:gd name="T4" fmla="*/ 250 w 300"/>
                <a:gd name="T5" fmla="*/ 13 h 338"/>
                <a:gd name="T6" fmla="*/ 237 w 300"/>
                <a:gd name="T7" fmla="*/ 0 h 338"/>
                <a:gd name="T8" fmla="*/ 12 w 300"/>
                <a:gd name="T9" fmla="*/ 0 h 338"/>
                <a:gd name="T10" fmla="*/ 0 w 300"/>
                <a:gd name="T11" fmla="*/ 13 h 338"/>
                <a:gd name="T12" fmla="*/ 0 w 300"/>
                <a:gd name="T13" fmla="*/ 300 h 338"/>
                <a:gd name="T14" fmla="*/ 12 w 300"/>
                <a:gd name="T15" fmla="*/ 313 h 338"/>
                <a:gd name="T16" fmla="*/ 187 w 300"/>
                <a:gd name="T17" fmla="*/ 313 h 338"/>
                <a:gd name="T18" fmla="*/ 187 w 300"/>
                <a:gd name="T19" fmla="*/ 325 h 338"/>
                <a:gd name="T20" fmla="*/ 200 w 300"/>
                <a:gd name="T21" fmla="*/ 338 h 338"/>
                <a:gd name="T22" fmla="*/ 287 w 300"/>
                <a:gd name="T23" fmla="*/ 338 h 338"/>
                <a:gd name="T24" fmla="*/ 300 w 300"/>
                <a:gd name="T25" fmla="*/ 325 h 338"/>
                <a:gd name="T26" fmla="*/ 300 w 300"/>
                <a:gd name="T27" fmla="*/ 150 h 338"/>
                <a:gd name="T28" fmla="*/ 287 w 300"/>
                <a:gd name="T29" fmla="*/ 138 h 338"/>
                <a:gd name="T30" fmla="*/ 187 w 300"/>
                <a:gd name="T31" fmla="*/ 150 h 338"/>
                <a:gd name="T32" fmla="*/ 187 w 300"/>
                <a:gd name="T33" fmla="*/ 288 h 338"/>
                <a:gd name="T34" fmla="*/ 25 w 300"/>
                <a:gd name="T35" fmla="*/ 288 h 338"/>
                <a:gd name="T36" fmla="*/ 25 w 300"/>
                <a:gd name="T37" fmla="*/ 25 h 338"/>
                <a:gd name="T38" fmla="*/ 225 w 300"/>
                <a:gd name="T39" fmla="*/ 25 h 338"/>
                <a:gd name="T40" fmla="*/ 225 w 300"/>
                <a:gd name="T41" fmla="*/ 138 h 338"/>
                <a:gd name="T42" fmla="*/ 200 w 300"/>
                <a:gd name="T43" fmla="*/ 138 h 338"/>
                <a:gd name="T44" fmla="*/ 187 w 300"/>
                <a:gd name="T45" fmla="*/ 150 h 338"/>
                <a:gd name="T46" fmla="*/ 275 w 300"/>
                <a:gd name="T47" fmla="*/ 313 h 338"/>
                <a:gd name="T48" fmla="*/ 212 w 300"/>
                <a:gd name="T49" fmla="*/ 313 h 338"/>
                <a:gd name="T50" fmla="*/ 212 w 300"/>
                <a:gd name="T51" fmla="*/ 163 h 338"/>
                <a:gd name="T52" fmla="*/ 275 w 300"/>
                <a:gd name="T53" fmla="*/ 163 h 338"/>
                <a:gd name="T54" fmla="*/ 275 w 300"/>
                <a:gd name="T55" fmla="*/ 313 h 338"/>
                <a:gd name="T56" fmla="*/ 137 w 300"/>
                <a:gd name="T57" fmla="*/ 250 h 338"/>
                <a:gd name="T58" fmla="*/ 125 w 300"/>
                <a:gd name="T59" fmla="*/ 263 h 338"/>
                <a:gd name="T60" fmla="*/ 112 w 300"/>
                <a:gd name="T61" fmla="*/ 250 h 338"/>
                <a:gd name="T62" fmla="*/ 125 w 300"/>
                <a:gd name="T63" fmla="*/ 238 h 338"/>
                <a:gd name="T64" fmla="*/ 137 w 300"/>
                <a:gd name="T65" fmla="*/ 25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338">
                  <a:moveTo>
                    <a:pt x="287" y="138"/>
                  </a:moveTo>
                  <a:lnTo>
                    <a:pt x="250" y="138"/>
                  </a:lnTo>
                  <a:lnTo>
                    <a:pt x="250" y="13"/>
                  </a:lnTo>
                  <a:cubicBezTo>
                    <a:pt x="250" y="5"/>
                    <a:pt x="245" y="0"/>
                    <a:pt x="237" y="0"/>
                  </a:cubicBezTo>
                  <a:lnTo>
                    <a:pt x="12" y="0"/>
                  </a:lnTo>
                  <a:cubicBezTo>
                    <a:pt x="5" y="0"/>
                    <a:pt x="0" y="5"/>
                    <a:pt x="0" y="13"/>
                  </a:cubicBezTo>
                  <a:lnTo>
                    <a:pt x="0" y="300"/>
                  </a:lnTo>
                  <a:cubicBezTo>
                    <a:pt x="0" y="308"/>
                    <a:pt x="5" y="313"/>
                    <a:pt x="12" y="313"/>
                  </a:cubicBezTo>
                  <a:lnTo>
                    <a:pt x="187" y="313"/>
                  </a:lnTo>
                  <a:lnTo>
                    <a:pt x="187" y="325"/>
                  </a:lnTo>
                  <a:cubicBezTo>
                    <a:pt x="187" y="333"/>
                    <a:pt x="192" y="338"/>
                    <a:pt x="200" y="338"/>
                  </a:cubicBezTo>
                  <a:lnTo>
                    <a:pt x="287" y="338"/>
                  </a:lnTo>
                  <a:cubicBezTo>
                    <a:pt x="295" y="338"/>
                    <a:pt x="300" y="333"/>
                    <a:pt x="300" y="325"/>
                  </a:cubicBezTo>
                  <a:lnTo>
                    <a:pt x="300" y="150"/>
                  </a:lnTo>
                  <a:cubicBezTo>
                    <a:pt x="300" y="143"/>
                    <a:pt x="295" y="138"/>
                    <a:pt x="287" y="138"/>
                  </a:cubicBezTo>
                  <a:close/>
                  <a:moveTo>
                    <a:pt x="187" y="150"/>
                  </a:moveTo>
                  <a:lnTo>
                    <a:pt x="187" y="288"/>
                  </a:lnTo>
                  <a:lnTo>
                    <a:pt x="25" y="288"/>
                  </a:lnTo>
                  <a:lnTo>
                    <a:pt x="25" y="25"/>
                  </a:lnTo>
                  <a:lnTo>
                    <a:pt x="225" y="25"/>
                  </a:lnTo>
                  <a:lnTo>
                    <a:pt x="225" y="138"/>
                  </a:lnTo>
                  <a:lnTo>
                    <a:pt x="200" y="138"/>
                  </a:lnTo>
                  <a:cubicBezTo>
                    <a:pt x="192" y="138"/>
                    <a:pt x="187" y="143"/>
                    <a:pt x="187" y="150"/>
                  </a:cubicBezTo>
                  <a:close/>
                  <a:moveTo>
                    <a:pt x="275" y="313"/>
                  </a:moveTo>
                  <a:lnTo>
                    <a:pt x="212" y="313"/>
                  </a:lnTo>
                  <a:lnTo>
                    <a:pt x="212" y="163"/>
                  </a:lnTo>
                  <a:lnTo>
                    <a:pt x="275" y="163"/>
                  </a:lnTo>
                  <a:lnTo>
                    <a:pt x="275" y="313"/>
                  </a:lnTo>
                  <a:close/>
                  <a:moveTo>
                    <a:pt x="137" y="250"/>
                  </a:moveTo>
                  <a:cubicBezTo>
                    <a:pt x="137" y="258"/>
                    <a:pt x="132" y="263"/>
                    <a:pt x="125" y="263"/>
                  </a:cubicBezTo>
                  <a:cubicBezTo>
                    <a:pt x="117" y="263"/>
                    <a:pt x="112" y="258"/>
                    <a:pt x="112" y="250"/>
                  </a:cubicBezTo>
                  <a:cubicBezTo>
                    <a:pt x="112" y="243"/>
                    <a:pt x="117" y="238"/>
                    <a:pt x="125" y="238"/>
                  </a:cubicBezTo>
                  <a:cubicBezTo>
                    <a:pt x="132" y="238"/>
                    <a:pt x="137" y="243"/>
                    <a:pt x="137" y="250"/>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grpSp>
        <p:nvGrpSpPr>
          <p:cNvPr id="145" name="House" descr="{&quot;Key&quot;:&quot;POWER_USER_SHAPE_ICON&quot;,&quot;Value&quot;:&quot;POWER_USER_SHAPE_ICON_STYLE_1&quot;}">
            <a:extLst>
              <a:ext uri="{FF2B5EF4-FFF2-40B4-BE49-F238E27FC236}">
                <a16:creationId xmlns:a16="http://schemas.microsoft.com/office/drawing/2014/main" id="{0157F111-EDC3-4F15-BFC2-BDDEA2025DD1}"/>
              </a:ext>
            </a:extLst>
          </p:cNvPr>
          <p:cNvGrpSpPr>
            <a:grpSpLocks noChangeAspect="1"/>
          </p:cNvGrpSpPr>
          <p:nvPr/>
        </p:nvGrpSpPr>
        <p:grpSpPr bwMode="auto">
          <a:xfrm>
            <a:off x="6300233" y="3520123"/>
            <a:ext cx="463004" cy="464068"/>
            <a:chOff x="26" y="26"/>
            <a:chExt cx="435" cy="436"/>
          </a:xfrm>
          <a:solidFill>
            <a:schemeClr val="bg1"/>
          </a:solidFill>
        </p:grpSpPr>
        <p:sp>
          <p:nvSpPr>
            <p:cNvPr id="146" name="House">
              <a:extLst>
                <a:ext uri="{FF2B5EF4-FFF2-40B4-BE49-F238E27FC236}">
                  <a16:creationId xmlns:a16="http://schemas.microsoft.com/office/drawing/2014/main" id="{8A5E5D23-E179-4CF4-B8CF-3B6875F4EE71}"/>
                </a:ext>
              </a:extLst>
            </p:cNvPr>
            <p:cNvSpPr>
              <a:spLocks noEditPoints="1"/>
            </p:cNvSpPr>
            <p:nvPr/>
          </p:nvSpPr>
          <p:spPr bwMode="auto">
            <a:xfrm>
              <a:off x="108" y="107"/>
              <a:ext cx="273" cy="255"/>
            </a:xfrm>
            <a:custGeom>
              <a:avLst/>
              <a:gdLst>
                <a:gd name="T0" fmla="*/ 325 w 376"/>
                <a:gd name="T1" fmla="*/ 352 h 352"/>
                <a:gd name="T2" fmla="*/ 212 w 376"/>
                <a:gd name="T3" fmla="*/ 352 h 352"/>
                <a:gd name="T4" fmla="*/ 200 w 376"/>
                <a:gd name="T5" fmla="*/ 339 h 352"/>
                <a:gd name="T6" fmla="*/ 200 w 376"/>
                <a:gd name="T7" fmla="*/ 277 h 352"/>
                <a:gd name="T8" fmla="*/ 175 w 376"/>
                <a:gd name="T9" fmla="*/ 277 h 352"/>
                <a:gd name="T10" fmla="*/ 175 w 376"/>
                <a:gd name="T11" fmla="*/ 339 h 352"/>
                <a:gd name="T12" fmla="*/ 162 w 376"/>
                <a:gd name="T13" fmla="*/ 352 h 352"/>
                <a:gd name="T14" fmla="*/ 50 w 376"/>
                <a:gd name="T15" fmla="*/ 352 h 352"/>
                <a:gd name="T16" fmla="*/ 37 w 376"/>
                <a:gd name="T17" fmla="*/ 339 h 352"/>
                <a:gd name="T18" fmla="*/ 37 w 376"/>
                <a:gd name="T19" fmla="*/ 177 h 352"/>
                <a:gd name="T20" fmla="*/ 12 w 376"/>
                <a:gd name="T21" fmla="*/ 177 h 352"/>
                <a:gd name="T22" fmla="*/ 1 w 376"/>
                <a:gd name="T23" fmla="*/ 168 h 352"/>
                <a:gd name="T24" fmla="*/ 5 w 376"/>
                <a:gd name="T25" fmla="*/ 154 h 352"/>
                <a:gd name="T26" fmla="*/ 180 w 376"/>
                <a:gd name="T27" fmla="*/ 4 h 352"/>
                <a:gd name="T28" fmla="*/ 196 w 376"/>
                <a:gd name="T29" fmla="*/ 4 h 352"/>
                <a:gd name="T30" fmla="*/ 371 w 376"/>
                <a:gd name="T31" fmla="*/ 154 h 352"/>
                <a:gd name="T32" fmla="*/ 375 w 376"/>
                <a:gd name="T33" fmla="*/ 168 h 352"/>
                <a:gd name="T34" fmla="*/ 362 w 376"/>
                <a:gd name="T35" fmla="*/ 177 h 352"/>
                <a:gd name="T36" fmla="*/ 337 w 376"/>
                <a:gd name="T37" fmla="*/ 177 h 352"/>
                <a:gd name="T38" fmla="*/ 337 w 376"/>
                <a:gd name="T39" fmla="*/ 339 h 352"/>
                <a:gd name="T40" fmla="*/ 325 w 376"/>
                <a:gd name="T41" fmla="*/ 352 h 352"/>
                <a:gd name="T42" fmla="*/ 225 w 376"/>
                <a:gd name="T43" fmla="*/ 327 h 352"/>
                <a:gd name="T44" fmla="*/ 312 w 376"/>
                <a:gd name="T45" fmla="*/ 327 h 352"/>
                <a:gd name="T46" fmla="*/ 312 w 376"/>
                <a:gd name="T47" fmla="*/ 164 h 352"/>
                <a:gd name="T48" fmla="*/ 325 w 376"/>
                <a:gd name="T49" fmla="*/ 152 h 352"/>
                <a:gd name="T50" fmla="*/ 328 w 376"/>
                <a:gd name="T51" fmla="*/ 152 h 352"/>
                <a:gd name="T52" fmla="*/ 187 w 376"/>
                <a:gd name="T53" fmla="*/ 30 h 352"/>
                <a:gd name="T54" fmla="*/ 46 w 376"/>
                <a:gd name="T55" fmla="*/ 152 h 352"/>
                <a:gd name="T56" fmla="*/ 50 w 376"/>
                <a:gd name="T57" fmla="*/ 152 h 352"/>
                <a:gd name="T58" fmla="*/ 62 w 376"/>
                <a:gd name="T59" fmla="*/ 164 h 352"/>
                <a:gd name="T60" fmla="*/ 62 w 376"/>
                <a:gd name="T61" fmla="*/ 327 h 352"/>
                <a:gd name="T62" fmla="*/ 150 w 376"/>
                <a:gd name="T63" fmla="*/ 327 h 352"/>
                <a:gd name="T64" fmla="*/ 150 w 376"/>
                <a:gd name="T65" fmla="*/ 264 h 352"/>
                <a:gd name="T66" fmla="*/ 162 w 376"/>
                <a:gd name="T67" fmla="*/ 252 h 352"/>
                <a:gd name="T68" fmla="*/ 212 w 376"/>
                <a:gd name="T69" fmla="*/ 252 h 352"/>
                <a:gd name="T70" fmla="*/ 225 w 376"/>
                <a:gd name="T71" fmla="*/ 264 h 352"/>
                <a:gd name="T72" fmla="*/ 225 w 376"/>
                <a:gd name="T73" fmla="*/ 32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6" h="352">
                  <a:moveTo>
                    <a:pt x="325" y="352"/>
                  </a:moveTo>
                  <a:lnTo>
                    <a:pt x="212" y="352"/>
                  </a:lnTo>
                  <a:cubicBezTo>
                    <a:pt x="205" y="352"/>
                    <a:pt x="200" y="347"/>
                    <a:pt x="200" y="339"/>
                  </a:cubicBezTo>
                  <a:lnTo>
                    <a:pt x="200" y="277"/>
                  </a:lnTo>
                  <a:lnTo>
                    <a:pt x="175" y="277"/>
                  </a:lnTo>
                  <a:lnTo>
                    <a:pt x="175" y="339"/>
                  </a:lnTo>
                  <a:cubicBezTo>
                    <a:pt x="175" y="347"/>
                    <a:pt x="170" y="352"/>
                    <a:pt x="162" y="352"/>
                  </a:cubicBezTo>
                  <a:lnTo>
                    <a:pt x="50" y="352"/>
                  </a:lnTo>
                  <a:cubicBezTo>
                    <a:pt x="42" y="352"/>
                    <a:pt x="37" y="347"/>
                    <a:pt x="37" y="339"/>
                  </a:cubicBezTo>
                  <a:lnTo>
                    <a:pt x="37" y="177"/>
                  </a:lnTo>
                  <a:lnTo>
                    <a:pt x="12" y="177"/>
                  </a:lnTo>
                  <a:cubicBezTo>
                    <a:pt x="7" y="177"/>
                    <a:pt x="2" y="173"/>
                    <a:pt x="1" y="168"/>
                  </a:cubicBezTo>
                  <a:cubicBezTo>
                    <a:pt x="0" y="163"/>
                    <a:pt x="1" y="158"/>
                    <a:pt x="5" y="154"/>
                  </a:cubicBezTo>
                  <a:lnTo>
                    <a:pt x="180" y="4"/>
                  </a:lnTo>
                  <a:cubicBezTo>
                    <a:pt x="184" y="0"/>
                    <a:pt x="191" y="0"/>
                    <a:pt x="196" y="4"/>
                  </a:cubicBezTo>
                  <a:lnTo>
                    <a:pt x="371" y="154"/>
                  </a:lnTo>
                  <a:cubicBezTo>
                    <a:pt x="375" y="158"/>
                    <a:pt x="376" y="163"/>
                    <a:pt x="375" y="168"/>
                  </a:cubicBezTo>
                  <a:cubicBezTo>
                    <a:pt x="372" y="173"/>
                    <a:pt x="367" y="177"/>
                    <a:pt x="362" y="177"/>
                  </a:cubicBezTo>
                  <a:lnTo>
                    <a:pt x="337" y="177"/>
                  </a:lnTo>
                  <a:lnTo>
                    <a:pt x="337" y="339"/>
                  </a:lnTo>
                  <a:cubicBezTo>
                    <a:pt x="337" y="347"/>
                    <a:pt x="332" y="352"/>
                    <a:pt x="325" y="352"/>
                  </a:cubicBezTo>
                  <a:close/>
                  <a:moveTo>
                    <a:pt x="225" y="327"/>
                  </a:moveTo>
                  <a:lnTo>
                    <a:pt x="312" y="327"/>
                  </a:lnTo>
                  <a:lnTo>
                    <a:pt x="312" y="164"/>
                  </a:lnTo>
                  <a:cubicBezTo>
                    <a:pt x="312" y="157"/>
                    <a:pt x="317" y="152"/>
                    <a:pt x="325" y="152"/>
                  </a:cubicBezTo>
                  <a:lnTo>
                    <a:pt x="328" y="152"/>
                  </a:lnTo>
                  <a:lnTo>
                    <a:pt x="187" y="30"/>
                  </a:lnTo>
                  <a:lnTo>
                    <a:pt x="46" y="152"/>
                  </a:lnTo>
                  <a:lnTo>
                    <a:pt x="50" y="152"/>
                  </a:lnTo>
                  <a:cubicBezTo>
                    <a:pt x="57" y="152"/>
                    <a:pt x="62" y="157"/>
                    <a:pt x="62" y="164"/>
                  </a:cubicBezTo>
                  <a:lnTo>
                    <a:pt x="62" y="327"/>
                  </a:lnTo>
                  <a:lnTo>
                    <a:pt x="150" y="327"/>
                  </a:lnTo>
                  <a:lnTo>
                    <a:pt x="150" y="264"/>
                  </a:lnTo>
                  <a:cubicBezTo>
                    <a:pt x="150" y="257"/>
                    <a:pt x="155" y="252"/>
                    <a:pt x="162" y="252"/>
                  </a:cubicBezTo>
                  <a:lnTo>
                    <a:pt x="212" y="252"/>
                  </a:lnTo>
                  <a:cubicBezTo>
                    <a:pt x="220" y="252"/>
                    <a:pt x="225" y="257"/>
                    <a:pt x="225" y="264"/>
                  </a:cubicBezTo>
                  <a:lnTo>
                    <a:pt x="225" y="327"/>
                  </a:ln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sp>
          <p:nvSpPr>
            <p:cNvPr id="147" name="House">
              <a:extLst>
                <a:ext uri="{FF2B5EF4-FFF2-40B4-BE49-F238E27FC236}">
                  <a16:creationId xmlns:a16="http://schemas.microsoft.com/office/drawing/2014/main" id="{3FAB8B2B-FFDA-490B-9870-1C9E460A4C4B}"/>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Calibri Light"/>
                <a:ea typeface="+mn-ea"/>
                <a:cs typeface="+mn-cs"/>
              </a:endParaRPr>
            </a:p>
          </p:txBody>
        </p:sp>
      </p:grpSp>
      <p:sp>
        <p:nvSpPr>
          <p:cNvPr id="77" name="Text Placeholder 19"/>
          <p:cNvSpPr>
            <a:spLocks noGrp="1"/>
          </p:cNvSpPr>
          <p:nvPr>
            <p:ph type="body" sz="quarter" idx="13"/>
          </p:nvPr>
        </p:nvSpPr>
        <p:spPr>
          <a:xfrm>
            <a:off x="7570520" y="1704699"/>
            <a:ext cx="3957114" cy="369979"/>
          </a:xfrm>
        </p:spPr>
        <p:txBody>
          <a:bodyPr/>
          <a:lstStyle/>
          <a:p>
            <a:r>
              <a:rPr lang="hu-HU" dirty="0"/>
              <a:t>Mi a közös a </a:t>
            </a:r>
            <a:r>
              <a:rPr lang="en-US" b="1" dirty="0">
                <a:solidFill>
                  <a:schemeClr val="accent1"/>
                </a:solidFill>
              </a:rPr>
              <a:t>BCSDH</a:t>
            </a:r>
            <a:r>
              <a:rPr lang="en-US" dirty="0"/>
              <a:t> </a:t>
            </a:r>
            <a:r>
              <a:rPr lang="hu-HU" dirty="0"/>
              <a:t>és az</a:t>
            </a:r>
            <a:r>
              <a:rPr lang="en-US" dirty="0"/>
              <a:t> </a:t>
            </a:r>
            <a:r>
              <a:rPr lang="en-US" b="1" dirty="0" err="1">
                <a:solidFill>
                  <a:schemeClr val="accent4">
                    <a:lumMod val="75000"/>
                  </a:schemeClr>
                </a:solidFill>
              </a:rPr>
              <a:t>SBTi</a:t>
            </a:r>
            <a:r>
              <a:rPr lang="en-US" dirty="0"/>
              <a:t> </a:t>
            </a:r>
            <a:r>
              <a:rPr lang="hu-HU" dirty="0"/>
              <a:t>tag</a:t>
            </a:r>
            <a:r>
              <a:rPr lang="en-US" dirty="0"/>
              <a:t>- </a:t>
            </a:r>
            <a:r>
              <a:rPr lang="hu-HU" dirty="0"/>
              <a:t>és partnervállalatok céljaiban</a:t>
            </a:r>
            <a:r>
              <a:rPr lang="en-US" dirty="0"/>
              <a:t>? </a:t>
            </a:r>
          </a:p>
          <a:p>
            <a:r>
              <a:rPr lang="hu-HU" dirty="0"/>
              <a:t>Jelen állás szerint a vállalati </a:t>
            </a:r>
            <a:r>
              <a:rPr lang="en-US" dirty="0"/>
              <a:t>net</a:t>
            </a:r>
            <a:r>
              <a:rPr lang="hu-HU" dirty="0"/>
              <a:t> </a:t>
            </a:r>
            <a:r>
              <a:rPr lang="en-US" dirty="0"/>
              <a:t>zero </a:t>
            </a:r>
            <a:r>
              <a:rPr lang="hu-HU" dirty="0"/>
              <a:t>célok az alábbi három dimenzióban különböznek egymástól</a:t>
            </a:r>
            <a:r>
              <a:rPr lang="en-US" dirty="0"/>
              <a:t>:</a:t>
            </a:r>
          </a:p>
          <a:p>
            <a:r>
              <a:rPr lang="en-US" dirty="0"/>
              <a:t>(1) </a:t>
            </a:r>
            <a:r>
              <a:rPr lang="hu-HU" dirty="0"/>
              <a:t>A kibocsátási források és tevékenységek (</a:t>
            </a:r>
            <a:r>
              <a:rPr lang="hu-HU" dirty="0" err="1"/>
              <a:t>scope</a:t>
            </a:r>
            <a:r>
              <a:rPr lang="en-US" dirty="0"/>
              <a:t>-ok) k</a:t>
            </a:r>
            <a:r>
              <a:rPr lang="hu-HU" dirty="0" err="1"/>
              <a:t>öre</a:t>
            </a:r>
            <a:r>
              <a:rPr lang="hu-HU" dirty="0"/>
              <a:t>,</a:t>
            </a:r>
            <a:endParaRPr lang="en-US" dirty="0"/>
          </a:p>
          <a:p>
            <a:r>
              <a:rPr lang="en-US" dirty="0"/>
              <a:t>(2) </a:t>
            </a:r>
            <a:r>
              <a:rPr lang="hu-HU" dirty="0"/>
              <a:t>a célok elérésének ütemezése</a:t>
            </a:r>
            <a:r>
              <a:rPr lang="en-US" dirty="0"/>
              <a:t>, </a:t>
            </a:r>
            <a:r>
              <a:rPr lang="hu-HU" dirty="0"/>
              <a:t>és ami a legfontosabb, hogy</a:t>
            </a:r>
            <a:endParaRPr lang="en-US" dirty="0"/>
          </a:p>
          <a:p>
            <a:r>
              <a:rPr lang="en-US" dirty="0"/>
              <a:t>(3) </a:t>
            </a:r>
            <a:r>
              <a:rPr lang="hu-HU" dirty="0"/>
              <a:t>a vállalatok hogyan szeretnék elérni a kibocsátáscsökkentési céljaikat</a:t>
            </a:r>
            <a:r>
              <a:rPr lang="en-US" dirty="0"/>
              <a:t>.</a:t>
            </a:r>
          </a:p>
          <a:p>
            <a:endParaRPr lang="en-US" dirty="0"/>
          </a:p>
          <a:p>
            <a:endParaRPr lang="en-US" dirty="0"/>
          </a:p>
          <a:p>
            <a:endParaRPr lang="en-US" dirty="0"/>
          </a:p>
        </p:txBody>
      </p:sp>
      <p:sp>
        <p:nvSpPr>
          <p:cNvPr id="39" name="Text Placeholder 19"/>
          <p:cNvSpPr>
            <a:spLocks noGrp="1"/>
          </p:cNvSpPr>
          <p:nvPr>
            <p:ph type="body" sz="quarter" idx="13"/>
          </p:nvPr>
        </p:nvSpPr>
        <p:spPr>
          <a:xfrm>
            <a:off x="404153" y="3707894"/>
            <a:ext cx="928362" cy="757255"/>
          </a:xfrm>
        </p:spPr>
        <p:txBody>
          <a:bodyPr/>
          <a:lstStyle/>
          <a:p>
            <a:r>
              <a:rPr lang="en-US" sz="4000" dirty="0">
                <a:solidFill>
                  <a:srgbClr val="012169"/>
                </a:solidFill>
              </a:rPr>
              <a:t>43% </a:t>
            </a:r>
          </a:p>
        </p:txBody>
      </p:sp>
      <p:sp>
        <p:nvSpPr>
          <p:cNvPr id="40" name="TextBox 39"/>
          <p:cNvSpPr txBox="1"/>
          <p:nvPr/>
        </p:nvSpPr>
        <p:spPr>
          <a:xfrm>
            <a:off x="1470199" y="3639150"/>
            <a:ext cx="3047339"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en-US" sz="1800" b="0" i="0" u="none" strike="noStrike" kern="1200" cap="none" spc="0" normalizeH="0" baseline="0" noProof="0" dirty="0">
                <a:ln>
                  <a:noFill/>
                </a:ln>
                <a:solidFill>
                  <a:srgbClr val="313131"/>
                </a:solidFill>
                <a:effectLst/>
                <a:uLnTx/>
                <a:uFillTx/>
                <a:latin typeface="Calibri Light"/>
                <a:ea typeface="+mn-ea"/>
                <a:cs typeface="+mn-cs"/>
              </a:rPr>
              <a:t>A </a:t>
            </a:r>
            <a:r>
              <a:rPr kumimoji="0" lang="en-US" sz="1800" b="1" i="0" u="none" strike="noStrike" kern="1200" cap="none" spc="0" normalizeH="0" baseline="0" noProof="0" dirty="0">
                <a:ln>
                  <a:noFill/>
                </a:ln>
                <a:solidFill>
                  <a:srgbClr val="012169"/>
                </a:solidFill>
                <a:effectLst/>
                <a:uLnTx/>
                <a:uFillTx/>
                <a:latin typeface="Calibri Light"/>
                <a:ea typeface="+mn-ea"/>
                <a:cs typeface="+mn-cs"/>
              </a:rPr>
              <a:t>Goal 13</a:t>
            </a:r>
            <a:r>
              <a:rPr kumimoji="0" lang="en-US" sz="1800" b="0" i="0" u="none" strike="noStrike" kern="1200" cap="none" spc="0" normalizeH="0" baseline="0" noProof="0" dirty="0">
                <a:ln>
                  <a:noFill/>
                </a:ln>
                <a:solidFill>
                  <a:srgbClr val="012169"/>
                </a:solidFill>
                <a:effectLst/>
                <a:uLnTx/>
                <a:uFillTx/>
                <a:latin typeface="Calibri Light"/>
                <a:ea typeface="+mn-ea"/>
                <a:cs typeface="+mn-cs"/>
              </a:rPr>
              <a:t> </a:t>
            </a:r>
            <a:r>
              <a:rPr kumimoji="0" lang="en-US" sz="1800" b="0" i="0" u="none" strike="noStrike" kern="1200" cap="none" spc="0" normalizeH="0" baseline="0" noProof="0" dirty="0" err="1">
                <a:ln>
                  <a:noFill/>
                </a:ln>
                <a:solidFill>
                  <a:srgbClr val="313131"/>
                </a:solidFill>
                <a:effectLst/>
                <a:uLnTx/>
                <a:uFillTx/>
                <a:latin typeface="Calibri Light"/>
                <a:ea typeface="+mn-ea"/>
                <a:cs typeface="+mn-cs"/>
              </a:rPr>
              <a:t>felm</a:t>
            </a:r>
            <a:r>
              <a:rPr kumimoji="0" lang="hu-HU" sz="1800" b="0" i="0" u="none" strike="noStrike" kern="1200" cap="none" spc="0" normalizeH="0" baseline="0" noProof="0" dirty="0">
                <a:ln>
                  <a:noFill/>
                </a:ln>
                <a:solidFill>
                  <a:srgbClr val="313131"/>
                </a:solidFill>
                <a:effectLst/>
                <a:uLnTx/>
                <a:uFillTx/>
                <a:latin typeface="Calibri Light"/>
                <a:ea typeface="+mn-ea"/>
                <a:cs typeface="+mn-cs"/>
              </a:rPr>
              <a:t>érésén résztvevő vállalatok </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(n=100)</a:t>
            </a:r>
            <a:r>
              <a:rPr kumimoji="0" lang="hu-HU" sz="1800" b="0" i="0" u="none" strike="noStrike" kern="1200" cap="none" spc="0" normalizeH="0" baseline="0" noProof="0" dirty="0">
                <a:ln>
                  <a:noFill/>
                </a:ln>
                <a:solidFill>
                  <a:srgbClr val="313131"/>
                </a:solidFill>
                <a:effectLst/>
                <a:uLnTx/>
                <a:uFillTx/>
                <a:latin typeface="Calibri Light"/>
                <a:ea typeface="+mn-ea"/>
                <a:cs typeface="+mn-cs"/>
              </a:rPr>
              <a:t> 43</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%-a </a:t>
            </a:r>
            <a:r>
              <a:rPr kumimoji="0" lang="en-US" sz="1800" b="1" i="0" u="none" strike="noStrike" kern="1200" cap="none" spc="0" normalizeH="0" baseline="0" noProof="0" dirty="0" err="1">
                <a:ln>
                  <a:noFill/>
                </a:ln>
                <a:solidFill>
                  <a:srgbClr val="012169"/>
                </a:solidFill>
                <a:effectLst/>
                <a:uLnTx/>
                <a:uFillTx/>
                <a:latin typeface="Calibri Light"/>
                <a:ea typeface="+mn-ea"/>
                <a:cs typeface="+mn-cs"/>
              </a:rPr>
              <a:t>rendelkezik</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 </a:t>
            </a:r>
            <a:r>
              <a:rPr kumimoji="0" lang="en-US" sz="1800" b="1" i="0" u="none" strike="noStrike" kern="1200" cap="none" spc="0" normalizeH="0" baseline="0" noProof="0" dirty="0">
                <a:ln>
                  <a:noFill/>
                </a:ln>
                <a:solidFill>
                  <a:srgbClr val="012169"/>
                </a:solidFill>
                <a:effectLst/>
                <a:uLnTx/>
                <a:uFillTx/>
                <a:latin typeface="Calibri Light"/>
                <a:ea typeface="+mn-ea"/>
                <a:cs typeface="+mn-cs"/>
              </a:rPr>
              <a:t>net zero c</a:t>
            </a:r>
            <a:r>
              <a:rPr kumimoji="0" lang="hu-HU" sz="1800" b="1" i="0" u="none" strike="noStrike" kern="1200" cap="none" spc="0" normalizeH="0" baseline="0" noProof="0" dirty="0" err="1">
                <a:ln>
                  <a:noFill/>
                </a:ln>
                <a:solidFill>
                  <a:srgbClr val="012169"/>
                </a:solidFill>
                <a:effectLst/>
                <a:uLnTx/>
                <a:uFillTx/>
                <a:latin typeface="Calibri Light"/>
                <a:ea typeface="+mn-ea"/>
                <a:cs typeface="+mn-cs"/>
              </a:rPr>
              <a:t>éllal</a:t>
            </a:r>
            <a:r>
              <a:rPr kumimoji="0" lang="en-US" sz="1800" b="1" i="0" u="none" strike="noStrike" kern="1200" cap="none" spc="0" normalizeH="0" baseline="0" noProof="0" dirty="0">
                <a:ln>
                  <a:noFill/>
                </a:ln>
                <a:solidFill>
                  <a:srgbClr val="012169"/>
                </a:solidFill>
                <a:effectLst/>
                <a:uLnTx/>
                <a:uFillTx/>
                <a:latin typeface="Calibri Light"/>
                <a:ea typeface="+mn-ea"/>
                <a:cs typeface="+mn-cs"/>
              </a:rPr>
              <a:t>. </a:t>
            </a:r>
          </a:p>
        </p:txBody>
      </p:sp>
      <p:sp>
        <p:nvSpPr>
          <p:cNvPr id="41" name="Text Placeholder 19"/>
          <p:cNvSpPr>
            <a:spLocks noGrp="1"/>
          </p:cNvSpPr>
          <p:nvPr>
            <p:ph type="body" sz="quarter" idx="13"/>
          </p:nvPr>
        </p:nvSpPr>
        <p:spPr>
          <a:xfrm>
            <a:off x="411080" y="5015090"/>
            <a:ext cx="928362" cy="757255"/>
          </a:xfrm>
        </p:spPr>
        <p:txBody>
          <a:bodyPr/>
          <a:lstStyle/>
          <a:p>
            <a:r>
              <a:rPr lang="en-US" sz="4000" dirty="0">
                <a:solidFill>
                  <a:srgbClr val="0076A8"/>
                </a:solidFill>
              </a:rPr>
              <a:t>50% </a:t>
            </a:r>
          </a:p>
        </p:txBody>
      </p:sp>
      <p:sp>
        <p:nvSpPr>
          <p:cNvPr id="42" name="TextBox 41"/>
          <p:cNvSpPr txBox="1"/>
          <p:nvPr/>
        </p:nvSpPr>
        <p:spPr>
          <a:xfrm>
            <a:off x="1479694" y="4788593"/>
            <a:ext cx="3175528" cy="90794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en-US" sz="1800" b="0" i="0" u="none" strike="noStrike" kern="1200" cap="none" spc="0" normalizeH="0" baseline="0" noProof="0" dirty="0">
                <a:ln>
                  <a:noFill/>
                </a:ln>
                <a:solidFill>
                  <a:srgbClr val="313131"/>
                </a:solidFill>
                <a:effectLst/>
                <a:uLnTx/>
                <a:uFillTx/>
                <a:latin typeface="Calibri Light"/>
                <a:ea typeface="+mn-ea"/>
                <a:cs typeface="+mn-cs"/>
              </a:rPr>
              <a:t>A </a:t>
            </a:r>
            <a:r>
              <a:rPr kumimoji="0" lang="en-US" sz="1800" b="1" i="0" u="none" strike="noStrike" kern="1200" cap="none" spc="0" normalizeH="0" baseline="0" noProof="0" dirty="0">
                <a:ln>
                  <a:noFill/>
                </a:ln>
                <a:solidFill>
                  <a:srgbClr val="0076A8"/>
                </a:solidFill>
                <a:effectLst/>
                <a:uLnTx/>
                <a:uFillTx/>
                <a:latin typeface="Calibri Light"/>
                <a:ea typeface="+mn-ea"/>
                <a:cs typeface="+mn-cs"/>
              </a:rPr>
              <a:t>South Pole</a:t>
            </a:r>
            <a:r>
              <a:rPr kumimoji="0" lang="hu-HU" sz="1800" b="1" i="0" u="none" strike="noStrike" kern="1200" cap="none" spc="0" normalizeH="0" baseline="0" noProof="0" dirty="0">
                <a:ln>
                  <a:noFill/>
                </a:ln>
                <a:solidFill>
                  <a:srgbClr val="0076A8"/>
                </a:solidFill>
                <a:effectLst/>
                <a:uLnTx/>
                <a:uFillTx/>
                <a:latin typeface="Calibri Light"/>
                <a:ea typeface="+mn-ea"/>
                <a:cs typeface="+mn-cs"/>
              </a:rPr>
              <a:t> </a:t>
            </a:r>
            <a:r>
              <a:rPr kumimoji="0" lang="hu-HU" sz="1800" b="0" i="0" u="none" strike="noStrike" kern="1200" cap="none" spc="0" normalizeH="0" baseline="0" noProof="0" dirty="0">
                <a:ln>
                  <a:noFill/>
                </a:ln>
                <a:solidFill>
                  <a:srgbClr val="313131"/>
                </a:solidFill>
                <a:effectLst/>
                <a:uLnTx/>
                <a:uFillTx/>
                <a:latin typeface="Calibri Light"/>
                <a:ea typeface="+mn-ea"/>
                <a:cs typeface="+mn-cs"/>
              </a:rPr>
              <a:t>felmérésén résztvevő vállalatok</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 (n=120)</a:t>
            </a:r>
            <a:r>
              <a:rPr kumimoji="0" lang="hu-HU" sz="1800" b="0" i="0" u="none" strike="noStrike" kern="1200" cap="none" spc="0" normalizeH="0" baseline="0" noProof="0" dirty="0">
                <a:ln>
                  <a:noFill/>
                </a:ln>
                <a:solidFill>
                  <a:srgbClr val="313131"/>
                </a:solidFill>
                <a:effectLst/>
                <a:uLnTx/>
                <a:uFillTx/>
                <a:latin typeface="Calibri Light"/>
                <a:ea typeface="+mn-ea"/>
                <a:cs typeface="+mn-cs"/>
              </a:rPr>
              <a:t> 5</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0%-a</a:t>
            </a:r>
          </a:p>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hu-HU" sz="1800" b="1" i="0" u="none" strike="noStrike" kern="1200" cap="none" spc="0" normalizeH="0" baseline="0" noProof="0" dirty="0" err="1">
                <a:ln>
                  <a:noFill/>
                </a:ln>
                <a:solidFill>
                  <a:srgbClr val="0076A8"/>
                </a:solidFill>
                <a:effectLst/>
                <a:uLnTx/>
                <a:uFillTx/>
                <a:latin typeface="Calibri Light"/>
                <a:ea typeface="+mn-ea"/>
                <a:cs typeface="+mn-cs"/>
              </a:rPr>
              <a:t>r</a:t>
            </a:r>
            <a:r>
              <a:rPr kumimoji="0" lang="en-US" sz="1800" b="1" i="0" u="none" strike="noStrike" kern="1200" cap="none" spc="0" normalizeH="0" baseline="0" noProof="0" dirty="0" err="1">
                <a:ln>
                  <a:noFill/>
                </a:ln>
                <a:solidFill>
                  <a:srgbClr val="0076A8"/>
                </a:solidFill>
                <a:effectLst/>
                <a:uLnTx/>
                <a:uFillTx/>
                <a:latin typeface="Calibri Light"/>
                <a:ea typeface="+mn-ea"/>
                <a:cs typeface="+mn-cs"/>
              </a:rPr>
              <a:t>endelkezik</a:t>
            </a:r>
            <a:r>
              <a:rPr kumimoji="0" lang="en-US" sz="1800" b="1" i="0" u="none" strike="noStrike" kern="1200" cap="none" spc="0" normalizeH="0" baseline="0" noProof="0" dirty="0">
                <a:ln>
                  <a:noFill/>
                </a:ln>
                <a:solidFill>
                  <a:srgbClr val="0076A8"/>
                </a:solidFill>
                <a:effectLst/>
                <a:uLnTx/>
                <a:uFillTx/>
                <a:latin typeface="Calibri Light"/>
                <a:ea typeface="+mn-ea"/>
                <a:cs typeface="+mn-cs"/>
              </a:rPr>
              <a:t> net zero c</a:t>
            </a:r>
            <a:r>
              <a:rPr kumimoji="0" lang="hu-HU" sz="1800" b="1" i="0" u="none" strike="noStrike" kern="1200" cap="none" spc="0" normalizeH="0" baseline="0" noProof="0" dirty="0" err="1">
                <a:ln>
                  <a:noFill/>
                </a:ln>
                <a:solidFill>
                  <a:srgbClr val="0076A8"/>
                </a:solidFill>
                <a:effectLst/>
                <a:uLnTx/>
                <a:uFillTx/>
                <a:latin typeface="Calibri Light"/>
                <a:ea typeface="+mn-ea"/>
                <a:cs typeface="+mn-cs"/>
              </a:rPr>
              <a:t>éllal</a:t>
            </a:r>
            <a:r>
              <a:rPr kumimoji="0" lang="en-US" sz="1800" b="1" i="0" u="none" strike="noStrike" kern="1200" cap="none" spc="0" normalizeH="0" baseline="0" noProof="0" dirty="0">
                <a:ln>
                  <a:noFill/>
                </a:ln>
                <a:solidFill>
                  <a:srgbClr val="0076A8"/>
                </a:solidFill>
                <a:effectLst/>
                <a:uLnTx/>
                <a:uFillTx/>
                <a:latin typeface="Calibri Light"/>
                <a:ea typeface="+mn-ea"/>
                <a:cs typeface="+mn-cs"/>
              </a:rPr>
              <a:t>. </a:t>
            </a:r>
          </a:p>
        </p:txBody>
      </p:sp>
    </p:spTree>
    <p:extLst>
      <p:ext uri="{BB962C8B-B14F-4D97-AF65-F5344CB8AC3E}">
        <p14:creationId xmlns:p14="http://schemas.microsoft.com/office/powerpoint/2010/main" val="237832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pl-PL" dirty="0" err="1"/>
              <a:t>Kibocsátáscsökkentés</a:t>
            </a:r>
            <a:r>
              <a:rPr lang="pl-PL" dirty="0"/>
              <a:t> </a:t>
            </a:r>
            <a:r>
              <a:rPr lang="pl-PL" dirty="0" err="1"/>
              <a:t>scope</a:t>
            </a:r>
            <a:r>
              <a:rPr lang="en-US" dirty="0"/>
              <a:t>-</a:t>
            </a:r>
            <a:r>
              <a:rPr lang="pl-PL" dirty="0"/>
              <a:t>ja</a:t>
            </a:r>
            <a:endParaRPr lang="en-US" dirty="0"/>
          </a:p>
        </p:txBody>
      </p:sp>
    </p:spTree>
    <p:extLst>
      <p:ext uri="{BB962C8B-B14F-4D97-AF65-F5344CB8AC3E}">
        <p14:creationId xmlns:p14="http://schemas.microsoft.com/office/powerpoint/2010/main" val="283132752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1188700" cy="698501"/>
          </a:xfrm>
        </p:spPr>
        <p:txBody>
          <a:bodyPr/>
          <a:lstStyle/>
          <a:p>
            <a:r>
              <a:rPr lang="hu-HU" sz="2800" b="1" dirty="0"/>
              <a:t>Mérik</a:t>
            </a:r>
            <a:r>
              <a:rPr lang="en-US" sz="2800" b="1" dirty="0"/>
              <a:t>-e a v</a:t>
            </a:r>
            <a:r>
              <a:rPr lang="hu-HU" sz="2800" b="1" dirty="0" err="1"/>
              <a:t>állalatok</a:t>
            </a:r>
            <a:r>
              <a:rPr lang="hu-HU" sz="2800" b="1" dirty="0"/>
              <a:t> a működésükből adódó ÜHG kibocsátást?</a:t>
            </a:r>
            <a:endParaRPr lang="en-US" sz="2800"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 </a:t>
            </a:r>
          </a:p>
        </p:txBody>
      </p:sp>
      <p:graphicFrame>
        <p:nvGraphicFramePr>
          <p:cNvPr id="11" name="Chart Placeholder 45"/>
          <p:cNvGraphicFramePr>
            <a:graphicFrameLocks noGrp="1"/>
          </p:cNvGraphicFramePr>
          <p:nvPr>
            <p:ph type="chart" sz="quarter" idx="19"/>
          </p:nvPr>
        </p:nvGraphicFramePr>
        <p:xfrm>
          <a:off x="272689" y="1577181"/>
          <a:ext cx="11382355" cy="4100362"/>
        </p:xfrm>
        <a:graphic>
          <a:graphicData uri="http://schemas.openxmlformats.org/drawingml/2006/chart">
            <c:chart xmlns:c="http://schemas.openxmlformats.org/drawingml/2006/chart" xmlns:r="http://schemas.openxmlformats.org/officeDocument/2006/relationships" r:id="rId6"/>
          </a:graphicData>
        </a:graphic>
      </p:graphicFrame>
      <p:sp>
        <p:nvSpPr>
          <p:cNvPr id="7" name="TextBox 6"/>
          <p:cNvSpPr txBox="1"/>
          <p:nvPr/>
        </p:nvSpPr>
        <p:spPr bwMode="gray">
          <a:xfrm>
            <a:off x="5400400" y="971432"/>
            <a:ext cx="5345827" cy="1538883"/>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2800" b="0" i="0" u="none" strike="noStrike" kern="1200" cap="none" spc="0" normalizeH="0" baseline="0" noProof="0" dirty="0">
                <a:ln>
                  <a:noFill/>
                </a:ln>
                <a:solidFill>
                  <a:prstClr val="black"/>
                </a:solidFill>
                <a:effectLst/>
                <a:uLnTx/>
                <a:uFillTx/>
                <a:latin typeface="Calibri Light"/>
                <a:ea typeface="+mn-ea"/>
                <a:cs typeface="+mn-cs"/>
              </a:rPr>
              <a:t>A vállalatok </a:t>
            </a:r>
            <a:r>
              <a:rPr kumimoji="0" lang="hu-HU" sz="4400" b="1" i="0" u="none" strike="noStrike" kern="1200" cap="none" spc="0" normalizeH="0" baseline="0" noProof="0" dirty="0">
                <a:ln>
                  <a:noFill/>
                </a:ln>
                <a:solidFill>
                  <a:srgbClr val="86BC25"/>
                </a:solidFill>
                <a:effectLst/>
                <a:uLnTx/>
                <a:uFillTx/>
                <a:latin typeface="Calibri Light"/>
                <a:ea typeface="+mn-ea"/>
                <a:cs typeface="+mn-cs"/>
              </a:rPr>
              <a:t>56</a:t>
            </a:r>
            <a:r>
              <a:rPr kumimoji="0" lang="en-US" sz="4400" b="1" i="0" u="none" strike="noStrike" kern="1200" cap="none" spc="0" normalizeH="0" baseline="0" noProof="0" dirty="0">
                <a:ln>
                  <a:noFill/>
                </a:ln>
                <a:solidFill>
                  <a:srgbClr val="86BC25"/>
                </a:solidFill>
                <a:effectLst/>
                <a:uLnTx/>
                <a:uFillTx/>
                <a:latin typeface="Calibri Light"/>
                <a:ea typeface="+mn-ea"/>
                <a:cs typeface="+mn-cs"/>
              </a:rPr>
              <a:t>%-a</a:t>
            </a:r>
            <a:r>
              <a:rPr kumimoji="0" lang="en-US" sz="2800" b="1" i="0" u="none" strike="noStrike" kern="1200" cap="none" spc="0" normalizeH="0" baseline="0" noProof="0" dirty="0">
                <a:ln>
                  <a:noFill/>
                </a:ln>
                <a:solidFill>
                  <a:srgbClr val="86BC25"/>
                </a:solidFill>
                <a:effectLst/>
                <a:uLnTx/>
                <a:uFillTx/>
                <a:latin typeface="Calibri Light"/>
                <a:ea typeface="+mn-ea"/>
                <a:cs typeface="+mn-cs"/>
              </a:rPr>
              <a:t> </a:t>
            </a:r>
            <a:r>
              <a:rPr kumimoji="0" lang="en-US" sz="2800" b="0" i="0" u="none" strike="noStrike" kern="1200" cap="none" spc="0" normalizeH="0" baseline="0" noProof="0" dirty="0">
                <a:ln>
                  <a:noFill/>
                </a:ln>
                <a:solidFill>
                  <a:prstClr val="black"/>
                </a:solidFill>
                <a:effectLst/>
                <a:uLnTx/>
                <a:uFillTx/>
                <a:latin typeface="Calibri Light"/>
                <a:ea typeface="+mn-ea"/>
                <a:cs typeface="+mn-cs"/>
              </a:rPr>
              <a:t>m</a:t>
            </a:r>
            <a:r>
              <a:rPr kumimoji="0" lang="hu-HU" sz="2800" b="0" i="0" u="none" strike="noStrike" kern="1200" cap="none" spc="0" normalizeH="0" baseline="0" noProof="0" dirty="0">
                <a:ln>
                  <a:noFill/>
                </a:ln>
                <a:solidFill>
                  <a:prstClr val="black"/>
                </a:solidFill>
                <a:effectLst/>
                <a:uLnTx/>
                <a:uFillTx/>
                <a:latin typeface="Calibri Light"/>
                <a:ea typeface="+mn-ea"/>
                <a:cs typeface="+mn-cs"/>
              </a:rPr>
              <a:t>ár foglalkozik a </a:t>
            </a:r>
            <a:r>
              <a:rPr kumimoji="0" lang="hu-HU" sz="2800" b="0" i="0" u="none" strike="noStrike" kern="1200" cap="none" spc="0" normalizeH="0" baseline="0" noProof="0" dirty="0" err="1">
                <a:ln>
                  <a:noFill/>
                </a:ln>
                <a:solidFill>
                  <a:prstClr val="black"/>
                </a:solidFill>
                <a:effectLst/>
                <a:uLnTx/>
                <a:uFillTx/>
                <a:latin typeface="Calibri Light"/>
                <a:ea typeface="+mn-ea"/>
                <a:cs typeface="+mn-cs"/>
              </a:rPr>
              <a:t>Scope</a:t>
            </a:r>
            <a:r>
              <a:rPr kumimoji="0" lang="hu-HU" sz="2800" b="0" i="0" u="none" strike="noStrike" kern="1200" cap="none" spc="0" normalizeH="0" baseline="0" noProof="0" dirty="0">
                <a:ln>
                  <a:noFill/>
                </a:ln>
                <a:solidFill>
                  <a:prstClr val="black"/>
                </a:solidFill>
                <a:effectLst/>
                <a:uLnTx/>
                <a:uFillTx/>
                <a:latin typeface="Calibri Light"/>
                <a:ea typeface="+mn-ea"/>
                <a:cs typeface="+mn-cs"/>
              </a:rPr>
              <a:t> 1 </a:t>
            </a:r>
            <a:r>
              <a:rPr kumimoji="0" lang="en-US" sz="2800" b="0" i="0" u="none" strike="noStrike" kern="1200" cap="none" spc="0" normalizeH="0" baseline="0" noProof="0" dirty="0">
                <a:ln>
                  <a:noFill/>
                </a:ln>
                <a:solidFill>
                  <a:prstClr val="black"/>
                </a:solidFill>
                <a:effectLst/>
                <a:uLnTx/>
                <a:uFillTx/>
                <a:latin typeface="Calibri Light"/>
                <a:ea typeface="+mn-ea"/>
                <a:cs typeface="+mn-cs"/>
              </a:rPr>
              <a:t>&amp;</a:t>
            </a:r>
            <a:r>
              <a:rPr kumimoji="0" lang="hu-HU" sz="2800" b="0" i="0" u="none" strike="noStrike" kern="1200" cap="none" spc="0" normalizeH="0" baseline="0" noProof="0" dirty="0">
                <a:ln>
                  <a:noFill/>
                </a:ln>
                <a:solidFill>
                  <a:prstClr val="black"/>
                </a:solidFill>
                <a:effectLst/>
                <a:uLnTx/>
                <a:uFillTx/>
                <a:latin typeface="Calibri Light"/>
                <a:ea typeface="+mn-ea"/>
                <a:cs typeface="+mn-cs"/>
              </a:rPr>
              <a:t> 2</a:t>
            </a:r>
            <a:r>
              <a:rPr kumimoji="0" lang="en-US" sz="2800" b="0" i="0" u="none" strike="noStrike" kern="1200" cap="none" spc="0" normalizeH="0" baseline="0" noProof="0" dirty="0">
                <a:ln>
                  <a:noFill/>
                </a:ln>
                <a:solidFill>
                  <a:prstClr val="black"/>
                </a:solidFill>
                <a:effectLst/>
                <a:uLnTx/>
                <a:uFillTx/>
                <a:latin typeface="Calibri Light"/>
                <a:ea typeface="+mn-ea"/>
                <a:cs typeface="+mn-cs"/>
              </a:rPr>
              <a:t> </a:t>
            </a:r>
            <a:r>
              <a:rPr kumimoji="0" lang="hu-HU" sz="2800" b="0" i="0" u="none" strike="noStrike" kern="1200" cap="none" spc="0" normalizeH="0" baseline="0" noProof="0" dirty="0">
                <a:ln>
                  <a:noFill/>
                </a:ln>
                <a:solidFill>
                  <a:prstClr val="black"/>
                </a:solidFill>
                <a:effectLst/>
                <a:uLnTx/>
                <a:uFillTx/>
                <a:latin typeface="Calibri Light"/>
                <a:ea typeface="+mn-ea"/>
                <a:cs typeface="+mn-cs"/>
              </a:rPr>
              <a:t>ÜHG</a:t>
            </a:r>
            <a:r>
              <a:rPr kumimoji="0" lang="en-US" sz="2800" b="0" i="0" u="none" strike="noStrike" kern="1200" cap="none" spc="0" normalizeH="0" baseline="0" noProof="0" dirty="0">
                <a:ln>
                  <a:noFill/>
                </a:ln>
                <a:solidFill>
                  <a:prstClr val="black"/>
                </a:solidFill>
                <a:effectLst/>
                <a:uLnTx/>
                <a:uFillTx/>
                <a:latin typeface="Calibri Light"/>
                <a:ea typeface="+mn-ea"/>
                <a:cs typeface="+mn-cs"/>
              </a:rPr>
              <a:t>-</a:t>
            </a:r>
            <a:r>
              <a:rPr kumimoji="0" lang="hu-HU" sz="2800" b="0" i="0" u="none" strike="noStrike" kern="1200" cap="none" spc="0" normalizeH="0" baseline="0" noProof="0" dirty="0">
                <a:ln>
                  <a:noFill/>
                </a:ln>
                <a:solidFill>
                  <a:prstClr val="black"/>
                </a:solidFill>
                <a:effectLst/>
                <a:uLnTx/>
                <a:uFillTx/>
                <a:latin typeface="Calibri Light"/>
                <a:ea typeface="+mn-ea"/>
                <a:cs typeface="+mn-cs"/>
              </a:rPr>
              <a:t>kibocsátás</a:t>
            </a:r>
            <a:r>
              <a:rPr kumimoji="0" lang="en-US" sz="2800" b="0" i="0" u="none" strike="noStrike" kern="1200" cap="none" spc="0" normalizeH="0" baseline="0" noProof="0" dirty="0" err="1">
                <a:ln>
                  <a:noFill/>
                </a:ln>
                <a:solidFill>
                  <a:prstClr val="black"/>
                </a:solidFill>
                <a:effectLst/>
                <a:uLnTx/>
                <a:uFillTx/>
                <a:latin typeface="Calibri Light"/>
                <a:ea typeface="+mn-ea"/>
                <a:cs typeface="+mn-cs"/>
              </a:rPr>
              <a:t>ainak</a:t>
            </a:r>
            <a:r>
              <a:rPr kumimoji="0" lang="en-US" sz="2800" b="0" i="0" u="none" strike="noStrike" kern="1200" cap="none" spc="0" normalizeH="0" baseline="0" noProof="0" dirty="0">
                <a:ln>
                  <a:noFill/>
                </a:ln>
                <a:solidFill>
                  <a:prstClr val="black"/>
                </a:solidFill>
                <a:effectLst/>
                <a:uLnTx/>
                <a:uFillTx/>
                <a:latin typeface="Calibri Light"/>
                <a:ea typeface="+mn-ea"/>
                <a:cs typeface="+mn-cs"/>
              </a:rPr>
              <a:t> </a:t>
            </a:r>
            <a:r>
              <a:rPr kumimoji="0" lang="hu-HU" sz="2800" b="0" i="0" u="none" strike="noStrike" kern="1200" cap="none" spc="0" normalizeH="0" baseline="0" noProof="0" dirty="0">
                <a:ln>
                  <a:noFill/>
                </a:ln>
                <a:solidFill>
                  <a:prstClr val="black"/>
                </a:solidFill>
                <a:effectLst/>
                <a:uLnTx/>
                <a:uFillTx/>
                <a:latin typeface="Calibri Light"/>
                <a:ea typeface="+mn-ea"/>
                <a:cs typeface="+mn-cs"/>
              </a:rPr>
              <a:t>mérésével </a:t>
            </a:r>
          </a:p>
        </p:txBody>
      </p:sp>
    </p:spTree>
    <p:extLst>
      <p:ext uri="{BB962C8B-B14F-4D97-AF65-F5344CB8AC3E}">
        <p14:creationId xmlns:p14="http://schemas.microsoft.com/office/powerpoint/2010/main" val="240549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hu-HU" dirty="0"/>
              <a:t>Eszköztár a kibocsátások csökkentésére</a:t>
            </a:r>
            <a:endParaRPr lang="en-US" dirty="0"/>
          </a:p>
        </p:txBody>
      </p:sp>
    </p:spTree>
    <p:extLst>
      <p:ext uri="{BB962C8B-B14F-4D97-AF65-F5344CB8AC3E}">
        <p14:creationId xmlns:p14="http://schemas.microsoft.com/office/powerpoint/2010/main" val="301076697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Placeholder 36"/>
          <p:cNvGraphicFramePr>
            <a:graphicFrameLocks noGrp="1"/>
          </p:cNvGraphicFramePr>
          <p:nvPr>
            <p:ph type="chart" sz="quarter" idx="15"/>
          </p:nvPr>
        </p:nvGraphicFramePr>
        <p:xfrm>
          <a:off x="-757795" y="1100837"/>
          <a:ext cx="11169121" cy="5415522"/>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2"/>
          <p:cNvSpPr>
            <a:spLocks noGrp="1"/>
          </p:cNvSpPr>
          <p:nvPr>
            <p:ph type="title"/>
          </p:nvPr>
        </p:nvSpPr>
        <p:spPr>
          <a:xfrm>
            <a:off x="466344" y="402336"/>
            <a:ext cx="11188700" cy="698501"/>
          </a:xfrm>
        </p:spPr>
        <p:txBody>
          <a:bodyPr/>
          <a:lstStyle/>
          <a:p>
            <a:r>
              <a:rPr lang="hu-HU" sz="2000" b="1" dirty="0"/>
              <a:t>Milyen tevékenység révén szándékozza elérni a vállalat a működéséből adódó kibocsátások csökkentését?</a:t>
            </a:r>
            <a:endParaRPr lang="en-US" sz="2000"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a:t>
            </a:r>
          </a:p>
        </p:txBody>
      </p:sp>
      <p:sp>
        <p:nvSpPr>
          <p:cNvPr id="8" name="Text Placeholder 7"/>
          <p:cNvSpPr>
            <a:spLocks noGrp="1"/>
          </p:cNvSpPr>
          <p:nvPr>
            <p:ph type="body" sz="quarter" idx="13"/>
          </p:nvPr>
        </p:nvSpPr>
        <p:spPr>
          <a:xfrm>
            <a:off x="466344" y="751586"/>
            <a:ext cx="11188700" cy="757255"/>
          </a:xfrm>
        </p:spPr>
        <p:txBody>
          <a:bodyPr/>
          <a:lstStyle/>
          <a:p>
            <a:r>
              <a:rPr lang="hu-HU" dirty="0"/>
              <a:t>A vállalatok körében a legnépszerűbb eszközök a kibocsátáscsökkentésre a hulladékcsökkentés, az energiahatékonysági beruházások, illet</a:t>
            </a:r>
            <a:r>
              <a:rPr lang="en-US" dirty="0" err="1"/>
              <a:t>ve</a:t>
            </a:r>
            <a:r>
              <a:rPr lang="en-US" dirty="0"/>
              <a:t> a k</a:t>
            </a:r>
            <a:r>
              <a:rPr lang="hu-HU" dirty="0" err="1"/>
              <a:t>özlekedésnek</a:t>
            </a:r>
            <a:r>
              <a:rPr lang="hu-HU" dirty="0"/>
              <a:t>/szállítmányozásnak tulajdonítható kibocsátások csökkentése</a:t>
            </a:r>
            <a:endParaRPr lang="de-DE" dirty="0"/>
          </a:p>
        </p:txBody>
      </p:sp>
      <p:sp>
        <p:nvSpPr>
          <p:cNvPr id="7" name="TextBox 6"/>
          <p:cNvSpPr txBox="1"/>
          <p:nvPr/>
        </p:nvSpPr>
        <p:spPr>
          <a:xfrm>
            <a:off x="8389869" y="1876982"/>
            <a:ext cx="3740775" cy="11849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hu-HU" sz="1800" b="1" i="0" u="none" strike="noStrike" kern="1200" cap="none" spc="0" normalizeH="0" baseline="0" noProof="0" dirty="0">
                <a:ln>
                  <a:noFill/>
                </a:ln>
                <a:solidFill>
                  <a:srgbClr val="313131"/>
                </a:solidFill>
                <a:effectLst/>
                <a:uLnTx/>
                <a:uFillTx/>
                <a:latin typeface="Calibri Light"/>
                <a:ea typeface="+mn-ea"/>
                <a:cs typeface="+mn-cs"/>
              </a:rPr>
              <a:t>Az </a:t>
            </a:r>
            <a:r>
              <a:rPr kumimoji="0" lang="en-US" sz="1800" b="1" i="0" u="none" strike="noStrike" kern="1200" cap="none" spc="0" normalizeH="0" baseline="0" noProof="0" dirty="0" err="1">
                <a:ln>
                  <a:noFill/>
                </a:ln>
                <a:solidFill>
                  <a:srgbClr val="313131"/>
                </a:solidFill>
                <a:effectLst/>
                <a:uLnTx/>
                <a:uFillTx/>
                <a:latin typeface="Calibri Light"/>
                <a:ea typeface="+mn-ea"/>
                <a:cs typeface="+mn-cs"/>
              </a:rPr>
              <a:t>SBTi</a:t>
            </a:r>
            <a:r>
              <a:rPr kumimoji="0" lang="en-US" sz="1800" b="1" i="0" u="none" strike="noStrike" kern="1200" cap="none" spc="0" normalizeH="0" baseline="0" noProof="0" dirty="0">
                <a:ln>
                  <a:noFill/>
                </a:ln>
                <a:solidFill>
                  <a:srgbClr val="313131"/>
                </a:solidFill>
                <a:effectLst/>
                <a:uLnTx/>
                <a:uFillTx/>
                <a:latin typeface="Calibri Light"/>
                <a:ea typeface="+mn-ea"/>
                <a:cs typeface="+mn-cs"/>
              </a:rPr>
              <a:t>-</a:t>
            </a:r>
            <a:r>
              <a:rPr kumimoji="0" lang="hu-HU" sz="1800" b="1" i="0" u="none" strike="noStrike" kern="1200" cap="none" spc="0" normalizeH="0" baseline="0" noProof="0" dirty="0">
                <a:ln>
                  <a:noFill/>
                </a:ln>
                <a:solidFill>
                  <a:srgbClr val="313131"/>
                </a:solidFill>
                <a:effectLst/>
                <a:uLnTx/>
                <a:uFillTx/>
                <a:latin typeface="Calibri Light"/>
                <a:ea typeface="+mn-ea"/>
                <a:cs typeface="+mn-cs"/>
              </a:rPr>
              <a:t>hoz csatlakozott cégek</a:t>
            </a:r>
            <a:r>
              <a:rPr kumimoji="0" lang="en-US" sz="1800" b="1" i="0" u="none" strike="noStrike" kern="1200" cap="none" spc="0" normalizeH="0" baseline="0" noProof="0" dirty="0">
                <a:ln>
                  <a:noFill/>
                </a:ln>
                <a:solidFill>
                  <a:srgbClr val="313131"/>
                </a:solidFill>
                <a:effectLst/>
                <a:uLnTx/>
                <a:uFillTx/>
                <a:latin typeface="Calibri Light"/>
                <a:ea typeface="+mn-ea"/>
                <a:cs typeface="+mn-cs"/>
              </a:rPr>
              <a:t> </a:t>
            </a:r>
            <a:r>
              <a:rPr kumimoji="0" lang="hu-HU" sz="1800" b="0" i="0" u="none" strike="noStrike" kern="1200" cap="none" spc="0" normalizeH="0" baseline="0" noProof="0" dirty="0">
                <a:ln>
                  <a:noFill/>
                </a:ln>
                <a:solidFill>
                  <a:srgbClr val="313131"/>
                </a:solidFill>
                <a:effectLst/>
                <a:uLnTx/>
                <a:uFillTx/>
                <a:latin typeface="Calibri Light"/>
                <a:ea typeface="+mn-ea"/>
                <a:cs typeface="+mn-cs"/>
              </a:rPr>
              <a:t>legnépszerűbb taktikái a kibocsátások csökkentésére</a:t>
            </a:r>
            <a:r>
              <a:rPr kumimoji="0" lang="en-US" sz="1800" b="0" i="0" u="none" strike="noStrike" kern="1200" cap="none" spc="0" normalizeH="0" baseline="0" noProof="0" dirty="0">
                <a:ln>
                  <a:noFill/>
                </a:ln>
                <a:solidFill>
                  <a:srgbClr val="313131"/>
                </a:solidFill>
                <a:effectLst/>
                <a:uLnTx/>
                <a:uFillTx/>
                <a:latin typeface="Calibri Light"/>
                <a:ea typeface="+mn-ea"/>
                <a:cs typeface="+mn-cs"/>
              </a:rPr>
              <a:t>:</a:t>
            </a:r>
          </a:p>
          <a:p>
            <a:pPr marL="0" marR="0" lvl="0" indent="0" algn="l" defTabSz="914400" rtl="0" eaLnBrk="1" fontAlgn="auto" latinLnBrk="0" hangingPunct="1">
              <a:lnSpc>
                <a:spcPct val="100000"/>
              </a:lnSpc>
              <a:spcBef>
                <a:spcPts val="600"/>
              </a:spcBef>
              <a:spcAft>
                <a:spcPts val="0"/>
              </a:spcAft>
              <a:buClrTx/>
              <a:buSzPct val="100000"/>
              <a:buFontTx/>
              <a:buNone/>
              <a:tabLst/>
              <a:defRPr/>
            </a:pPr>
            <a:endParaRPr kumimoji="0" lang="de-DE" sz="1800" b="0" i="0" u="none" strike="noStrike" kern="1200" cap="none" spc="0" normalizeH="0" baseline="0" noProof="0" dirty="0">
              <a:ln>
                <a:noFill/>
              </a:ln>
              <a:solidFill>
                <a:srgbClr val="313131"/>
              </a:solidFill>
              <a:effectLst/>
              <a:uLnTx/>
              <a:uFillTx/>
              <a:latin typeface="Calibri Light"/>
              <a:ea typeface="+mn-ea"/>
              <a:cs typeface="+mn-cs"/>
            </a:endParaRPr>
          </a:p>
        </p:txBody>
      </p:sp>
      <p:sp>
        <p:nvSpPr>
          <p:cNvPr id="9" name="TextBox 8"/>
          <p:cNvSpPr txBox="1"/>
          <p:nvPr/>
        </p:nvSpPr>
        <p:spPr>
          <a:xfrm>
            <a:off x="1780674" y="1687046"/>
            <a:ext cx="1469328"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en-US" sz="2400" b="1" i="0" u="none" strike="noStrike" kern="1200" cap="none" spc="0" normalizeH="0" baseline="0" noProof="0" dirty="0">
                <a:ln>
                  <a:noFill/>
                </a:ln>
                <a:solidFill>
                  <a:srgbClr val="86BC25"/>
                </a:solidFill>
                <a:effectLst/>
                <a:uLnTx/>
                <a:uFillTx/>
                <a:latin typeface="Calibri Light"/>
                <a:ea typeface="+mn-ea"/>
                <a:cs typeface="+mn-cs"/>
              </a:rPr>
              <a:t>BCSDH</a:t>
            </a:r>
            <a:endParaRPr kumimoji="0" lang="de-DE" sz="2400" b="1" i="0" u="none" strike="noStrike" kern="1200" cap="none" spc="0" normalizeH="0" baseline="0" noProof="0" dirty="0">
              <a:ln>
                <a:noFill/>
              </a:ln>
              <a:solidFill>
                <a:srgbClr val="86BC25"/>
              </a:solidFill>
              <a:effectLst/>
              <a:uLnTx/>
              <a:uFillTx/>
              <a:latin typeface="Calibri Light"/>
              <a:ea typeface="+mn-ea"/>
              <a:cs typeface="+mn-cs"/>
            </a:endParaRPr>
          </a:p>
        </p:txBody>
      </p:sp>
      <p:sp>
        <p:nvSpPr>
          <p:cNvPr id="6" name="Rectangle 5"/>
          <p:cNvSpPr/>
          <p:nvPr/>
        </p:nvSpPr>
        <p:spPr bwMode="gray">
          <a:xfrm>
            <a:off x="3639912" y="1608764"/>
            <a:ext cx="2419080" cy="358274"/>
          </a:xfrm>
          <a:prstGeom prst="rect">
            <a:avLst/>
          </a:prstGeom>
          <a:noFill/>
          <a:ln w="3175" algn="ctr">
            <a:solidFill>
              <a:schemeClr val="accent4"/>
            </a:solidFill>
            <a:prstDash val="dashDot"/>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de-DE" sz="1600" b="1" i="0" u="none" strike="noStrike" kern="1200" cap="none" spc="0" normalizeH="0" baseline="0" noProof="0" dirty="0">
              <a:ln>
                <a:noFill/>
              </a:ln>
              <a:solidFill>
                <a:prstClr val="white"/>
              </a:solidFill>
              <a:effectLst/>
              <a:uLnTx/>
              <a:uFillTx/>
              <a:latin typeface="Calibri Light"/>
              <a:ea typeface="+mn-ea"/>
              <a:cs typeface="+mn-cs"/>
            </a:endParaRPr>
          </a:p>
        </p:txBody>
      </p:sp>
      <p:sp>
        <p:nvSpPr>
          <p:cNvPr id="11" name="Rectangle 10"/>
          <p:cNvSpPr/>
          <p:nvPr/>
        </p:nvSpPr>
        <p:spPr bwMode="gray">
          <a:xfrm>
            <a:off x="4069347" y="5721726"/>
            <a:ext cx="1598864" cy="320800"/>
          </a:xfrm>
          <a:prstGeom prst="rect">
            <a:avLst/>
          </a:prstGeom>
          <a:noFill/>
          <a:ln w="3175" algn="ctr">
            <a:solidFill>
              <a:schemeClr val="accent4"/>
            </a:solidFill>
            <a:prstDash val="dashDot"/>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de-DE" sz="1600" b="1" i="0" u="none" strike="noStrike" kern="1200" cap="none" spc="0" normalizeH="0" baseline="0" noProof="0" dirty="0">
              <a:ln>
                <a:noFill/>
              </a:ln>
              <a:solidFill>
                <a:prstClr val="white"/>
              </a:solidFill>
              <a:effectLst/>
              <a:uLnTx/>
              <a:uFillTx/>
              <a:latin typeface="Calibri Light"/>
              <a:ea typeface="+mn-ea"/>
              <a:cs typeface="+mn-cs"/>
            </a:endParaRPr>
          </a:p>
        </p:txBody>
      </p:sp>
      <p:grpSp>
        <p:nvGrpSpPr>
          <p:cNvPr id="12" name="Document_2" descr="{&quot;Key&quot;:&quot;POWER_USER_SHAPE_ICON&quot;,&quot;Value&quot;:&quot;POWER_USER_SHAPE_ICON_STYLE_1&quot;}">
            <a:extLst>
              <a:ext uri="{FF2B5EF4-FFF2-40B4-BE49-F238E27FC236}">
                <a16:creationId xmlns:a16="http://schemas.microsoft.com/office/drawing/2014/main" id="{D32DECA8-FBD6-407E-A2D7-FA04AB465900}"/>
              </a:ext>
            </a:extLst>
          </p:cNvPr>
          <p:cNvGrpSpPr>
            <a:grpSpLocks noChangeAspect="1"/>
          </p:cNvGrpSpPr>
          <p:nvPr/>
        </p:nvGrpSpPr>
        <p:grpSpPr bwMode="auto">
          <a:xfrm>
            <a:off x="8391496" y="2903087"/>
            <a:ext cx="505679" cy="506841"/>
            <a:chOff x="26" y="26"/>
            <a:chExt cx="435" cy="436"/>
          </a:xfrm>
          <a:solidFill>
            <a:schemeClr val="accent1"/>
          </a:solidFill>
        </p:grpSpPr>
        <p:sp>
          <p:nvSpPr>
            <p:cNvPr id="13" name="Document_2">
              <a:extLst>
                <a:ext uri="{FF2B5EF4-FFF2-40B4-BE49-F238E27FC236}">
                  <a16:creationId xmlns:a16="http://schemas.microsoft.com/office/drawing/2014/main" id="{65D6F033-1F30-4013-BB69-ABAC99DC6A35}"/>
                </a:ext>
              </a:extLst>
            </p:cNvPr>
            <p:cNvSpPr>
              <a:spLocks noEditPoints="1"/>
            </p:cNvSpPr>
            <p:nvPr/>
          </p:nvSpPr>
          <p:spPr bwMode="auto">
            <a:xfrm>
              <a:off x="135" y="108"/>
              <a:ext cx="217" cy="273"/>
            </a:xfrm>
            <a:custGeom>
              <a:avLst/>
              <a:gdLst>
                <a:gd name="T0" fmla="*/ 188 w 300"/>
                <a:gd name="T1" fmla="*/ 100 h 375"/>
                <a:gd name="T2" fmla="*/ 13 w 300"/>
                <a:gd name="T3" fmla="*/ 100 h 375"/>
                <a:gd name="T4" fmla="*/ 0 w 300"/>
                <a:gd name="T5" fmla="*/ 112 h 375"/>
                <a:gd name="T6" fmla="*/ 0 w 300"/>
                <a:gd name="T7" fmla="*/ 362 h 375"/>
                <a:gd name="T8" fmla="*/ 13 w 300"/>
                <a:gd name="T9" fmla="*/ 375 h 375"/>
                <a:gd name="T10" fmla="*/ 188 w 300"/>
                <a:gd name="T11" fmla="*/ 375 h 375"/>
                <a:gd name="T12" fmla="*/ 200 w 300"/>
                <a:gd name="T13" fmla="*/ 362 h 375"/>
                <a:gd name="T14" fmla="*/ 200 w 300"/>
                <a:gd name="T15" fmla="*/ 112 h 375"/>
                <a:gd name="T16" fmla="*/ 188 w 300"/>
                <a:gd name="T17" fmla="*/ 100 h 375"/>
                <a:gd name="T18" fmla="*/ 175 w 300"/>
                <a:gd name="T19" fmla="*/ 350 h 375"/>
                <a:gd name="T20" fmla="*/ 25 w 300"/>
                <a:gd name="T21" fmla="*/ 350 h 375"/>
                <a:gd name="T22" fmla="*/ 25 w 300"/>
                <a:gd name="T23" fmla="*/ 125 h 375"/>
                <a:gd name="T24" fmla="*/ 175 w 300"/>
                <a:gd name="T25" fmla="*/ 125 h 375"/>
                <a:gd name="T26" fmla="*/ 175 w 300"/>
                <a:gd name="T27" fmla="*/ 350 h 375"/>
                <a:gd name="T28" fmla="*/ 250 w 300"/>
                <a:gd name="T29" fmla="*/ 62 h 375"/>
                <a:gd name="T30" fmla="*/ 250 w 300"/>
                <a:gd name="T31" fmla="*/ 312 h 375"/>
                <a:gd name="T32" fmla="*/ 238 w 300"/>
                <a:gd name="T33" fmla="*/ 325 h 375"/>
                <a:gd name="T34" fmla="*/ 225 w 300"/>
                <a:gd name="T35" fmla="*/ 312 h 375"/>
                <a:gd name="T36" fmla="*/ 225 w 300"/>
                <a:gd name="T37" fmla="*/ 75 h 375"/>
                <a:gd name="T38" fmla="*/ 63 w 300"/>
                <a:gd name="T39" fmla="*/ 75 h 375"/>
                <a:gd name="T40" fmla="*/ 50 w 300"/>
                <a:gd name="T41" fmla="*/ 62 h 375"/>
                <a:gd name="T42" fmla="*/ 63 w 300"/>
                <a:gd name="T43" fmla="*/ 50 h 375"/>
                <a:gd name="T44" fmla="*/ 238 w 300"/>
                <a:gd name="T45" fmla="*/ 50 h 375"/>
                <a:gd name="T46" fmla="*/ 250 w 300"/>
                <a:gd name="T47" fmla="*/ 62 h 375"/>
                <a:gd name="T48" fmla="*/ 300 w 300"/>
                <a:gd name="T49" fmla="*/ 12 h 375"/>
                <a:gd name="T50" fmla="*/ 300 w 300"/>
                <a:gd name="T51" fmla="*/ 262 h 375"/>
                <a:gd name="T52" fmla="*/ 288 w 300"/>
                <a:gd name="T53" fmla="*/ 275 h 375"/>
                <a:gd name="T54" fmla="*/ 275 w 300"/>
                <a:gd name="T55" fmla="*/ 262 h 375"/>
                <a:gd name="T56" fmla="*/ 275 w 300"/>
                <a:gd name="T57" fmla="*/ 25 h 375"/>
                <a:gd name="T58" fmla="*/ 113 w 300"/>
                <a:gd name="T59" fmla="*/ 25 h 375"/>
                <a:gd name="T60" fmla="*/ 100 w 300"/>
                <a:gd name="T61" fmla="*/ 12 h 375"/>
                <a:gd name="T62" fmla="*/ 113 w 300"/>
                <a:gd name="T63" fmla="*/ 0 h 375"/>
                <a:gd name="T64" fmla="*/ 288 w 300"/>
                <a:gd name="T65" fmla="*/ 0 h 375"/>
                <a:gd name="T66" fmla="*/ 300 w 300"/>
                <a:gd name="T67" fmla="*/ 12 h 375"/>
                <a:gd name="T68" fmla="*/ 38 w 300"/>
                <a:gd name="T69" fmla="*/ 312 h 375"/>
                <a:gd name="T70" fmla="*/ 50 w 300"/>
                <a:gd name="T71" fmla="*/ 300 h 375"/>
                <a:gd name="T72" fmla="*/ 150 w 300"/>
                <a:gd name="T73" fmla="*/ 300 h 375"/>
                <a:gd name="T74" fmla="*/ 163 w 300"/>
                <a:gd name="T75" fmla="*/ 312 h 375"/>
                <a:gd name="T76" fmla="*/ 150 w 300"/>
                <a:gd name="T77" fmla="*/ 325 h 375"/>
                <a:gd name="T78" fmla="*/ 50 w 300"/>
                <a:gd name="T79" fmla="*/ 325 h 375"/>
                <a:gd name="T80" fmla="*/ 38 w 300"/>
                <a:gd name="T81" fmla="*/ 312 h 375"/>
                <a:gd name="T82" fmla="*/ 38 w 300"/>
                <a:gd name="T83" fmla="*/ 262 h 375"/>
                <a:gd name="T84" fmla="*/ 50 w 300"/>
                <a:gd name="T85" fmla="*/ 250 h 375"/>
                <a:gd name="T86" fmla="*/ 150 w 300"/>
                <a:gd name="T87" fmla="*/ 250 h 375"/>
                <a:gd name="T88" fmla="*/ 163 w 300"/>
                <a:gd name="T89" fmla="*/ 262 h 375"/>
                <a:gd name="T90" fmla="*/ 150 w 300"/>
                <a:gd name="T91" fmla="*/ 275 h 375"/>
                <a:gd name="T92" fmla="*/ 50 w 300"/>
                <a:gd name="T93" fmla="*/ 275 h 375"/>
                <a:gd name="T94" fmla="*/ 38 w 300"/>
                <a:gd name="T95" fmla="*/ 262 h 375"/>
                <a:gd name="T96" fmla="*/ 38 w 300"/>
                <a:gd name="T97" fmla="*/ 212 h 375"/>
                <a:gd name="T98" fmla="*/ 50 w 300"/>
                <a:gd name="T99" fmla="*/ 200 h 375"/>
                <a:gd name="T100" fmla="*/ 150 w 300"/>
                <a:gd name="T101" fmla="*/ 200 h 375"/>
                <a:gd name="T102" fmla="*/ 163 w 300"/>
                <a:gd name="T103" fmla="*/ 212 h 375"/>
                <a:gd name="T104" fmla="*/ 150 w 300"/>
                <a:gd name="T105" fmla="*/ 225 h 375"/>
                <a:gd name="T106" fmla="*/ 50 w 300"/>
                <a:gd name="T107" fmla="*/ 225 h 375"/>
                <a:gd name="T108" fmla="*/ 38 w 300"/>
                <a:gd name="T109" fmla="*/ 212 h 375"/>
                <a:gd name="T110" fmla="*/ 38 w 300"/>
                <a:gd name="T111" fmla="*/ 162 h 375"/>
                <a:gd name="T112" fmla="*/ 50 w 300"/>
                <a:gd name="T113" fmla="*/ 150 h 375"/>
                <a:gd name="T114" fmla="*/ 150 w 300"/>
                <a:gd name="T115" fmla="*/ 150 h 375"/>
                <a:gd name="T116" fmla="*/ 163 w 300"/>
                <a:gd name="T117" fmla="*/ 162 h 375"/>
                <a:gd name="T118" fmla="*/ 150 w 300"/>
                <a:gd name="T119" fmla="*/ 175 h 375"/>
                <a:gd name="T120" fmla="*/ 50 w 300"/>
                <a:gd name="T121" fmla="*/ 175 h 375"/>
                <a:gd name="T122" fmla="*/ 38 w 300"/>
                <a:gd name="T123" fmla="*/ 16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0" h="375">
                  <a:moveTo>
                    <a:pt x="188" y="100"/>
                  </a:moveTo>
                  <a:lnTo>
                    <a:pt x="13" y="100"/>
                  </a:lnTo>
                  <a:cubicBezTo>
                    <a:pt x="5" y="100"/>
                    <a:pt x="0" y="104"/>
                    <a:pt x="0" y="112"/>
                  </a:cubicBezTo>
                  <a:lnTo>
                    <a:pt x="0" y="362"/>
                  </a:lnTo>
                  <a:cubicBezTo>
                    <a:pt x="0" y="370"/>
                    <a:pt x="5" y="375"/>
                    <a:pt x="13" y="375"/>
                  </a:cubicBezTo>
                  <a:lnTo>
                    <a:pt x="188" y="375"/>
                  </a:lnTo>
                  <a:cubicBezTo>
                    <a:pt x="195" y="375"/>
                    <a:pt x="200" y="370"/>
                    <a:pt x="200" y="362"/>
                  </a:cubicBezTo>
                  <a:lnTo>
                    <a:pt x="200" y="112"/>
                  </a:lnTo>
                  <a:cubicBezTo>
                    <a:pt x="200" y="104"/>
                    <a:pt x="195" y="100"/>
                    <a:pt x="188" y="100"/>
                  </a:cubicBezTo>
                  <a:close/>
                  <a:moveTo>
                    <a:pt x="175" y="350"/>
                  </a:moveTo>
                  <a:lnTo>
                    <a:pt x="25" y="350"/>
                  </a:lnTo>
                  <a:lnTo>
                    <a:pt x="25" y="125"/>
                  </a:lnTo>
                  <a:lnTo>
                    <a:pt x="175" y="125"/>
                  </a:lnTo>
                  <a:lnTo>
                    <a:pt x="175" y="350"/>
                  </a:lnTo>
                  <a:close/>
                  <a:moveTo>
                    <a:pt x="250" y="62"/>
                  </a:moveTo>
                  <a:lnTo>
                    <a:pt x="250" y="312"/>
                  </a:lnTo>
                  <a:cubicBezTo>
                    <a:pt x="250" y="320"/>
                    <a:pt x="245" y="325"/>
                    <a:pt x="238" y="325"/>
                  </a:cubicBezTo>
                  <a:cubicBezTo>
                    <a:pt x="230" y="325"/>
                    <a:pt x="225" y="320"/>
                    <a:pt x="225" y="312"/>
                  </a:cubicBezTo>
                  <a:lnTo>
                    <a:pt x="225" y="75"/>
                  </a:lnTo>
                  <a:lnTo>
                    <a:pt x="63" y="75"/>
                  </a:lnTo>
                  <a:cubicBezTo>
                    <a:pt x="55" y="75"/>
                    <a:pt x="50" y="70"/>
                    <a:pt x="50" y="62"/>
                  </a:cubicBezTo>
                  <a:cubicBezTo>
                    <a:pt x="50" y="54"/>
                    <a:pt x="55" y="50"/>
                    <a:pt x="63" y="50"/>
                  </a:cubicBezTo>
                  <a:lnTo>
                    <a:pt x="238" y="50"/>
                  </a:lnTo>
                  <a:cubicBezTo>
                    <a:pt x="245" y="50"/>
                    <a:pt x="250" y="55"/>
                    <a:pt x="250" y="62"/>
                  </a:cubicBezTo>
                  <a:close/>
                  <a:moveTo>
                    <a:pt x="300" y="12"/>
                  </a:moveTo>
                  <a:lnTo>
                    <a:pt x="300" y="262"/>
                  </a:lnTo>
                  <a:cubicBezTo>
                    <a:pt x="300" y="270"/>
                    <a:pt x="295" y="275"/>
                    <a:pt x="288" y="275"/>
                  </a:cubicBezTo>
                  <a:cubicBezTo>
                    <a:pt x="280" y="275"/>
                    <a:pt x="275" y="270"/>
                    <a:pt x="275" y="262"/>
                  </a:cubicBezTo>
                  <a:lnTo>
                    <a:pt x="275" y="25"/>
                  </a:lnTo>
                  <a:lnTo>
                    <a:pt x="113" y="25"/>
                  </a:lnTo>
                  <a:cubicBezTo>
                    <a:pt x="105" y="25"/>
                    <a:pt x="100" y="20"/>
                    <a:pt x="100" y="12"/>
                  </a:cubicBezTo>
                  <a:cubicBezTo>
                    <a:pt x="100" y="5"/>
                    <a:pt x="105" y="0"/>
                    <a:pt x="113" y="0"/>
                  </a:cubicBezTo>
                  <a:lnTo>
                    <a:pt x="288" y="0"/>
                  </a:lnTo>
                  <a:cubicBezTo>
                    <a:pt x="295" y="0"/>
                    <a:pt x="300" y="5"/>
                    <a:pt x="300" y="12"/>
                  </a:cubicBezTo>
                  <a:close/>
                  <a:moveTo>
                    <a:pt x="38" y="312"/>
                  </a:moveTo>
                  <a:cubicBezTo>
                    <a:pt x="38" y="305"/>
                    <a:pt x="42" y="300"/>
                    <a:pt x="50" y="300"/>
                  </a:cubicBezTo>
                  <a:lnTo>
                    <a:pt x="150" y="300"/>
                  </a:lnTo>
                  <a:cubicBezTo>
                    <a:pt x="158" y="300"/>
                    <a:pt x="163" y="305"/>
                    <a:pt x="163" y="312"/>
                  </a:cubicBezTo>
                  <a:cubicBezTo>
                    <a:pt x="163" y="320"/>
                    <a:pt x="158" y="325"/>
                    <a:pt x="150" y="325"/>
                  </a:cubicBezTo>
                  <a:lnTo>
                    <a:pt x="50" y="325"/>
                  </a:lnTo>
                  <a:cubicBezTo>
                    <a:pt x="42" y="325"/>
                    <a:pt x="38" y="320"/>
                    <a:pt x="38" y="312"/>
                  </a:cubicBezTo>
                  <a:close/>
                  <a:moveTo>
                    <a:pt x="38" y="262"/>
                  </a:moveTo>
                  <a:cubicBezTo>
                    <a:pt x="38" y="255"/>
                    <a:pt x="42" y="250"/>
                    <a:pt x="50" y="250"/>
                  </a:cubicBezTo>
                  <a:lnTo>
                    <a:pt x="150" y="250"/>
                  </a:lnTo>
                  <a:cubicBezTo>
                    <a:pt x="158" y="250"/>
                    <a:pt x="163" y="255"/>
                    <a:pt x="163" y="262"/>
                  </a:cubicBezTo>
                  <a:cubicBezTo>
                    <a:pt x="163" y="270"/>
                    <a:pt x="158" y="275"/>
                    <a:pt x="150" y="275"/>
                  </a:cubicBezTo>
                  <a:lnTo>
                    <a:pt x="50" y="275"/>
                  </a:lnTo>
                  <a:cubicBezTo>
                    <a:pt x="42" y="275"/>
                    <a:pt x="38" y="270"/>
                    <a:pt x="38" y="262"/>
                  </a:cubicBezTo>
                  <a:close/>
                  <a:moveTo>
                    <a:pt x="38" y="212"/>
                  </a:moveTo>
                  <a:cubicBezTo>
                    <a:pt x="38" y="205"/>
                    <a:pt x="42" y="200"/>
                    <a:pt x="50" y="200"/>
                  </a:cubicBezTo>
                  <a:lnTo>
                    <a:pt x="150" y="200"/>
                  </a:lnTo>
                  <a:cubicBezTo>
                    <a:pt x="158" y="200"/>
                    <a:pt x="163" y="205"/>
                    <a:pt x="163" y="212"/>
                  </a:cubicBezTo>
                  <a:cubicBezTo>
                    <a:pt x="163" y="220"/>
                    <a:pt x="158" y="225"/>
                    <a:pt x="150" y="225"/>
                  </a:cubicBezTo>
                  <a:lnTo>
                    <a:pt x="50" y="225"/>
                  </a:lnTo>
                  <a:cubicBezTo>
                    <a:pt x="42" y="225"/>
                    <a:pt x="38" y="220"/>
                    <a:pt x="38" y="212"/>
                  </a:cubicBezTo>
                  <a:close/>
                  <a:moveTo>
                    <a:pt x="38" y="162"/>
                  </a:moveTo>
                  <a:cubicBezTo>
                    <a:pt x="38" y="155"/>
                    <a:pt x="42" y="150"/>
                    <a:pt x="50" y="150"/>
                  </a:cubicBezTo>
                  <a:lnTo>
                    <a:pt x="150" y="150"/>
                  </a:lnTo>
                  <a:cubicBezTo>
                    <a:pt x="158" y="150"/>
                    <a:pt x="163" y="155"/>
                    <a:pt x="163" y="162"/>
                  </a:cubicBezTo>
                  <a:cubicBezTo>
                    <a:pt x="163" y="170"/>
                    <a:pt x="158" y="175"/>
                    <a:pt x="150" y="175"/>
                  </a:cubicBezTo>
                  <a:lnTo>
                    <a:pt x="50" y="175"/>
                  </a:lnTo>
                  <a:cubicBezTo>
                    <a:pt x="42" y="175"/>
                    <a:pt x="38" y="170"/>
                    <a:pt x="38" y="16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Document_2">
              <a:extLst>
                <a:ext uri="{FF2B5EF4-FFF2-40B4-BE49-F238E27FC236}">
                  <a16:creationId xmlns:a16="http://schemas.microsoft.com/office/drawing/2014/main" id="{0DE795F6-829D-467B-88B7-EF68C1510DAE}"/>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5" name="TextBox 14"/>
          <p:cNvSpPr txBox="1"/>
          <p:nvPr/>
        </p:nvSpPr>
        <p:spPr>
          <a:xfrm>
            <a:off x="8974010" y="2890257"/>
            <a:ext cx="3217990"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hu-HU" sz="1800" b="0" i="0" u="none" strike="noStrike" kern="1200" cap="none" spc="0" normalizeH="0" baseline="0" noProof="0" dirty="0">
                <a:ln>
                  <a:noFill/>
                </a:ln>
                <a:solidFill>
                  <a:prstClr val="black"/>
                </a:solidFill>
                <a:effectLst/>
                <a:uLnTx/>
                <a:uFillTx/>
                <a:latin typeface="Calibri Light"/>
                <a:ea typeface="+mn-ea"/>
                <a:cs typeface="+mn-cs"/>
              </a:rPr>
              <a:t>Kibocsátások csökkentése az értékláncon belül </a:t>
            </a:r>
            <a:r>
              <a:rPr kumimoji="0" lang="en-US" sz="1800" b="0" i="0" u="none" strike="noStrike" kern="1200" cap="none" spc="0" normalizeH="0" baseline="0" noProof="0" dirty="0">
                <a:ln>
                  <a:noFill/>
                </a:ln>
                <a:solidFill>
                  <a:prstClr val="black"/>
                </a:solidFill>
                <a:effectLst/>
                <a:uLnTx/>
                <a:uFillTx/>
                <a:latin typeface="Calibri Light"/>
                <a:ea typeface="+mn-ea"/>
                <a:cs typeface="+mn-cs"/>
              </a:rPr>
              <a:t>(scope 1, 2 </a:t>
            </a:r>
            <a:r>
              <a:rPr kumimoji="0" lang="hu-HU" sz="1800" b="0" i="0" u="none" strike="noStrike" kern="1200" cap="none" spc="0" normalizeH="0" baseline="0" noProof="0" dirty="0">
                <a:ln>
                  <a:noFill/>
                </a:ln>
                <a:solidFill>
                  <a:prstClr val="black"/>
                </a:solidFill>
                <a:effectLst/>
                <a:uLnTx/>
                <a:uFillTx/>
                <a:latin typeface="Calibri Light"/>
                <a:ea typeface="+mn-ea"/>
                <a:cs typeface="+mn-cs"/>
              </a:rPr>
              <a:t>és</a:t>
            </a:r>
            <a:r>
              <a:rPr kumimoji="0" lang="en-US" sz="1800" b="0" i="0" u="none" strike="noStrike" kern="1200" cap="none" spc="0" normalizeH="0" baseline="0" noProof="0" dirty="0">
                <a:ln>
                  <a:noFill/>
                </a:ln>
                <a:solidFill>
                  <a:prstClr val="black"/>
                </a:solidFill>
                <a:effectLst/>
                <a:uLnTx/>
                <a:uFillTx/>
                <a:latin typeface="Calibri Light"/>
                <a:ea typeface="+mn-ea"/>
                <a:cs typeface="+mn-cs"/>
              </a:rPr>
              <a:t> 3)</a:t>
            </a:r>
            <a:endParaRPr kumimoji="0" lang="de-DE" sz="1800" b="0" i="0" u="none" strike="noStrike" kern="1200" cap="none" spc="0" normalizeH="0" baseline="0" noProof="0" dirty="0">
              <a:ln>
                <a:noFill/>
              </a:ln>
              <a:solidFill>
                <a:srgbClr val="313131"/>
              </a:solidFill>
              <a:effectLst/>
              <a:uLnTx/>
              <a:uFillTx/>
              <a:latin typeface="Calibri Light"/>
              <a:ea typeface="+mn-ea"/>
              <a:cs typeface="+mn-cs"/>
            </a:endParaRPr>
          </a:p>
        </p:txBody>
      </p:sp>
      <p:grpSp>
        <p:nvGrpSpPr>
          <p:cNvPr id="16" name="Factory_2" descr="{&quot;Key&quot;:&quot;POWER_USER_SHAPE_ICON&quot;,&quot;Value&quot;:&quot;POWER_USER_SHAPE_ICON_STYLE_1&quot;}">
            <a:extLst>
              <a:ext uri="{FF2B5EF4-FFF2-40B4-BE49-F238E27FC236}">
                <a16:creationId xmlns:a16="http://schemas.microsoft.com/office/drawing/2014/main" id="{B172C487-4F1E-445A-8C29-CA13A0CF4C74}"/>
              </a:ext>
            </a:extLst>
          </p:cNvPr>
          <p:cNvGrpSpPr>
            <a:grpSpLocks noChangeAspect="1"/>
          </p:cNvGrpSpPr>
          <p:nvPr/>
        </p:nvGrpSpPr>
        <p:grpSpPr bwMode="auto">
          <a:xfrm>
            <a:off x="8395408" y="3637228"/>
            <a:ext cx="501767" cy="502920"/>
            <a:chOff x="26" y="26"/>
            <a:chExt cx="435" cy="436"/>
          </a:xfrm>
          <a:solidFill>
            <a:schemeClr val="accent1"/>
          </a:solidFill>
        </p:grpSpPr>
        <p:sp>
          <p:nvSpPr>
            <p:cNvPr id="17" name="Factory_2">
              <a:extLst>
                <a:ext uri="{FF2B5EF4-FFF2-40B4-BE49-F238E27FC236}">
                  <a16:creationId xmlns:a16="http://schemas.microsoft.com/office/drawing/2014/main" id="{7521C5E2-F7B0-45BE-BCBA-B8303CA1CA96}"/>
                </a:ext>
              </a:extLst>
            </p:cNvPr>
            <p:cNvSpPr>
              <a:spLocks noEditPoints="1"/>
            </p:cNvSpPr>
            <p:nvPr/>
          </p:nvSpPr>
          <p:spPr bwMode="auto">
            <a:xfrm>
              <a:off x="108" y="181"/>
              <a:ext cx="273" cy="163"/>
            </a:xfrm>
            <a:custGeom>
              <a:avLst/>
              <a:gdLst>
                <a:gd name="T0" fmla="*/ 337 w 376"/>
                <a:gd name="T1" fmla="*/ 10 h 225"/>
                <a:gd name="T2" fmla="*/ 325 w 376"/>
                <a:gd name="T3" fmla="*/ 0 h 225"/>
                <a:gd name="T4" fmla="*/ 250 w 376"/>
                <a:gd name="T5" fmla="*/ 0 h 225"/>
                <a:gd name="T6" fmla="*/ 237 w 376"/>
                <a:gd name="T7" fmla="*/ 11 h 225"/>
                <a:gd name="T8" fmla="*/ 223 w 376"/>
                <a:gd name="T9" fmla="*/ 125 h 225"/>
                <a:gd name="T10" fmla="*/ 132 w 376"/>
                <a:gd name="T11" fmla="*/ 63 h 225"/>
                <a:gd name="T12" fmla="*/ 120 w 376"/>
                <a:gd name="T13" fmla="*/ 63 h 225"/>
                <a:gd name="T14" fmla="*/ 112 w 376"/>
                <a:gd name="T15" fmla="*/ 75 h 225"/>
                <a:gd name="T16" fmla="*/ 112 w 376"/>
                <a:gd name="T17" fmla="*/ 126 h 225"/>
                <a:gd name="T18" fmla="*/ 20 w 376"/>
                <a:gd name="T19" fmla="*/ 63 h 225"/>
                <a:gd name="T20" fmla="*/ 7 w 376"/>
                <a:gd name="T21" fmla="*/ 63 h 225"/>
                <a:gd name="T22" fmla="*/ 0 w 376"/>
                <a:gd name="T23" fmla="*/ 75 h 225"/>
                <a:gd name="T24" fmla="*/ 0 w 376"/>
                <a:gd name="T25" fmla="*/ 212 h 225"/>
                <a:gd name="T26" fmla="*/ 12 w 376"/>
                <a:gd name="T27" fmla="*/ 225 h 225"/>
                <a:gd name="T28" fmla="*/ 362 w 376"/>
                <a:gd name="T29" fmla="*/ 225 h 225"/>
                <a:gd name="T30" fmla="*/ 372 w 376"/>
                <a:gd name="T31" fmla="*/ 220 h 225"/>
                <a:gd name="T32" fmla="*/ 375 w 376"/>
                <a:gd name="T33" fmla="*/ 210 h 225"/>
                <a:gd name="T34" fmla="*/ 337 w 376"/>
                <a:gd name="T35" fmla="*/ 10 h 225"/>
                <a:gd name="T36" fmla="*/ 220 w 376"/>
                <a:gd name="T37" fmla="*/ 153 h 225"/>
                <a:gd name="T38" fmla="*/ 213 w 376"/>
                <a:gd name="T39" fmla="*/ 200 h 225"/>
                <a:gd name="T40" fmla="*/ 137 w 376"/>
                <a:gd name="T41" fmla="*/ 200 h 225"/>
                <a:gd name="T42" fmla="*/ 137 w 376"/>
                <a:gd name="T43" fmla="*/ 98 h 225"/>
                <a:gd name="T44" fmla="*/ 220 w 376"/>
                <a:gd name="T45" fmla="*/ 153 h 225"/>
                <a:gd name="T46" fmla="*/ 112 w 376"/>
                <a:gd name="T47" fmla="*/ 156 h 225"/>
                <a:gd name="T48" fmla="*/ 112 w 376"/>
                <a:gd name="T49" fmla="*/ 200 h 225"/>
                <a:gd name="T50" fmla="*/ 25 w 376"/>
                <a:gd name="T51" fmla="*/ 200 h 225"/>
                <a:gd name="T52" fmla="*/ 25 w 376"/>
                <a:gd name="T53" fmla="*/ 98 h 225"/>
                <a:gd name="T54" fmla="*/ 112 w 376"/>
                <a:gd name="T55" fmla="*/ 156 h 225"/>
                <a:gd name="T56" fmla="*/ 238 w 376"/>
                <a:gd name="T57" fmla="*/ 200 h 225"/>
                <a:gd name="T58" fmla="*/ 261 w 376"/>
                <a:gd name="T59" fmla="*/ 25 h 225"/>
                <a:gd name="T60" fmla="*/ 315 w 376"/>
                <a:gd name="T61" fmla="*/ 25 h 225"/>
                <a:gd name="T62" fmla="*/ 347 w 376"/>
                <a:gd name="T63" fmla="*/ 200 h 225"/>
                <a:gd name="T64" fmla="*/ 238 w 376"/>
                <a:gd name="T65" fmla="*/ 20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6" h="225">
                  <a:moveTo>
                    <a:pt x="337" y="10"/>
                  </a:moveTo>
                  <a:cubicBezTo>
                    <a:pt x="336" y="3"/>
                    <a:pt x="331" y="0"/>
                    <a:pt x="325" y="0"/>
                  </a:cubicBezTo>
                  <a:lnTo>
                    <a:pt x="250" y="0"/>
                  </a:lnTo>
                  <a:cubicBezTo>
                    <a:pt x="243" y="0"/>
                    <a:pt x="238" y="4"/>
                    <a:pt x="237" y="11"/>
                  </a:cubicBezTo>
                  <a:lnTo>
                    <a:pt x="223" y="125"/>
                  </a:lnTo>
                  <a:lnTo>
                    <a:pt x="132" y="63"/>
                  </a:lnTo>
                  <a:cubicBezTo>
                    <a:pt x="128" y="61"/>
                    <a:pt x="123" y="61"/>
                    <a:pt x="120" y="63"/>
                  </a:cubicBezTo>
                  <a:cubicBezTo>
                    <a:pt x="115" y="66"/>
                    <a:pt x="112" y="70"/>
                    <a:pt x="112" y="75"/>
                  </a:cubicBezTo>
                  <a:lnTo>
                    <a:pt x="112" y="126"/>
                  </a:lnTo>
                  <a:lnTo>
                    <a:pt x="20" y="63"/>
                  </a:lnTo>
                  <a:cubicBezTo>
                    <a:pt x="16" y="61"/>
                    <a:pt x="11" y="61"/>
                    <a:pt x="7" y="63"/>
                  </a:cubicBezTo>
                  <a:cubicBezTo>
                    <a:pt x="2" y="66"/>
                    <a:pt x="0" y="70"/>
                    <a:pt x="0" y="75"/>
                  </a:cubicBezTo>
                  <a:lnTo>
                    <a:pt x="0" y="212"/>
                  </a:lnTo>
                  <a:cubicBezTo>
                    <a:pt x="0" y="220"/>
                    <a:pt x="5" y="225"/>
                    <a:pt x="12" y="225"/>
                  </a:cubicBezTo>
                  <a:lnTo>
                    <a:pt x="362" y="225"/>
                  </a:lnTo>
                  <a:cubicBezTo>
                    <a:pt x="366" y="225"/>
                    <a:pt x="370" y="223"/>
                    <a:pt x="372" y="220"/>
                  </a:cubicBezTo>
                  <a:cubicBezTo>
                    <a:pt x="374" y="216"/>
                    <a:pt x="376" y="213"/>
                    <a:pt x="375" y="210"/>
                  </a:cubicBezTo>
                  <a:lnTo>
                    <a:pt x="337" y="10"/>
                  </a:lnTo>
                  <a:close/>
                  <a:moveTo>
                    <a:pt x="220" y="153"/>
                  </a:moveTo>
                  <a:lnTo>
                    <a:pt x="213" y="200"/>
                  </a:lnTo>
                  <a:lnTo>
                    <a:pt x="137" y="200"/>
                  </a:lnTo>
                  <a:lnTo>
                    <a:pt x="137" y="98"/>
                  </a:lnTo>
                  <a:lnTo>
                    <a:pt x="220" y="153"/>
                  </a:lnTo>
                  <a:close/>
                  <a:moveTo>
                    <a:pt x="112" y="156"/>
                  </a:moveTo>
                  <a:lnTo>
                    <a:pt x="112" y="200"/>
                  </a:lnTo>
                  <a:lnTo>
                    <a:pt x="25" y="200"/>
                  </a:lnTo>
                  <a:lnTo>
                    <a:pt x="25" y="98"/>
                  </a:lnTo>
                  <a:lnTo>
                    <a:pt x="112" y="156"/>
                  </a:lnTo>
                  <a:close/>
                  <a:moveTo>
                    <a:pt x="238" y="200"/>
                  </a:moveTo>
                  <a:lnTo>
                    <a:pt x="261" y="25"/>
                  </a:lnTo>
                  <a:lnTo>
                    <a:pt x="315" y="25"/>
                  </a:lnTo>
                  <a:lnTo>
                    <a:pt x="347" y="200"/>
                  </a:lnTo>
                  <a:lnTo>
                    <a:pt x="238" y="20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actory_2">
              <a:extLst>
                <a:ext uri="{FF2B5EF4-FFF2-40B4-BE49-F238E27FC236}">
                  <a16:creationId xmlns:a16="http://schemas.microsoft.com/office/drawing/2014/main" id="{7E6270F2-50FD-4F95-A4CE-81DD164879D2}"/>
                </a:ext>
              </a:extLst>
            </p:cNvPr>
            <p:cNvSpPr>
              <a:spLocks/>
            </p:cNvSpPr>
            <p:nvPr/>
          </p:nvSpPr>
          <p:spPr bwMode="auto">
            <a:xfrm>
              <a:off x="286" y="107"/>
              <a:ext cx="26" cy="56"/>
            </a:xfrm>
            <a:custGeom>
              <a:avLst/>
              <a:gdLst>
                <a:gd name="T0" fmla="*/ 8 w 36"/>
                <a:gd name="T1" fmla="*/ 55 h 77"/>
                <a:gd name="T2" fmla="*/ 8 w 36"/>
                <a:gd name="T3" fmla="*/ 73 h 77"/>
                <a:gd name="T4" fmla="*/ 17 w 36"/>
                <a:gd name="T5" fmla="*/ 77 h 77"/>
                <a:gd name="T6" fmla="*/ 26 w 36"/>
                <a:gd name="T7" fmla="*/ 73 h 77"/>
                <a:gd name="T8" fmla="*/ 36 w 36"/>
                <a:gd name="T9" fmla="*/ 52 h 77"/>
                <a:gd name="T10" fmla="*/ 27 w 36"/>
                <a:gd name="T11" fmla="*/ 30 h 77"/>
                <a:gd name="T12" fmla="*/ 27 w 36"/>
                <a:gd name="T13" fmla="*/ 23 h 77"/>
                <a:gd name="T14" fmla="*/ 27 w 36"/>
                <a:gd name="T15" fmla="*/ 5 h 77"/>
                <a:gd name="T16" fmla="*/ 10 w 36"/>
                <a:gd name="T17" fmla="*/ 5 h 77"/>
                <a:gd name="T18" fmla="*/ 0 w 36"/>
                <a:gd name="T19" fmla="*/ 27 h 77"/>
                <a:gd name="T20" fmla="*/ 8 w 36"/>
                <a:gd name="T21" fmla="*/ 48 h 77"/>
                <a:gd name="T22" fmla="*/ 8 w 36"/>
                <a:gd name="T23" fmla="*/ 5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77">
                  <a:moveTo>
                    <a:pt x="8" y="55"/>
                  </a:moveTo>
                  <a:cubicBezTo>
                    <a:pt x="3" y="60"/>
                    <a:pt x="3" y="68"/>
                    <a:pt x="8" y="73"/>
                  </a:cubicBezTo>
                  <a:cubicBezTo>
                    <a:pt x="11" y="75"/>
                    <a:pt x="15" y="77"/>
                    <a:pt x="17" y="77"/>
                  </a:cubicBezTo>
                  <a:cubicBezTo>
                    <a:pt x="21" y="77"/>
                    <a:pt x="23" y="75"/>
                    <a:pt x="26" y="73"/>
                  </a:cubicBezTo>
                  <a:cubicBezTo>
                    <a:pt x="27" y="71"/>
                    <a:pt x="35" y="63"/>
                    <a:pt x="36" y="52"/>
                  </a:cubicBezTo>
                  <a:cubicBezTo>
                    <a:pt x="36" y="47"/>
                    <a:pt x="35" y="38"/>
                    <a:pt x="27" y="30"/>
                  </a:cubicBezTo>
                  <a:cubicBezTo>
                    <a:pt x="26" y="29"/>
                    <a:pt x="23" y="27"/>
                    <a:pt x="27" y="23"/>
                  </a:cubicBezTo>
                  <a:cubicBezTo>
                    <a:pt x="32" y="18"/>
                    <a:pt x="32" y="10"/>
                    <a:pt x="27" y="5"/>
                  </a:cubicBezTo>
                  <a:cubicBezTo>
                    <a:pt x="22" y="0"/>
                    <a:pt x="14" y="0"/>
                    <a:pt x="10" y="5"/>
                  </a:cubicBezTo>
                  <a:cubicBezTo>
                    <a:pt x="8" y="7"/>
                    <a:pt x="1" y="15"/>
                    <a:pt x="0" y="27"/>
                  </a:cubicBezTo>
                  <a:cubicBezTo>
                    <a:pt x="0" y="32"/>
                    <a:pt x="1" y="40"/>
                    <a:pt x="8" y="48"/>
                  </a:cubicBezTo>
                  <a:cubicBezTo>
                    <a:pt x="10" y="49"/>
                    <a:pt x="12" y="52"/>
                    <a:pt x="8" y="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actory_2">
              <a:extLst>
                <a:ext uri="{FF2B5EF4-FFF2-40B4-BE49-F238E27FC236}">
                  <a16:creationId xmlns:a16="http://schemas.microsoft.com/office/drawing/2014/main" id="{12CEA30E-B774-4F55-AE32-D172E62FCB33}"/>
                </a:ext>
              </a:extLst>
            </p:cNvPr>
            <p:cNvSpPr>
              <a:spLocks/>
            </p:cNvSpPr>
            <p:nvPr/>
          </p:nvSpPr>
          <p:spPr bwMode="auto">
            <a:xfrm>
              <a:off x="322" y="107"/>
              <a:ext cx="26" cy="56"/>
            </a:xfrm>
            <a:custGeom>
              <a:avLst/>
              <a:gdLst>
                <a:gd name="T0" fmla="*/ 8 w 36"/>
                <a:gd name="T1" fmla="*/ 55 h 77"/>
                <a:gd name="T2" fmla="*/ 8 w 36"/>
                <a:gd name="T3" fmla="*/ 73 h 77"/>
                <a:gd name="T4" fmla="*/ 17 w 36"/>
                <a:gd name="T5" fmla="*/ 77 h 77"/>
                <a:gd name="T6" fmla="*/ 26 w 36"/>
                <a:gd name="T7" fmla="*/ 73 h 77"/>
                <a:gd name="T8" fmla="*/ 36 w 36"/>
                <a:gd name="T9" fmla="*/ 52 h 77"/>
                <a:gd name="T10" fmla="*/ 27 w 36"/>
                <a:gd name="T11" fmla="*/ 30 h 77"/>
                <a:gd name="T12" fmla="*/ 27 w 36"/>
                <a:gd name="T13" fmla="*/ 23 h 77"/>
                <a:gd name="T14" fmla="*/ 27 w 36"/>
                <a:gd name="T15" fmla="*/ 5 h 77"/>
                <a:gd name="T16" fmla="*/ 10 w 36"/>
                <a:gd name="T17" fmla="*/ 5 h 77"/>
                <a:gd name="T18" fmla="*/ 0 w 36"/>
                <a:gd name="T19" fmla="*/ 27 h 77"/>
                <a:gd name="T20" fmla="*/ 8 w 36"/>
                <a:gd name="T21" fmla="*/ 48 h 77"/>
                <a:gd name="T22" fmla="*/ 8 w 36"/>
                <a:gd name="T23" fmla="*/ 5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77">
                  <a:moveTo>
                    <a:pt x="8" y="55"/>
                  </a:moveTo>
                  <a:cubicBezTo>
                    <a:pt x="3" y="60"/>
                    <a:pt x="3" y="68"/>
                    <a:pt x="8" y="73"/>
                  </a:cubicBezTo>
                  <a:cubicBezTo>
                    <a:pt x="11" y="75"/>
                    <a:pt x="14" y="77"/>
                    <a:pt x="17" y="77"/>
                  </a:cubicBezTo>
                  <a:cubicBezTo>
                    <a:pt x="21" y="77"/>
                    <a:pt x="23" y="75"/>
                    <a:pt x="26" y="73"/>
                  </a:cubicBezTo>
                  <a:cubicBezTo>
                    <a:pt x="27" y="71"/>
                    <a:pt x="35" y="63"/>
                    <a:pt x="36" y="52"/>
                  </a:cubicBezTo>
                  <a:cubicBezTo>
                    <a:pt x="36" y="47"/>
                    <a:pt x="35" y="38"/>
                    <a:pt x="27" y="30"/>
                  </a:cubicBezTo>
                  <a:cubicBezTo>
                    <a:pt x="26" y="29"/>
                    <a:pt x="23" y="27"/>
                    <a:pt x="27" y="23"/>
                  </a:cubicBezTo>
                  <a:cubicBezTo>
                    <a:pt x="32" y="18"/>
                    <a:pt x="32" y="10"/>
                    <a:pt x="27" y="5"/>
                  </a:cubicBezTo>
                  <a:cubicBezTo>
                    <a:pt x="22" y="0"/>
                    <a:pt x="14" y="0"/>
                    <a:pt x="10" y="5"/>
                  </a:cubicBezTo>
                  <a:cubicBezTo>
                    <a:pt x="8" y="7"/>
                    <a:pt x="1" y="15"/>
                    <a:pt x="0" y="27"/>
                  </a:cubicBezTo>
                  <a:cubicBezTo>
                    <a:pt x="0" y="32"/>
                    <a:pt x="1" y="40"/>
                    <a:pt x="8" y="48"/>
                  </a:cubicBezTo>
                  <a:cubicBezTo>
                    <a:pt x="10" y="49"/>
                    <a:pt x="12" y="52"/>
                    <a:pt x="8" y="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actory_2">
              <a:extLst>
                <a:ext uri="{FF2B5EF4-FFF2-40B4-BE49-F238E27FC236}">
                  <a16:creationId xmlns:a16="http://schemas.microsoft.com/office/drawing/2014/main" id="{76A0803F-5C65-415F-AAED-0DB0DE97C95A}"/>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1" name="Tree" descr="{&quot;Key&quot;:&quot;POWER_USER_SHAPE_ICON&quot;,&quot;Value&quot;:&quot;POWER_USER_SHAPE_ICON_STYLE_1&quot;}">
            <a:extLst>
              <a:ext uri="{FF2B5EF4-FFF2-40B4-BE49-F238E27FC236}">
                <a16:creationId xmlns:a16="http://schemas.microsoft.com/office/drawing/2014/main" id="{0A8ADA18-BE25-4DD5-A69F-FD3C56715D62}"/>
              </a:ext>
            </a:extLst>
          </p:cNvPr>
          <p:cNvGrpSpPr>
            <a:grpSpLocks noChangeAspect="1"/>
          </p:cNvGrpSpPr>
          <p:nvPr/>
        </p:nvGrpSpPr>
        <p:grpSpPr bwMode="auto">
          <a:xfrm>
            <a:off x="8389869" y="4436028"/>
            <a:ext cx="501767" cy="502920"/>
            <a:chOff x="26" y="26"/>
            <a:chExt cx="435" cy="436"/>
          </a:xfrm>
          <a:solidFill>
            <a:schemeClr val="accent1"/>
          </a:solidFill>
        </p:grpSpPr>
        <p:sp>
          <p:nvSpPr>
            <p:cNvPr id="22" name="Tree">
              <a:extLst>
                <a:ext uri="{FF2B5EF4-FFF2-40B4-BE49-F238E27FC236}">
                  <a16:creationId xmlns:a16="http://schemas.microsoft.com/office/drawing/2014/main" id="{0FBE7917-0D5A-43FD-B511-206E93030D56}"/>
                </a:ext>
              </a:extLst>
            </p:cNvPr>
            <p:cNvSpPr>
              <a:spLocks noEditPoints="1"/>
            </p:cNvSpPr>
            <p:nvPr/>
          </p:nvSpPr>
          <p:spPr bwMode="auto">
            <a:xfrm>
              <a:off x="26" y="26"/>
              <a:ext cx="435" cy="436"/>
            </a:xfrm>
            <a:custGeom>
              <a:avLst/>
              <a:gdLst>
                <a:gd name="T0" fmla="*/ 300 w 600"/>
                <a:gd name="T1" fmla="*/ 25 h 600"/>
                <a:gd name="T2" fmla="*/ 575 w 600"/>
                <a:gd name="T3" fmla="*/ 300 h 600"/>
                <a:gd name="T4" fmla="*/ 300 w 600"/>
                <a:gd name="T5" fmla="*/ 575 h 600"/>
                <a:gd name="T6" fmla="*/ 25 w 600"/>
                <a:gd name="T7" fmla="*/ 300 h 600"/>
                <a:gd name="T8" fmla="*/ 300 w 600"/>
                <a:gd name="T9" fmla="*/ 25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5"/>
                  </a:moveTo>
                  <a:cubicBezTo>
                    <a:pt x="451" y="25"/>
                    <a:pt x="575" y="149"/>
                    <a:pt x="575" y="300"/>
                  </a:cubicBezTo>
                  <a:cubicBezTo>
                    <a:pt x="575" y="451"/>
                    <a:pt x="451" y="575"/>
                    <a:pt x="300" y="575"/>
                  </a:cubicBezTo>
                  <a:cubicBezTo>
                    <a:pt x="149" y="575"/>
                    <a:pt x="25" y="451"/>
                    <a:pt x="25" y="300"/>
                  </a:cubicBezTo>
                  <a:cubicBezTo>
                    <a:pt x="25" y="149"/>
                    <a:pt x="149" y="25"/>
                    <a:pt x="300" y="25"/>
                  </a:cubicBezTo>
                  <a:close/>
                  <a:moveTo>
                    <a:pt x="300" y="0"/>
                  </a:moveTo>
                  <a:cubicBezTo>
                    <a:pt x="134" y="0"/>
                    <a:pt x="0" y="134"/>
                    <a:pt x="0" y="300"/>
                  </a:cubicBezTo>
                  <a:cubicBezTo>
                    <a:pt x="0" y="466"/>
                    <a:pt x="134" y="600"/>
                    <a:pt x="300" y="600"/>
                  </a:cubicBezTo>
                  <a:cubicBezTo>
                    <a:pt x="466" y="600"/>
                    <a:pt x="600" y="466"/>
                    <a:pt x="600" y="300"/>
                  </a:cubicBezTo>
                  <a:cubicBezTo>
                    <a:pt x="600" y="134"/>
                    <a:pt x="466" y="0"/>
                    <a:pt x="30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ree">
              <a:extLst>
                <a:ext uri="{FF2B5EF4-FFF2-40B4-BE49-F238E27FC236}">
                  <a16:creationId xmlns:a16="http://schemas.microsoft.com/office/drawing/2014/main" id="{2F1C7C57-BC0D-40B6-AE3D-53EFB060E9B9}"/>
                </a:ext>
              </a:extLst>
            </p:cNvPr>
            <p:cNvSpPr>
              <a:spLocks noEditPoints="1"/>
            </p:cNvSpPr>
            <p:nvPr/>
          </p:nvSpPr>
          <p:spPr bwMode="auto">
            <a:xfrm>
              <a:off x="121" y="108"/>
              <a:ext cx="241" cy="273"/>
            </a:xfrm>
            <a:custGeom>
              <a:avLst/>
              <a:gdLst>
                <a:gd name="T0" fmla="*/ 302 w 332"/>
                <a:gd name="T1" fmla="*/ 136 h 375"/>
                <a:gd name="T2" fmla="*/ 307 w 332"/>
                <a:gd name="T3" fmla="*/ 112 h 375"/>
                <a:gd name="T4" fmla="*/ 250 w 332"/>
                <a:gd name="T5" fmla="*/ 50 h 375"/>
                <a:gd name="T6" fmla="*/ 169 w 332"/>
                <a:gd name="T7" fmla="*/ 0 h 375"/>
                <a:gd name="T8" fmla="*/ 82 w 332"/>
                <a:gd name="T9" fmla="*/ 65 h 375"/>
                <a:gd name="T10" fmla="*/ 32 w 332"/>
                <a:gd name="T11" fmla="*/ 131 h 375"/>
                <a:gd name="T12" fmla="*/ 37 w 332"/>
                <a:gd name="T13" fmla="*/ 156 h 375"/>
                <a:gd name="T14" fmla="*/ 0 w 332"/>
                <a:gd name="T15" fmla="*/ 212 h 375"/>
                <a:gd name="T16" fmla="*/ 63 w 332"/>
                <a:gd name="T17" fmla="*/ 275 h 375"/>
                <a:gd name="T18" fmla="*/ 108 w 332"/>
                <a:gd name="T19" fmla="*/ 256 h 375"/>
                <a:gd name="T20" fmla="*/ 132 w 332"/>
                <a:gd name="T21" fmla="*/ 270 h 375"/>
                <a:gd name="T22" fmla="*/ 132 w 332"/>
                <a:gd name="T23" fmla="*/ 362 h 375"/>
                <a:gd name="T24" fmla="*/ 144 w 332"/>
                <a:gd name="T25" fmla="*/ 375 h 375"/>
                <a:gd name="T26" fmla="*/ 194 w 332"/>
                <a:gd name="T27" fmla="*/ 375 h 375"/>
                <a:gd name="T28" fmla="*/ 207 w 332"/>
                <a:gd name="T29" fmla="*/ 362 h 375"/>
                <a:gd name="T30" fmla="*/ 207 w 332"/>
                <a:gd name="T31" fmla="*/ 258 h 375"/>
                <a:gd name="T32" fmla="*/ 254 w 332"/>
                <a:gd name="T33" fmla="*/ 275 h 375"/>
                <a:gd name="T34" fmla="*/ 332 w 332"/>
                <a:gd name="T35" fmla="*/ 197 h 375"/>
                <a:gd name="T36" fmla="*/ 302 w 332"/>
                <a:gd name="T37" fmla="*/ 136 h 375"/>
                <a:gd name="T38" fmla="*/ 157 w 332"/>
                <a:gd name="T39" fmla="*/ 350 h 375"/>
                <a:gd name="T40" fmla="*/ 157 w 332"/>
                <a:gd name="T41" fmla="*/ 275 h 375"/>
                <a:gd name="T42" fmla="*/ 182 w 332"/>
                <a:gd name="T43" fmla="*/ 270 h 375"/>
                <a:gd name="T44" fmla="*/ 182 w 332"/>
                <a:gd name="T45" fmla="*/ 350 h 375"/>
                <a:gd name="T46" fmla="*/ 157 w 332"/>
                <a:gd name="T47" fmla="*/ 350 h 375"/>
                <a:gd name="T48" fmla="*/ 254 w 332"/>
                <a:gd name="T49" fmla="*/ 250 h 375"/>
                <a:gd name="T50" fmla="*/ 214 w 332"/>
                <a:gd name="T51" fmla="*/ 231 h 375"/>
                <a:gd name="T52" fmla="*/ 204 w 332"/>
                <a:gd name="T53" fmla="*/ 227 h 375"/>
                <a:gd name="T54" fmla="*/ 204 w 332"/>
                <a:gd name="T55" fmla="*/ 227 h 375"/>
                <a:gd name="T56" fmla="*/ 194 w 332"/>
                <a:gd name="T57" fmla="*/ 232 h 375"/>
                <a:gd name="T58" fmla="*/ 157 w 332"/>
                <a:gd name="T59" fmla="*/ 250 h 375"/>
                <a:gd name="T60" fmla="*/ 117 w 332"/>
                <a:gd name="T61" fmla="*/ 230 h 375"/>
                <a:gd name="T62" fmla="*/ 105 w 332"/>
                <a:gd name="T63" fmla="*/ 225 h 375"/>
                <a:gd name="T64" fmla="*/ 95 w 332"/>
                <a:gd name="T65" fmla="*/ 231 h 375"/>
                <a:gd name="T66" fmla="*/ 63 w 332"/>
                <a:gd name="T67" fmla="*/ 250 h 375"/>
                <a:gd name="T68" fmla="*/ 25 w 332"/>
                <a:gd name="T69" fmla="*/ 212 h 375"/>
                <a:gd name="T70" fmla="*/ 57 w 332"/>
                <a:gd name="T71" fmla="*/ 176 h 375"/>
                <a:gd name="T72" fmla="*/ 67 w 332"/>
                <a:gd name="T73" fmla="*/ 168 h 375"/>
                <a:gd name="T74" fmla="*/ 65 w 332"/>
                <a:gd name="T75" fmla="*/ 156 h 375"/>
                <a:gd name="T76" fmla="*/ 58 w 332"/>
                <a:gd name="T77" fmla="*/ 131 h 375"/>
                <a:gd name="T78" fmla="*/ 95 w 332"/>
                <a:gd name="T79" fmla="*/ 88 h 375"/>
                <a:gd name="T80" fmla="*/ 105 w 332"/>
                <a:gd name="T81" fmla="*/ 78 h 375"/>
                <a:gd name="T82" fmla="*/ 170 w 332"/>
                <a:gd name="T83" fmla="*/ 25 h 375"/>
                <a:gd name="T84" fmla="*/ 232 w 332"/>
                <a:gd name="T85" fmla="*/ 67 h 375"/>
                <a:gd name="T86" fmla="*/ 243 w 332"/>
                <a:gd name="T87" fmla="*/ 75 h 375"/>
                <a:gd name="T88" fmla="*/ 245 w 332"/>
                <a:gd name="T89" fmla="*/ 75 h 375"/>
                <a:gd name="T90" fmla="*/ 283 w 332"/>
                <a:gd name="T91" fmla="*/ 112 h 375"/>
                <a:gd name="T92" fmla="*/ 277 w 332"/>
                <a:gd name="T93" fmla="*/ 133 h 375"/>
                <a:gd name="T94" fmla="*/ 275 w 332"/>
                <a:gd name="T95" fmla="*/ 143 h 375"/>
                <a:gd name="T96" fmla="*/ 282 w 332"/>
                <a:gd name="T97" fmla="*/ 151 h 375"/>
                <a:gd name="T98" fmla="*/ 309 w 332"/>
                <a:gd name="T99" fmla="*/ 197 h 375"/>
                <a:gd name="T100" fmla="*/ 254 w 332"/>
                <a:gd name="T101" fmla="*/ 25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2" h="375">
                  <a:moveTo>
                    <a:pt x="302" y="136"/>
                  </a:moveTo>
                  <a:cubicBezTo>
                    <a:pt x="304" y="128"/>
                    <a:pt x="307" y="121"/>
                    <a:pt x="307" y="112"/>
                  </a:cubicBezTo>
                  <a:cubicBezTo>
                    <a:pt x="307" y="79"/>
                    <a:pt x="282" y="53"/>
                    <a:pt x="250" y="50"/>
                  </a:cubicBezTo>
                  <a:cubicBezTo>
                    <a:pt x="235" y="20"/>
                    <a:pt x="204" y="0"/>
                    <a:pt x="169" y="0"/>
                  </a:cubicBezTo>
                  <a:cubicBezTo>
                    <a:pt x="129" y="0"/>
                    <a:pt x="93" y="27"/>
                    <a:pt x="82" y="65"/>
                  </a:cubicBezTo>
                  <a:cubicBezTo>
                    <a:pt x="52" y="73"/>
                    <a:pt x="32" y="100"/>
                    <a:pt x="32" y="131"/>
                  </a:cubicBezTo>
                  <a:cubicBezTo>
                    <a:pt x="32" y="140"/>
                    <a:pt x="33" y="148"/>
                    <a:pt x="37" y="156"/>
                  </a:cubicBezTo>
                  <a:cubicBezTo>
                    <a:pt x="15" y="166"/>
                    <a:pt x="0" y="187"/>
                    <a:pt x="0" y="212"/>
                  </a:cubicBezTo>
                  <a:cubicBezTo>
                    <a:pt x="0" y="247"/>
                    <a:pt x="28" y="275"/>
                    <a:pt x="63" y="275"/>
                  </a:cubicBezTo>
                  <a:cubicBezTo>
                    <a:pt x="79" y="275"/>
                    <a:pt x="95" y="267"/>
                    <a:pt x="108" y="256"/>
                  </a:cubicBezTo>
                  <a:cubicBezTo>
                    <a:pt x="115" y="262"/>
                    <a:pt x="123" y="267"/>
                    <a:pt x="132" y="270"/>
                  </a:cubicBezTo>
                  <a:lnTo>
                    <a:pt x="132" y="362"/>
                  </a:lnTo>
                  <a:cubicBezTo>
                    <a:pt x="132" y="370"/>
                    <a:pt x="137" y="375"/>
                    <a:pt x="144" y="375"/>
                  </a:cubicBezTo>
                  <a:lnTo>
                    <a:pt x="194" y="375"/>
                  </a:lnTo>
                  <a:cubicBezTo>
                    <a:pt x="202" y="375"/>
                    <a:pt x="207" y="370"/>
                    <a:pt x="207" y="362"/>
                  </a:cubicBezTo>
                  <a:lnTo>
                    <a:pt x="207" y="258"/>
                  </a:lnTo>
                  <a:cubicBezTo>
                    <a:pt x="220" y="268"/>
                    <a:pt x="237" y="275"/>
                    <a:pt x="254" y="275"/>
                  </a:cubicBezTo>
                  <a:cubicBezTo>
                    <a:pt x="296" y="275"/>
                    <a:pt x="332" y="240"/>
                    <a:pt x="332" y="197"/>
                  </a:cubicBezTo>
                  <a:cubicBezTo>
                    <a:pt x="332" y="172"/>
                    <a:pt x="320" y="151"/>
                    <a:pt x="302" y="136"/>
                  </a:cubicBezTo>
                  <a:close/>
                  <a:moveTo>
                    <a:pt x="157" y="350"/>
                  </a:moveTo>
                  <a:lnTo>
                    <a:pt x="157" y="275"/>
                  </a:lnTo>
                  <a:cubicBezTo>
                    <a:pt x="165" y="275"/>
                    <a:pt x="174" y="273"/>
                    <a:pt x="182" y="270"/>
                  </a:cubicBezTo>
                  <a:lnTo>
                    <a:pt x="182" y="350"/>
                  </a:lnTo>
                  <a:lnTo>
                    <a:pt x="157" y="350"/>
                  </a:lnTo>
                  <a:close/>
                  <a:moveTo>
                    <a:pt x="254" y="250"/>
                  </a:moveTo>
                  <a:cubicBezTo>
                    <a:pt x="239" y="250"/>
                    <a:pt x="224" y="243"/>
                    <a:pt x="214" y="231"/>
                  </a:cubicBezTo>
                  <a:cubicBezTo>
                    <a:pt x="212" y="228"/>
                    <a:pt x="208" y="227"/>
                    <a:pt x="204" y="227"/>
                  </a:cubicBezTo>
                  <a:lnTo>
                    <a:pt x="204" y="227"/>
                  </a:lnTo>
                  <a:cubicBezTo>
                    <a:pt x="200" y="227"/>
                    <a:pt x="196" y="228"/>
                    <a:pt x="194" y="232"/>
                  </a:cubicBezTo>
                  <a:cubicBezTo>
                    <a:pt x="185" y="243"/>
                    <a:pt x="172" y="250"/>
                    <a:pt x="157" y="250"/>
                  </a:cubicBezTo>
                  <a:cubicBezTo>
                    <a:pt x="140" y="250"/>
                    <a:pt x="127" y="242"/>
                    <a:pt x="117" y="230"/>
                  </a:cubicBezTo>
                  <a:cubicBezTo>
                    <a:pt x="114" y="226"/>
                    <a:pt x="110" y="225"/>
                    <a:pt x="105" y="225"/>
                  </a:cubicBezTo>
                  <a:cubicBezTo>
                    <a:pt x="102" y="225"/>
                    <a:pt x="98" y="227"/>
                    <a:pt x="95" y="231"/>
                  </a:cubicBezTo>
                  <a:cubicBezTo>
                    <a:pt x="89" y="243"/>
                    <a:pt x="77" y="250"/>
                    <a:pt x="63" y="250"/>
                  </a:cubicBezTo>
                  <a:cubicBezTo>
                    <a:pt x="42" y="250"/>
                    <a:pt x="25" y="233"/>
                    <a:pt x="25" y="212"/>
                  </a:cubicBezTo>
                  <a:cubicBezTo>
                    <a:pt x="25" y="193"/>
                    <a:pt x="38" y="178"/>
                    <a:pt x="57" y="176"/>
                  </a:cubicBezTo>
                  <a:cubicBezTo>
                    <a:pt x="60" y="175"/>
                    <a:pt x="64" y="172"/>
                    <a:pt x="67" y="168"/>
                  </a:cubicBezTo>
                  <a:cubicBezTo>
                    <a:pt x="68" y="165"/>
                    <a:pt x="68" y="160"/>
                    <a:pt x="65" y="156"/>
                  </a:cubicBezTo>
                  <a:cubicBezTo>
                    <a:pt x="60" y="148"/>
                    <a:pt x="58" y="140"/>
                    <a:pt x="58" y="131"/>
                  </a:cubicBezTo>
                  <a:cubicBezTo>
                    <a:pt x="58" y="110"/>
                    <a:pt x="74" y="91"/>
                    <a:pt x="95" y="88"/>
                  </a:cubicBezTo>
                  <a:cubicBezTo>
                    <a:pt x="100" y="87"/>
                    <a:pt x="105" y="83"/>
                    <a:pt x="105" y="78"/>
                  </a:cubicBezTo>
                  <a:cubicBezTo>
                    <a:pt x="112" y="47"/>
                    <a:pt x="138" y="25"/>
                    <a:pt x="170" y="25"/>
                  </a:cubicBezTo>
                  <a:cubicBezTo>
                    <a:pt x="198" y="25"/>
                    <a:pt x="221" y="42"/>
                    <a:pt x="232" y="67"/>
                  </a:cubicBezTo>
                  <a:cubicBezTo>
                    <a:pt x="233" y="72"/>
                    <a:pt x="238" y="75"/>
                    <a:pt x="243" y="75"/>
                  </a:cubicBezTo>
                  <a:lnTo>
                    <a:pt x="245" y="75"/>
                  </a:lnTo>
                  <a:cubicBezTo>
                    <a:pt x="267" y="75"/>
                    <a:pt x="283" y="91"/>
                    <a:pt x="283" y="112"/>
                  </a:cubicBezTo>
                  <a:cubicBezTo>
                    <a:pt x="283" y="120"/>
                    <a:pt x="280" y="127"/>
                    <a:pt x="277" y="133"/>
                  </a:cubicBezTo>
                  <a:cubicBezTo>
                    <a:pt x="274" y="136"/>
                    <a:pt x="274" y="140"/>
                    <a:pt x="275" y="143"/>
                  </a:cubicBezTo>
                  <a:cubicBezTo>
                    <a:pt x="277" y="147"/>
                    <a:pt x="278" y="150"/>
                    <a:pt x="282" y="151"/>
                  </a:cubicBezTo>
                  <a:cubicBezTo>
                    <a:pt x="298" y="161"/>
                    <a:pt x="309" y="178"/>
                    <a:pt x="309" y="197"/>
                  </a:cubicBezTo>
                  <a:cubicBezTo>
                    <a:pt x="307" y="226"/>
                    <a:pt x="283" y="250"/>
                    <a:pt x="254" y="25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4" name="TextBox 23"/>
          <p:cNvSpPr txBox="1"/>
          <p:nvPr/>
        </p:nvSpPr>
        <p:spPr>
          <a:xfrm>
            <a:off x="8974010" y="3803392"/>
            <a:ext cx="3217990"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hu-HU" sz="1800" b="0" i="0" u="none" strike="noStrike" kern="1200" cap="none" spc="0" normalizeH="0" baseline="0" noProof="0" dirty="0">
                <a:ln>
                  <a:noFill/>
                </a:ln>
                <a:solidFill>
                  <a:prstClr val="black"/>
                </a:solidFill>
                <a:effectLst/>
                <a:uLnTx/>
                <a:uFillTx/>
                <a:latin typeface="Calibri Light"/>
                <a:ea typeface="+mn-ea"/>
                <a:cs typeface="+mn-cs"/>
              </a:rPr>
              <a:t>Széndioxid kivonása a légkörből </a:t>
            </a:r>
            <a:endParaRPr kumimoji="0" lang="de-DE" sz="1800" b="0" i="0" u="none" strike="noStrike" kern="1200" cap="none" spc="0" normalizeH="0" baseline="0" noProof="0" dirty="0">
              <a:ln>
                <a:noFill/>
              </a:ln>
              <a:solidFill>
                <a:srgbClr val="313131"/>
              </a:solidFill>
              <a:effectLst/>
              <a:uLnTx/>
              <a:uFillTx/>
              <a:latin typeface="Calibri Light"/>
              <a:ea typeface="+mn-ea"/>
              <a:cs typeface="+mn-cs"/>
            </a:endParaRPr>
          </a:p>
        </p:txBody>
      </p:sp>
      <p:sp>
        <p:nvSpPr>
          <p:cNvPr id="25" name="TextBox 24"/>
          <p:cNvSpPr txBox="1"/>
          <p:nvPr/>
        </p:nvSpPr>
        <p:spPr>
          <a:xfrm>
            <a:off x="8974009" y="4483474"/>
            <a:ext cx="3336031"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hu-HU" sz="1800" b="0" i="0" u="none" strike="noStrike" kern="1200" cap="none" spc="0" normalizeH="0" baseline="0" noProof="0" dirty="0">
                <a:ln>
                  <a:noFill/>
                </a:ln>
                <a:solidFill>
                  <a:prstClr val="black"/>
                </a:solidFill>
                <a:effectLst/>
                <a:uLnTx/>
                <a:uFillTx/>
                <a:latin typeface="Calibri Light"/>
                <a:ea typeface="+mn-ea"/>
                <a:cs typeface="+mn-cs"/>
              </a:rPr>
              <a:t>É</a:t>
            </a:r>
            <a:r>
              <a:rPr kumimoji="0" lang="en-US" sz="1800" b="0" i="0" u="none" strike="noStrike" kern="1200" cap="none" spc="0" normalizeH="0" baseline="0" noProof="0" dirty="0" err="1">
                <a:ln>
                  <a:noFill/>
                </a:ln>
                <a:solidFill>
                  <a:prstClr val="black"/>
                </a:solidFill>
                <a:effectLst/>
                <a:uLnTx/>
                <a:uFillTx/>
                <a:latin typeface="Calibri Light"/>
                <a:ea typeface="+mn-ea"/>
                <a:cs typeface="+mn-cs"/>
              </a:rPr>
              <a:t>rtékláncon</a:t>
            </a:r>
            <a:r>
              <a:rPr kumimoji="0" lang="en-US" sz="1800" b="0" i="0" u="none" strike="noStrike" kern="1200" cap="none" spc="0" normalizeH="0" baseline="0" noProof="0" dirty="0">
                <a:ln>
                  <a:noFill/>
                </a:ln>
                <a:solidFill>
                  <a:prstClr val="black"/>
                </a:solidFill>
                <a:effectLst/>
                <a:uLnTx/>
                <a:uFillTx/>
                <a:latin typeface="Calibri Light"/>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Light"/>
                <a:ea typeface="+mn-ea"/>
                <a:cs typeface="+mn-cs"/>
              </a:rPr>
              <a:t>kívül</a:t>
            </a:r>
            <a:r>
              <a:rPr kumimoji="0" lang="hu-HU" sz="1800" b="0" i="0" u="none" strike="noStrike" kern="1200" cap="none" spc="0" normalizeH="0" baseline="0" noProof="0" dirty="0">
                <a:ln>
                  <a:noFill/>
                </a:ln>
                <a:solidFill>
                  <a:prstClr val="black"/>
                </a:solidFill>
                <a:effectLst/>
                <a:uLnTx/>
                <a:uFillTx/>
                <a:latin typeface="Calibri Light"/>
                <a:ea typeface="+mn-ea"/>
                <a:cs typeface="+mn-cs"/>
              </a:rPr>
              <a:t> történő </a:t>
            </a:r>
            <a:r>
              <a:rPr kumimoji="0" lang="en-US" sz="1800" b="0" i="0" u="none" strike="noStrike" kern="1200" cap="none" spc="0" normalizeH="0" baseline="0" noProof="0" dirty="0" err="1">
                <a:ln>
                  <a:noFill/>
                </a:ln>
                <a:solidFill>
                  <a:prstClr val="black"/>
                </a:solidFill>
                <a:effectLst/>
                <a:uLnTx/>
                <a:uFillTx/>
                <a:latin typeface="Calibri Light"/>
                <a:ea typeface="+mn-ea"/>
                <a:cs typeface="+mn-cs"/>
              </a:rPr>
              <a:t>kompenzáció</a:t>
            </a:r>
            <a:r>
              <a:rPr kumimoji="0" lang="en-US" sz="1800" b="0" i="0" u="none" strike="noStrike" kern="1200" cap="none" spc="0" normalizeH="0" baseline="0" noProof="0" dirty="0">
                <a:ln>
                  <a:noFill/>
                </a:ln>
                <a:solidFill>
                  <a:prstClr val="black"/>
                </a:solidFill>
                <a:effectLst/>
                <a:uLnTx/>
                <a:uFillTx/>
                <a:latin typeface="Calibri Light"/>
                <a:ea typeface="+mn-ea"/>
                <a:cs typeface="+mn-cs"/>
              </a:rPr>
              <a:t> (pl. </a:t>
            </a:r>
            <a:r>
              <a:rPr kumimoji="0" lang="hu-HU" sz="1800" b="0" i="0" u="none" strike="noStrike" kern="1200" cap="none" spc="0" normalizeH="0" baseline="0" noProof="0" dirty="0" err="1">
                <a:ln>
                  <a:noFill/>
                </a:ln>
                <a:solidFill>
                  <a:prstClr val="black"/>
                </a:solidFill>
                <a:effectLst/>
                <a:uLnTx/>
                <a:uFillTx/>
                <a:latin typeface="Calibri Light"/>
                <a:ea typeface="+mn-ea"/>
                <a:cs typeface="+mn-cs"/>
              </a:rPr>
              <a:t>k</a:t>
            </a:r>
            <a:r>
              <a:rPr kumimoji="0" lang="en-US" sz="1800" b="0" i="0" u="none" strike="noStrike" kern="1200" cap="none" spc="0" normalizeH="0" baseline="0" noProof="0" dirty="0" err="1">
                <a:ln>
                  <a:noFill/>
                </a:ln>
                <a:solidFill>
                  <a:prstClr val="black"/>
                </a:solidFill>
                <a:effectLst/>
                <a:uLnTx/>
                <a:uFillTx/>
                <a:latin typeface="Calibri Light"/>
                <a:ea typeface="+mn-ea"/>
                <a:cs typeface="+mn-cs"/>
              </a:rPr>
              <a:t>límaprojektek</a:t>
            </a:r>
            <a:r>
              <a:rPr kumimoji="0" lang="en-US" sz="1800" b="0" i="0" u="none" strike="noStrike" kern="1200" cap="none" spc="0" normalizeH="0" baseline="0" noProof="0" dirty="0">
                <a:ln>
                  <a:noFill/>
                </a:ln>
                <a:solidFill>
                  <a:prstClr val="black"/>
                </a:solidFill>
                <a:effectLst/>
                <a:uLnTx/>
                <a:uFillTx/>
                <a:latin typeface="Calibri Light"/>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Light"/>
                <a:ea typeface="+mn-ea"/>
                <a:cs typeface="+mn-cs"/>
              </a:rPr>
              <a:t>finanszírozása</a:t>
            </a:r>
            <a:r>
              <a:rPr kumimoji="0" lang="hu-HU" sz="1800" b="0" i="0" u="none" strike="noStrike" kern="1200" cap="none" spc="0" normalizeH="0" baseline="0" noProof="0" dirty="0">
                <a:ln>
                  <a:noFill/>
                </a:ln>
                <a:solidFill>
                  <a:prstClr val="black"/>
                </a:solidFill>
                <a:effectLst/>
                <a:uLnTx/>
                <a:uFillTx/>
                <a:latin typeface="Calibri Light"/>
                <a:ea typeface="+mn-ea"/>
                <a:cs typeface="+mn-cs"/>
              </a:rPr>
              <a:t> révén</a:t>
            </a:r>
            <a:r>
              <a:rPr kumimoji="0" lang="en-US" sz="1800" b="0" i="0" u="none" strike="noStrike" kern="1200" cap="none" spc="0" normalizeH="0" baseline="0" noProof="0" dirty="0">
                <a:ln>
                  <a:noFill/>
                </a:ln>
                <a:solidFill>
                  <a:prstClr val="black"/>
                </a:solidFill>
                <a:effectLst/>
                <a:uLnTx/>
                <a:uFillTx/>
                <a:latin typeface="Calibri Light"/>
                <a:ea typeface="+mn-ea"/>
                <a:cs typeface="+mn-cs"/>
              </a:rPr>
              <a:t>)</a:t>
            </a:r>
            <a:endParaRPr kumimoji="0" lang="de-DE" sz="1800" b="0" i="0" u="none" strike="noStrike" kern="1200" cap="none" spc="0" normalizeH="0" baseline="0" noProof="0" dirty="0">
              <a:ln>
                <a:noFill/>
              </a:ln>
              <a:solidFill>
                <a:srgbClr val="313131"/>
              </a:solidFill>
              <a:effectLst/>
              <a:uLnTx/>
              <a:uFillTx/>
              <a:latin typeface="Calibri Light"/>
              <a:ea typeface="+mn-ea"/>
              <a:cs typeface="+mn-cs"/>
            </a:endParaRPr>
          </a:p>
        </p:txBody>
      </p:sp>
    </p:spTree>
    <p:extLst>
      <p:ext uri="{BB962C8B-B14F-4D97-AF65-F5344CB8AC3E}">
        <p14:creationId xmlns:p14="http://schemas.microsoft.com/office/powerpoint/2010/main" val="237069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hu-HU" dirty="0"/>
              <a:t>Ösztönzők</a:t>
            </a:r>
            <a:r>
              <a:rPr lang="en-US" dirty="0"/>
              <a:t> &amp; </a:t>
            </a:r>
            <a:r>
              <a:rPr lang="hu-HU" dirty="0"/>
              <a:t>akadályok - </a:t>
            </a:r>
            <a:r>
              <a:rPr lang="hu-HU" dirty="0" err="1"/>
              <a:t>mentimeter</a:t>
            </a:r>
            <a:r>
              <a:rPr lang="en-US" dirty="0"/>
              <a:t> </a:t>
            </a:r>
          </a:p>
        </p:txBody>
      </p:sp>
    </p:spTree>
    <p:extLst>
      <p:ext uri="{BB962C8B-B14F-4D97-AF65-F5344CB8AC3E}">
        <p14:creationId xmlns:p14="http://schemas.microsoft.com/office/powerpoint/2010/main" val="171760545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1188700" cy="698501"/>
          </a:xfrm>
        </p:spPr>
        <p:txBody>
          <a:bodyPr/>
          <a:lstStyle/>
          <a:p>
            <a:r>
              <a:rPr lang="hu-HU" b="1" dirty="0"/>
              <a:t>Milyen akadályokkal szembesülnek a vállalatok ÜHG kibocsátásuk csökkentésével kapcsolatban?</a:t>
            </a:r>
            <a:endParaRPr lang="en-US"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2119" y="-1140883"/>
                        <a:ext cx="2116" cy="2116"/>
                      </a:xfrm>
                      <a:prstGeom prst="rect">
                        <a:avLst/>
                      </a:prstGeom>
                    </p:spPr>
                  </p:pic>
                </p:oleObj>
              </mc:Fallback>
            </mc:AlternateContent>
          </a:graphicData>
        </a:graphic>
      </p:graphicFrame>
      <p:sp>
        <p:nvSpPr>
          <p:cNvPr id="8" name="Text Placeholder 7"/>
          <p:cNvSpPr>
            <a:spLocks noGrp="1"/>
          </p:cNvSpPr>
          <p:nvPr>
            <p:ph type="body" sz="quarter" idx="13"/>
          </p:nvPr>
        </p:nvSpPr>
        <p:spPr>
          <a:xfrm>
            <a:off x="466344" y="751586"/>
            <a:ext cx="11188700" cy="757255"/>
          </a:xfrm>
        </p:spPr>
        <p:txBody>
          <a:bodyPr/>
          <a:lstStyle/>
          <a:p>
            <a:r>
              <a:rPr lang="hu-HU" dirty="0"/>
              <a:t>A legnagyobb akadálya az ÜHG kibocsátások csökkentésének a pénzügyi források, illetve a belső erőforrások hiánya</a:t>
            </a:r>
            <a:endParaRPr lang="de-DE" dirty="0"/>
          </a:p>
        </p:txBody>
      </p:sp>
      <p:graphicFrame>
        <p:nvGraphicFramePr>
          <p:cNvPr id="9" name="Chart Placeholder 50"/>
          <p:cNvGraphicFramePr>
            <a:graphicFrameLocks noGrp="1"/>
          </p:cNvGraphicFramePr>
          <p:nvPr>
            <p:ph type="chart" sz="quarter" idx="21"/>
          </p:nvPr>
        </p:nvGraphicFramePr>
        <p:xfrm>
          <a:off x="-1376412" y="1294417"/>
          <a:ext cx="11184556" cy="5415607"/>
        </p:xfrm>
        <a:graphic>
          <a:graphicData uri="http://schemas.openxmlformats.org/drawingml/2006/chart">
            <c:chart xmlns:c="http://schemas.openxmlformats.org/drawingml/2006/chart" xmlns:r="http://schemas.openxmlformats.org/officeDocument/2006/relationships" r:id="rId6"/>
          </a:graphicData>
        </a:graphic>
      </p:graphicFrame>
      <p:sp>
        <p:nvSpPr>
          <p:cNvPr id="39" name="Text Placeholder 19"/>
          <p:cNvSpPr>
            <a:spLocks noGrp="1"/>
          </p:cNvSpPr>
          <p:nvPr>
            <p:ph type="body" sz="quarter" idx="13"/>
          </p:nvPr>
        </p:nvSpPr>
        <p:spPr>
          <a:xfrm>
            <a:off x="7626461" y="2098525"/>
            <a:ext cx="3717463" cy="757255"/>
          </a:xfrm>
        </p:spPr>
        <p:txBody>
          <a:bodyPr/>
          <a:lstStyle/>
          <a:p>
            <a:r>
              <a:rPr lang="hu-HU" b="1" dirty="0"/>
              <a:t>Egyéb</a:t>
            </a:r>
          </a:p>
          <a:p>
            <a:pPr marL="285750" indent="-285750">
              <a:buFont typeface="Arial" panose="020B0604020202020204" pitchFamily="34" charset="0"/>
              <a:buChar char="•"/>
            </a:pPr>
            <a:r>
              <a:rPr lang="hu-HU" dirty="0"/>
              <a:t>Elérhető technológiák hiánya</a:t>
            </a:r>
          </a:p>
          <a:p>
            <a:pPr marL="285750" indent="-285750">
              <a:buFont typeface="Arial" panose="020B0604020202020204" pitchFamily="34" charset="0"/>
              <a:buChar char="•"/>
            </a:pPr>
            <a:r>
              <a:rPr lang="hu-HU" dirty="0"/>
              <a:t>Ügyfélkör motivációjának hiánya</a:t>
            </a:r>
          </a:p>
          <a:p>
            <a:pPr marL="285750" indent="-285750">
              <a:buFont typeface="Arial" panose="020B0604020202020204" pitchFamily="34" charset="0"/>
              <a:buChar char="•"/>
            </a:pPr>
            <a:r>
              <a:rPr lang="hu-HU" dirty="0"/>
              <a:t>Megbízható, könnyen megvalósítható </a:t>
            </a:r>
            <a:r>
              <a:rPr lang="hu-HU" dirty="0" err="1"/>
              <a:t>offsetting</a:t>
            </a:r>
            <a:r>
              <a:rPr lang="hu-HU" dirty="0"/>
              <a:t> projektek hiánya Magyarországon</a:t>
            </a:r>
          </a:p>
          <a:p>
            <a:pPr marL="285750" indent="-285750">
              <a:buFont typeface="Arial" panose="020B0604020202020204" pitchFamily="34" charset="0"/>
              <a:buChar char="•"/>
            </a:pPr>
            <a:r>
              <a:rPr lang="hu-HU" dirty="0"/>
              <a:t>Bérelt ingatlan tulajdonosának a rugalmatlansága</a:t>
            </a:r>
          </a:p>
          <a:p>
            <a:pPr marL="285750" indent="-285750">
              <a:buFont typeface="Arial" panose="020B0604020202020204" pitchFamily="34" charset="0"/>
              <a:buChar char="•"/>
            </a:pPr>
            <a:r>
              <a:rPr lang="hu-HU" dirty="0"/>
              <a:t>Módszertani segédletek hiánya</a:t>
            </a:r>
          </a:p>
          <a:p>
            <a:pPr marL="285750" indent="-285750">
              <a:buFont typeface="Arial" panose="020B0604020202020204" pitchFamily="34" charset="0"/>
              <a:buChar char="•"/>
            </a:pPr>
            <a:r>
              <a:rPr lang="hu-HU" dirty="0"/>
              <a:t>Kormányzati előírások hiánya (pl. támogatások esetén is mint a CSOK)</a:t>
            </a:r>
            <a:endParaRPr lang="en-US" dirty="0"/>
          </a:p>
          <a:p>
            <a:endParaRPr lang="en-US" noProof="0" dirty="0"/>
          </a:p>
        </p:txBody>
      </p:sp>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 </a:t>
            </a:r>
          </a:p>
        </p:txBody>
      </p:sp>
    </p:spTree>
    <p:extLst>
      <p:ext uri="{BB962C8B-B14F-4D97-AF65-F5344CB8AC3E}">
        <p14:creationId xmlns:p14="http://schemas.microsoft.com/office/powerpoint/2010/main" val="1671109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Placeholder 50"/>
          <p:cNvGraphicFramePr>
            <a:graphicFrameLocks noGrp="1"/>
          </p:cNvGraphicFramePr>
          <p:nvPr>
            <p:ph type="chart" sz="quarter" idx="21"/>
          </p:nvPr>
        </p:nvGraphicFramePr>
        <p:xfrm>
          <a:off x="-1479293" y="1040057"/>
          <a:ext cx="11184556" cy="5706819"/>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2"/>
          <p:cNvSpPr>
            <a:spLocks noGrp="1"/>
          </p:cNvSpPr>
          <p:nvPr>
            <p:ph type="title"/>
          </p:nvPr>
        </p:nvSpPr>
        <p:spPr>
          <a:xfrm>
            <a:off x="466344" y="402336"/>
            <a:ext cx="11188700" cy="698501"/>
          </a:xfrm>
        </p:spPr>
        <p:txBody>
          <a:bodyPr/>
          <a:lstStyle/>
          <a:p>
            <a:r>
              <a:rPr lang="hu-HU" b="1" dirty="0"/>
              <a:t>Mi </a:t>
            </a:r>
            <a:r>
              <a:rPr lang="hu-HU" b="1" dirty="0" err="1"/>
              <a:t>ösztönzi</a:t>
            </a:r>
            <a:r>
              <a:rPr lang="hu-HU" b="1" dirty="0"/>
              <a:t> </a:t>
            </a:r>
            <a:r>
              <a:rPr lang="en-US" b="1" dirty="0"/>
              <a:t>a </a:t>
            </a:r>
            <a:r>
              <a:rPr lang="hu-HU" b="1" dirty="0"/>
              <a:t>vállalat</a:t>
            </a:r>
            <a:r>
              <a:rPr lang="en-US" b="1" dirty="0" err="1"/>
              <a:t>okat</a:t>
            </a:r>
            <a:r>
              <a:rPr lang="hu-HU" b="1" dirty="0"/>
              <a:t> a kibocsátáscsökkentésre?</a:t>
            </a:r>
            <a:endParaRPr lang="en-US"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a:t>
            </a:r>
          </a:p>
        </p:txBody>
      </p:sp>
      <p:sp>
        <p:nvSpPr>
          <p:cNvPr id="8" name="Text Placeholder 7"/>
          <p:cNvSpPr>
            <a:spLocks noGrp="1"/>
          </p:cNvSpPr>
          <p:nvPr>
            <p:ph type="body" sz="quarter" idx="13"/>
          </p:nvPr>
        </p:nvSpPr>
        <p:spPr>
          <a:xfrm>
            <a:off x="466344" y="751586"/>
            <a:ext cx="11188700" cy="757255"/>
          </a:xfrm>
        </p:spPr>
        <p:txBody>
          <a:bodyPr/>
          <a:lstStyle/>
          <a:p>
            <a:r>
              <a:rPr lang="hu-HU" dirty="0"/>
              <a:t>A legfontosabb ösztönző a kibocsátások csökkentésére a reputáció kockázata és annak csökkentése, illetve az érdekelt felek elvárásainak való megfelelés </a:t>
            </a:r>
            <a:endParaRPr lang="de-DE" dirty="0"/>
          </a:p>
        </p:txBody>
      </p:sp>
      <p:sp>
        <p:nvSpPr>
          <p:cNvPr id="10" name="Text Placeholder 19"/>
          <p:cNvSpPr>
            <a:spLocks noGrp="1"/>
          </p:cNvSpPr>
          <p:nvPr>
            <p:ph type="body" sz="quarter" idx="13"/>
          </p:nvPr>
        </p:nvSpPr>
        <p:spPr>
          <a:xfrm>
            <a:off x="7470206" y="2001046"/>
            <a:ext cx="3717463" cy="757255"/>
          </a:xfrm>
        </p:spPr>
        <p:txBody>
          <a:bodyPr/>
          <a:lstStyle/>
          <a:p>
            <a:r>
              <a:rPr lang="hu-HU" b="1" dirty="0"/>
              <a:t>Egyéb</a:t>
            </a:r>
          </a:p>
          <a:p>
            <a:pPr marL="285750" indent="-285750">
              <a:buFont typeface="Arial" panose="020B0604020202020204" pitchFamily="34" charset="0"/>
              <a:buChar char="•"/>
            </a:pPr>
            <a:r>
              <a:rPr lang="hu-HU" dirty="0"/>
              <a:t>EU Green </a:t>
            </a:r>
            <a:r>
              <a:rPr lang="hu-HU" dirty="0" err="1"/>
              <a:t>Deal</a:t>
            </a:r>
            <a:r>
              <a:rPr lang="hu-HU" dirty="0"/>
              <a:t> </a:t>
            </a:r>
          </a:p>
          <a:p>
            <a:pPr marL="285750" indent="-285750">
              <a:buFont typeface="Arial" panose="020B0604020202020204" pitchFamily="34" charset="0"/>
              <a:buChar char="•"/>
            </a:pPr>
            <a:r>
              <a:rPr lang="hu-HU" dirty="0"/>
              <a:t>Alapértékrend része a fenntarthatóságra való törekedés </a:t>
            </a:r>
          </a:p>
          <a:p>
            <a:pPr marL="285750" indent="-285750">
              <a:buFont typeface="Arial" panose="020B0604020202020204" pitchFamily="34" charset="0"/>
              <a:buChar char="•"/>
            </a:pPr>
            <a:r>
              <a:rPr lang="hu-HU" dirty="0"/>
              <a:t>A környezetre gyakorolt hatás csökkentése vállalati küldetés </a:t>
            </a:r>
          </a:p>
          <a:p>
            <a:pPr marL="285750" indent="-285750">
              <a:buFont typeface="Arial" panose="020B0604020202020204" pitchFamily="34" charset="0"/>
              <a:buChar char="•"/>
            </a:pPr>
            <a:r>
              <a:rPr lang="hu-HU" dirty="0"/>
              <a:t>Klímaváltozás adta kockázatok</a:t>
            </a:r>
          </a:p>
          <a:p>
            <a:pPr marL="285750" indent="-285750">
              <a:buFont typeface="Arial" panose="020B0604020202020204" pitchFamily="34" charset="0"/>
              <a:buChar char="•"/>
            </a:pPr>
            <a:r>
              <a:rPr lang="hu-HU" dirty="0"/>
              <a:t>Példamutatás </a:t>
            </a:r>
          </a:p>
          <a:p>
            <a:pPr marL="285750" indent="-285750">
              <a:buFont typeface="Arial" panose="020B0604020202020204" pitchFamily="34" charset="0"/>
              <a:buChar char="•"/>
            </a:pPr>
            <a:r>
              <a:rPr lang="hu-HU" dirty="0"/>
              <a:t>Anyavállalat elvárásai </a:t>
            </a:r>
            <a:endParaRPr lang="en-US" dirty="0"/>
          </a:p>
          <a:p>
            <a:endParaRPr lang="en-US" noProof="0" dirty="0"/>
          </a:p>
        </p:txBody>
      </p:sp>
    </p:spTree>
    <p:extLst>
      <p:ext uri="{BB962C8B-B14F-4D97-AF65-F5344CB8AC3E}">
        <p14:creationId xmlns:p14="http://schemas.microsoft.com/office/powerpoint/2010/main" val="102617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0F0-AF94-4172-9206-C5158466B334}"/>
              </a:ext>
            </a:extLst>
          </p:cNvPr>
          <p:cNvSpPr>
            <a:spLocks noGrp="1"/>
          </p:cNvSpPr>
          <p:nvPr>
            <p:ph type="title"/>
          </p:nvPr>
        </p:nvSpPr>
        <p:spPr/>
        <p:txBody>
          <a:bodyPr/>
          <a:lstStyle/>
          <a:p>
            <a:r>
              <a:rPr lang="pl-PL" dirty="0" err="1"/>
              <a:t>Jelentéstétel</a:t>
            </a:r>
            <a:r>
              <a:rPr lang="pl-PL" dirty="0"/>
              <a:t> </a:t>
            </a:r>
            <a:r>
              <a:rPr lang="en-US" dirty="0"/>
              <a:t>&amp;</a:t>
            </a:r>
            <a:br>
              <a:rPr lang="hu-HU" dirty="0"/>
            </a:br>
            <a:r>
              <a:rPr lang="hu-HU" dirty="0"/>
              <a:t>nemzetközi kezdeményezésekhez való csatlakozás</a:t>
            </a:r>
            <a:endParaRPr lang="en-US" dirty="0"/>
          </a:p>
        </p:txBody>
      </p:sp>
    </p:spTree>
    <p:extLst>
      <p:ext uri="{BB962C8B-B14F-4D97-AF65-F5344CB8AC3E}">
        <p14:creationId xmlns:p14="http://schemas.microsoft.com/office/powerpoint/2010/main" val="252086837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Placeholder 9"/>
          <p:cNvGraphicFramePr>
            <a:graphicFrameLocks/>
          </p:cNvGraphicFramePr>
          <p:nvPr/>
        </p:nvGraphicFramePr>
        <p:xfrm>
          <a:off x="415026" y="1106680"/>
          <a:ext cx="11032510" cy="5544111"/>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2"/>
          <p:cNvSpPr>
            <a:spLocks noGrp="1"/>
          </p:cNvSpPr>
          <p:nvPr>
            <p:ph type="title"/>
          </p:nvPr>
        </p:nvSpPr>
        <p:spPr>
          <a:xfrm>
            <a:off x="466344" y="402336"/>
            <a:ext cx="11188700" cy="698501"/>
          </a:xfrm>
        </p:spPr>
        <p:txBody>
          <a:bodyPr/>
          <a:lstStyle/>
          <a:p>
            <a:r>
              <a:rPr lang="hu-HU" b="1" dirty="0"/>
              <a:t> A vállalat</a:t>
            </a:r>
            <a:r>
              <a:rPr lang="en-US" b="1" dirty="0"/>
              <a:t>ok</a:t>
            </a:r>
            <a:r>
              <a:rPr lang="hu-HU" b="1" dirty="0"/>
              <a:t> közzéteszi</a:t>
            </a:r>
            <a:r>
              <a:rPr lang="en-US" b="1" dirty="0"/>
              <a:t>k</a:t>
            </a:r>
            <a:r>
              <a:rPr lang="hu-HU" b="1" dirty="0"/>
              <a:t>-e</a:t>
            </a:r>
            <a:r>
              <a:rPr lang="en-US" b="1" dirty="0"/>
              <a:t> </a:t>
            </a:r>
            <a:r>
              <a:rPr lang="hu-HU" b="1" dirty="0"/>
              <a:t>a kibocsátáscsökkentésre vonatkozó tevékenységüket?</a:t>
            </a:r>
            <a:endParaRPr lang="en-US"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a:t>
            </a:r>
          </a:p>
        </p:txBody>
      </p:sp>
    </p:spTree>
    <p:extLst>
      <p:ext uri="{BB962C8B-B14F-4D97-AF65-F5344CB8AC3E}">
        <p14:creationId xmlns:p14="http://schemas.microsoft.com/office/powerpoint/2010/main" val="4223480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Placeholder 9"/>
          <p:cNvGraphicFramePr>
            <a:graphicFrameLocks/>
          </p:cNvGraphicFramePr>
          <p:nvPr/>
        </p:nvGraphicFramePr>
        <p:xfrm>
          <a:off x="415026" y="1106680"/>
          <a:ext cx="11032510" cy="5544111"/>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2"/>
          <p:cNvSpPr>
            <a:spLocks noGrp="1"/>
          </p:cNvSpPr>
          <p:nvPr>
            <p:ph type="title"/>
          </p:nvPr>
        </p:nvSpPr>
        <p:spPr>
          <a:xfrm>
            <a:off x="466344" y="402336"/>
            <a:ext cx="11188700" cy="698501"/>
          </a:xfrm>
        </p:spPr>
        <p:txBody>
          <a:bodyPr/>
          <a:lstStyle/>
          <a:p>
            <a:r>
              <a:rPr lang="hu-HU" b="1" dirty="0"/>
              <a:t>Ha nem, akkor tervezik-e ezen információk közzétételét az elkövetkezendő 5 évben?</a:t>
            </a:r>
            <a:endParaRPr lang="en-US"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a:t>
            </a:r>
          </a:p>
        </p:txBody>
      </p:sp>
      <p:sp>
        <p:nvSpPr>
          <p:cNvPr id="8" name="Text Placeholder 7"/>
          <p:cNvSpPr>
            <a:spLocks noGrp="1"/>
          </p:cNvSpPr>
          <p:nvPr>
            <p:ph type="body" sz="quarter" idx="13"/>
          </p:nvPr>
        </p:nvSpPr>
        <p:spPr>
          <a:xfrm>
            <a:off x="466344" y="751586"/>
            <a:ext cx="11188700" cy="757255"/>
          </a:xfrm>
        </p:spPr>
        <p:txBody>
          <a:bodyPr/>
          <a:lstStyle/>
          <a:p>
            <a:r>
              <a:rPr lang="en-US" dirty="0" err="1"/>
              <a:t>Legt</a:t>
            </a:r>
            <a:r>
              <a:rPr lang="hu-HU" dirty="0" err="1"/>
              <a:t>öbben</a:t>
            </a:r>
            <a:r>
              <a:rPr lang="hu-HU" dirty="0"/>
              <a:t> egyedi fenntarthatósági jelentést terveznek kibocsátani</a:t>
            </a:r>
            <a:endParaRPr lang="de-DE" dirty="0"/>
          </a:p>
        </p:txBody>
      </p:sp>
      <p:sp>
        <p:nvSpPr>
          <p:cNvPr id="7" name="Text Placeholder 19"/>
          <p:cNvSpPr>
            <a:spLocks noGrp="1"/>
          </p:cNvSpPr>
          <p:nvPr>
            <p:ph type="body" sz="quarter" idx="13"/>
          </p:nvPr>
        </p:nvSpPr>
        <p:spPr>
          <a:xfrm>
            <a:off x="568810" y="1252379"/>
            <a:ext cx="5362471" cy="757255"/>
          </a:xfrm>
        </p:spPr>
        <p:txBody>
          <a:bodyPr/>
          <a:lstStyle/>
          <a:p>
            <a:r>
              <a:rPr lang="hu-HU" sz="2800" dirty="0">
                <a:solidFill>
                  <a:schemeClr val="accent1"/>
                </a:solidFill>
              </a:rPr>
              <a:t>Azon cégek 6</a:t>
            </a:r>
            <a:r>
              <a:rPr lang="en-US" sz="2800" dirty="0">
                <a:solidFill>
                  <a:schemeClr val="accent1"/>
                </a:solidFill>
              </a:rPr>
              <a:t>5</a:t>
            </a:r>
            <a:r>
              <a:rPr lang="hu-HU" sz="2800" dirty="0">
                <a:solidFill>
                  <a:schemeClr val="accent1"/>
                </a:solidFill>
              </a:rPr>
              <a:t>%</a:t>
            </a:r>
            <a:r>
              <a:rPr lang="en-US" sz="2800" dirty="0">
                <a:solidFill>
                  <a:schemeClr val="accent1"/>
                </a:solidFill>
              </a:rPr>
              <a:t>-a</a:t>
            </a:r>
            <a:r>
              <a:rPr lang="hu-HU" sz="2800" dirty="0">
                <a:solidFill>
                  <a:schemeClr val="accent1"/>
                </a:solidFill>
              </a:rPr>
              <a:t>, </a:t>
            </a:r>
            <a:r>
              <a:rPr lang="en-US" sz="2800" dirty="0" err="1">
                <a:solidFill>
                  <a:schemeClr val="tx1"/>
                </a:solidFill>
              </a:rPr>
              <a:t>amely</a:t>
            </a:r>
            <a:r>
              <a:rPr lang="en-US" sz="2800" dirty="0">
                <a:solidFill>
                  <a:schemeClr val="tx1"/>
                </a:solidFill>
              </a:rPr>
              <a:t> m</a:t>
            </a:r>
            <a:r>
              <a:rPr lang="hu-HU" sz="2800" dirty="0">
                <a:solidFill>
                  <a:schemeClr val="tx1"/>
                </a:solidFill>
              </a:rPr>
              <a:t>é</a:t>
            </a:r>
            <a:r>
              <a:rPr lang="en-US" sz="2800" dirty="0">
                <a:solidFill>
                  <a:schemeClr val="tx1"/>
                </a:solidFill>
              </a:rPr>
              <a:t>g </a:t>
            </a:r>
            <a:r>
              <a:rPr lang="en-US" sz="2800" dirty="0" err="1">
                <a:solidFill>
                  <a:schemeClr val="tx1"/>
                </a:solidFill>
              </a:rPr>
              <a:t>nem</a:t>
            </a:r>
            <a:r>
              <a:rPr lang="en-US" sz="2800" dirty="0">
                <a:solidFill>
                  <a:schemeClr val="tx1"/>
                </a:solidFill>
              </a:rPr>
              <a:t> </a:t>
            </a:r>
            <a:r>
              <a:rPr lang="en-US" sz="2800" dirty="0" err="1">
                <a:solidFill>
                  <a:schemeClr val="tx1"/>
                </a:solidFill>
              </a:rPr>
              <a:t>jelent</a:t>
            </a:r>
            <a:r>
              <a:rPr lang="en-US" sz="2800" dirty="0">
                <a:solidFill>
                  <a:schemeClr val="tx1"/>
                </a:solidFill>
              </a:rPr>
              <a:t>, </a:t>
            </a:r>
            <a:r>
              <a:rPr lang="en-US" sz="2800" dirty="0" err="1">
                <a:solidFill>
                  <a:schemeClr val="tx1"/>
                </a:solidFill>
              </a:rPr>
              <a:t>tervezi</a:t>
            </a:r>
            <a:r>
              <a:rPr lang="en-US" sz="2800" dirty="0">
                <a:solidFill>
                  <a:schemeClr val="tx1"/>
                </a:solidFill>
              </a:rPr>
              <a:t> </a:t>
            </a:r>
            <a:r>
              <a:rPr lang="hu-HU" sz="2800" dirty="0">
                <a:solidFill>
                  <a:schemeClr val="tx1"/>
                </a:solidFill>
              </a:rPr>
              <a:t>az információk közzétételét az elkövetkezendő 5 évben.</a:t>
            </a:r>
          </a:p>
          <a:p>
            <a:r>
              <a:rPr lang="en-US" sz="2800" noProof="0" dirty="0">
                <a:solidFill>
                  <a:schemeClr val="accent1">
                    <a:lumMod val="50000"/>
                  </a:schemeClr>
                </a:solidFill>
              </a:rPr>
              <a:t>7 </a:t>
            </a:r>
            <a:r>
              <a:rPr lang="hu-HU" sz="2800" noProof="0" dirty="0">
                <a:solidFill>
                  <a:schemeClr val="accent1">
                    <a:lumMod val="50000"/>
                  </a:schemeClr>
                </a:solidFill>
              </a:rPr>
              <a:t>vállalat nem tervezi a jelentéstételt</a:t>
            </a:r>
            <a:endParaRPr lang="en-US" sz="2800" noProof="0" dirty="0">
              <a:solidFill>
                <a:schemeClr val="accent1">
                  <a:lumMod val="50000"/>
                </a:schemeClr>
              </a:solidFill>
            </a:endParaRPr>
          </a:p>
        </p:txBody>
      </p:sp>
    </p:spTree>
    <p:extLst>
      <p:ext uri="{BB962C8B-B14F-4D97-AF65-F5344CB8AC3E}">
        <p14:creationId xmlns:p14="http://schemas.microsoft.com/office/powerpoint/2010/main" val="179701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Placeholder 9"/>
          <p:cNvGraphicFramePr>
            <a:graphicFrameLocks/>
          </p:cNvGraphicFramePr>
          <p:nvPr/>
        </p:nvGraphicFramePr>
        <p:xfrm>
          <a:off x="415025" y="1604520"/>
          <a:ext cx="11032510" cy="5544111"/>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2"/>
          <p:cNvSpPr>
            <a:spLocks noGrp="1"/>
          </p:cNvSpPr>
          <p:nvPr>
            <p:ph type="title"/>
          </p:nvPr>
        </p:nvSpPr>
        <p:spPr>
          <a:xfrm>
            <a:off x="466343" y="402336"/>
            <a:ext cx="11494997" cy="698501"/>
          </a:xfrm>
        </p:spPr>
        <p:txBody>
          <a:bodyPr/>
          <a:lstStyle/>
          <a:p>
            <a:r>
              <a:rPr lang="hu-HU" b="1" dirty="0"/>
              <a:t>Tervezik-e a vállalatok az egy vagy több nemzetközi ÜHG kibocsátás csökkentésére irányuló kezdeményezéshez való csatlakozást? </a:t>
            </a:r>
            <a:endParaRPr lang="en-US"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 </a:t>
            </a:r>
          </a:p>
        </p:txBody>
      </p:sp>
      <p:sp>
        <p:nvSpPr>
          <p:cNvPr id="8" name="Text Placeholder 7"/>
          <p:cNvSpPr>
            <a:spLocks noGrp="1"/>
          </p:cNvSpPr>
          <p:nvPr>
            <p:ph type="body" sz="quarter" idx="13"/>
          </p:nvPr>
        </p:nvSpPr>
        <p:spPr>
          <a:xfrm>
            <a:off x="466343" y="1100836"/>
            <a:ext cx="11188700" cy="757255"/>
          </a:xfrm>
        </p:spPr>
        <p:txBody>
          <a:bodyPr/>
          <a:lstStyle/>
          <a:p>
            <a:r>
              <a:rPr lang="en-US" dirty="0"/>
              <a:t>30 v</a:t>
            </a:r>
            <a:r>
              <a:rPr lang="hu-HU" dirty="0" err="1"/>
              <a:t>állalat</a:t>
            </a:r>
            <a:r>
              <a:rPr lang="hu-HU" dirty="0"/>
              <a:t> tervez csatlakozni egy vagy több nemzetközi kezdeményezéshez</a:t>
            </a:r>
            <a:r>
              <a:rPr lang="en-US" dirty="0"/>
              <a:t>; a</a:t>
            </a:r>
            <a:r>
              <a:rPr lang="hu-HU" dirty="0"/>
              <a:t> legnépszerűbb a </a:t>
            </a:r>
            <a:r>
              <a:rPr lang="en-US" dirty="0"/>
              <a:t>“race to zero”. 2 v</a:t>
            </a:r>
            <a:r>
              <a:rPr lang="hu-HU" dirty="0" err="1"/>
              <a:t>állalat</a:t>
            </a:r>
            <a:r>
              <a:rPr lang="hu-HU" dirty="0"/>
              <a:t> már csatlakozott az</a:t>
            </a:r>
            <a:r>
              <a:rPr lang="en-US" dirty="0"/>
              <a:t> “EV100” </a:t>
            </a:r>
            <a:r>
              <a:rPr lang="en-US" dirty="0" err="1"/>
              <a:t>ke</a:t>
            </a:r>
            <a:r>
              <a:rPr lang="hu-HU" dirty="0" err="1"/>
              <a:t>zdeményezéshez</a:t>
            </a:r>
            <a:r>
              <a:rPr lang="hu-HU" dirty="0"/>
              <a:t>  </a:t>
            </a:r>
            <a:endParaRPr lang="de-DE" dirty="0"/>
          </a:p>
        </p:txBody>
      </p:sp>
      <p:sp>
        <p:nvSpPr>
          <p:cNvPr id="7" name="Text Placeholder 19"/>
          <p:cNvSpPr>
            <a:spLocks noGrp="1"/>
          </p:cNvSpPr>
          <p:nvPr>
            <p:ph type="body" sz="quarter" idx="13"/>
          </p:nvPr>
        </p:nvSpPr>
        <p:spPr>
          <a:xfrm>
            <a:off x="5113597" y="1983147"/>
            <a:ext cx="4978492" cy="757255"/>
          </a:xfrm>
        </p:spPr>
        <p:txBody>
          <a:bodyPr/>
          <a:lstStyle/>
          <a:p>
            <a:r>
              <a:rPr lang="hu-HU" sz="2800" dirty="0">
                <a:solidFill>
                  <a:schemeClr val="tx1"/>
                </a:solidFill>
              </a:rPr>
              <a:t>A </a:t>
            </a:r>
            <a:r>
              <a:rPr lang="en-US" sz="2800" dirty="0">
                <a:solidFill>
                  <a:schemeClr val="tx1"/>
                </a:solidFill>
              </a:rPr>
              <a:t>61 </a:t>
            </a:r>
            <a:r>
              <a:rPr lang="hu-HU" sz="2800" dirty="0">
                <a:solidFill>
                  <a:schemeClr val="tx1"/>
                </a:solidFill>
              </a:rPr>
              <a:t>válaszadó cégből</a:t>
            </a:r>
            <a:r>
              <a:rPr lang="en-US" sz="2800" dirty="0">
                <a:solidFill>
                  <a:schemeClr val="tx1"/>
                </a:solidFill>
              </a:rPr>
              <a:t>, </a:t>
            </a:r>
            <a:r>
              <a:rPr lang="en-US" sz="2800" dirty="0">
                <a:solidFill>
                  <a:schemeClr val="accent1"/>
                </a:solidFill>
              </a:rPr>
              <a:t>30 </a:t>
            </a:r>
            <a:r>
              <a:rPr lang="hu-HU" sz="2800" dirty="0">
                <a:solidFill>
                  <a:schemeClr val="accent1"/>
                </a:solidFill>
              </a:rPr>
              <a:t>vállalat tervez</a:t>
            </a:r>
            <a:r>
              <a:rPr lang="en-US" sz="2800" dirty="0">
                <a:solidFill>
                  <a:schemeClr val="accent1"/>
                </a:solidFill>
              </a:rPr>
              <a:t> </a:t>
            </a:r>
            <a:r>
              <a:rPr lang="hu-HU" sz="2800" dirty="0">
                <a:solidFill>
                  <a:schemeClr val="tx1"/>
                </a:solidFill>
              </a:rPr>
              <a:t>csatlakozni egy vagy több nemzetközi kezdeményezéshez.</a:t>
            </a:r>
            <a:endParaRPr lang="en-US" sz="2800" dirty="0">
              <a:solidFill>
                <a:schemeClr val="accent1"/>
              </a:solidFill>
            </a:endParaRPr>
          </a:p>
        </p:txBody>
      </p:sp>
    </p:spTree>
    <p:extLst>
      <p:ext uri="{BB962C8B-B14F-4D97-AF65-F5344CB8AC3E}">
        <p14:creationId xmlns:p14="http://schemas.microsoft.com/office/powerpoint/2010/main" val="191859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344" y="402336"/>
            <a:ext cx="1979673" cy="698501"/>
          </a:xfrm>
        </p:spPr>
        <p:txBody>
          <a:bodyPr/>
          <a:lstStyle/>
          <a:p>
            <a:r>
              <a:rPr lang="hu-HU" sz="2800" b="1" dirty="0"/>
              <a:t>Konklúzió</a:t>
            </a:r>
            <a:endParaRPr lang="en-US" sz="2800" b="1" noProof="0" dirty="0"/>
          </a:p>
        </p:txBody>
      </p:sp>
      <p:graphicFrame>
        <p:nvGraphicFramePr>
          <p:cNvPr id="4" name="Object 3" hidden="1"/>
          <p:cNvGraphicFramePr>
            <a:graphicFrameLocks noChangeAspect="1"/>
          </p:cNvGraphicFramePr>
          <p:nvPr>
            <p:custDataLst>
              <p:tags r:id="rId1"/>
            </p:custDataLst>
          </p:nvPr>
        </p:nvGraphicFramePr>
        <p:xfrm>
          <a:off x="2119" y="-1140883"/>
          <a:ext cx="2116" cy="2116"/>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2119" y="-1140883"/>
                        <a:ext cx="2116" cy="2116"/>
                      </a:xfrm>
                      <a:prstGeom prst="rect">
                        <a:avLst/>
                      </a:prstGeom>
                    </p:spPr>
                  </p:pic>
                </p:oleObj>
              </mc:Fallback>
            </mc:AlternateContent>
          </a:graphicData>
        </a:graphic>
      </p:graphicFrame>
      <p:sp>
        <p:nvSpPr>
          <p:cNvPr id="2" name="Footer Placeholder 1"/>
          <p:cNvSpPr>
            <a:spLocks noGrp="1"/>
          </p:cNvSpPr>
          <p:nvPr>
            <p:ph type="ftr"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900" b="0" i="0" u="none" strike="noStrike" kern="1200" cap="none" spc="0" normalizeH="0" baseline="0" noProof="0" dirty="0">
                <a:ln>
                  <a:noFill/>
                </a:ln>
                <a:solidFill>
                  <a:prstClr val="black"/>
                </a:solidFill>
                <a:effectLst/>
                <a:uLnTx/>
                <a:uFillTx/>
                <a:latin typeface="Calibri Light"/>
                <a:ea typeface="+mn-ea"/>
                <a:cs typeface="+mn-cs"/>
              </a:rPr>
              <a:t>© 2021 Deloitte Magyarország</a:t>
            </a:r>
          </a:p>
        </p:txBody>
      </p:sp>
      <p:grpSp>
        <p:nvGrpSpPr>
          <p:cNvPr id="9" name="Group 8"/>
          <p:cNvGrpSpPr/>
          <p:nvPr/>
        </p:nvGrpSpPr>
        <p:grpSpPr>
          <a:xfrm>
            <a:off x="481063" y="1058756"/>
            <a:ext cx="6828842" cy="783023"/>
            <a:chOff x="3797255" y="976644"/>
            <a:chExt cx="6828842" cy="783023"/>
          </a:xfrm>
        </p:grpSpPr>
        <p:grpSp>
          <p:nvGrpSpPr>
            <p:cNvPr id="11" name="Group 10"/>
            <p:cNvGrpSpPr/>
            <p:nvPr/>
          </p:nvGrpSpPr>
          <p:grpSpPr>
            <a:xfrm>
              <a:off x="3797255" y="976644"/>
              <a:ext cx="783023" cy="783023"/>
              <a:chOff x="3193797" y="1167547"/>
              <a:chExt cx="1136224" cy="1136224"/>
            </a:xfrm>
          </p:grpSpPr>
          <p:sp>
            <p:nvSpPr>
              <p:cNvPr id="15" name="Freeform 538"/>
              <p:cNvSpPr>
                <a:spLocks noChangeAspect="1" noEditPoints="1"/>
              </p:cNvSpPr>
              <p:nvPr/>
            </p:nvSpPr>
            <p:spPr bwMode="auto">
              <a:xfrm>
                <a:off x="3267550" y="1244763"/>
                <a:ext cx="981795" cy="981795"/>
              </a:xfrm>
              <a:custGeom>
                <a:avLst/>
                <a:gdLst>
                  <a:gd name="T0" fmla="*/ 226 w 512"/>
                  <a:gd name="T1" fmla="*/ 352 h 512"/>
                  <a:gd name="T2" fmla="*/ 286 w 512"/>
                  <a:gd name="T3" fmla="*/ 352 h 512"/>
                  <a:gd name="T4" fmla="*/ 279 w 512"/>
                  <a:gd name="T5" fmla="*/ 394 h 512"/>
                  <a:gd name="T6" fmla="*/ 233 w 512"/>
                  <a:gd name="T7" fmla="*/ 394 h 512"/>
                  <a:gd name="T8" fmla="*/ 226 w 512"/>
                  <a:gd name="T9" fmla="*/ 352 h 512"/>
                  <a:gd name="T10" fmla="*/ 256 w 512"/>
                  <a:gd name="T11" fmla="*/ 117 h 512"/>
                  <a:gd name="T12" fmla="*/ 178 w 512"/>
                  <a:gd name="T13" fmla="*/ 191 h 512"/>
                  <a:gd name="T14" fmla="*/ 194 w 512"/>
                  <a:gd name="T15" fmla="*/ 242 h 512"/>
                  <a:gd name="T16" fmla="*/ 224 w 512"/>
                  <a:gd name="T17" fmla="*/ 309 h 512"/>
                  <a:gd name="T18" fmla="*/ 224 w 512"/>
                  <a:gd name="T19" fmla="*/ 330 h 512"/>
                  <a:gd name="T20" fmla="*/ 245 w 512"/>
                  <a:gd name="T21" fmla="*/ 330 h 512"/>
                  <a:gd name="T22" fmla="*/ 245 w 512"/>
                  <a:gd name="T23" fmla="*/ 249 h 512"/>
                  <a:gd name="T24" fmla="*/ 227 w 512"/>
                  <a:gd name="T25" fmla="*/ 231 h 512"/>
                  <a:gd name="T26" fmla="*/ 227 w 512"/>
                  <a:gd name="T27" fmla="*/ 216 h 512"/>
                  <a:gd name="T28" fmla="*/ 242 w 512"/>
                  <a:gd name="T29" fmla="*/ 216 h 512"/>
                  <a:gd name="T30" fmla="*/ 256 w 512"/>
                  <a:gd name="T31" fmla="*/ 230 h 512"/>
                  <a:gd name="T32" fmla="*/ 269 w 512"/>
                  <a:gd name="T33" fmla="*/ 216 h 512"/>
                  <a:gd name="T34" fmla="*/ 285 w 512"/>
                  <a:gd name="T35" fmla="*/ 216 h 512"/>
                  <a:gd name="T36" fmla="*/ 285 w 512"/>
                  <a:gd name="T37" fmla="*/ 231 h 512"/>
                  <a:gd name="T38" fmla="*/ 266 w 512"/>
                  <a:gd name="T39" fmla="*/ 249 h 512"/>
                  <a:gd name="T40" fmla="*/ 266 w 512"/>
                  <a:gd name="T41" fmla="*/ 330 h 512"/>
                  <a:gd name="T42" fmla="*/ 288 w 512"/>
                  <a:gd name="T43" fmla="*/ 330 h 512"/>
                  <a:gd name="T44" fmla="*/ 288 w 512"/>
                  <a:gd name="T45" fmla="*/ 309 h 512"/>
                  <a:gd name="T46" fmla="*/ 318 w 512"/>
                  <a:gd name="T47" fmla="*/ 243 h 512"/>
                  <a:gd name="T48" fmla="*/ 334 w 512"/>
                  <a:gd name="T49" fmla="*/ 191 h 512"/>
                  <a:gd name="T50" fmla="*/ 256 w 512"/>
                  <a:gd name="T51" fmla="*/ 117 h 512"/>
                  <a:gd name="T52" fmla="*/ 512 w 512"/>
                  <a:gd name="T53" fmla="*/ 256 h 512"/>
                  <a:gd name="T54" fmla="*/ 256 w 512"/>
                  <a:gd name="T55" fmla="*/ 512 h 512"/>
                  <a:gd name="T56" fmla="*/ 0 w 512"/>
                  <a:gd name="T57" fmla="*/ 256 h 512"/>
                  <a:gd name="T58" fmla="*/ 256 w 512"/>
                  <a:gd name="T59" fmla="*/ 0 h 512"/>
                  <a:gd name="T60" fmla="*/ 512 w 512"/>
                  <a:gd name="T61" fmla="*/ 256 h 512"/>
                  <a:gd name="T62" fmla="*/ 356 w 512"/>
                  <a:gd name="T63" fmla="*/ 191 h 512"/>
                  <a:gd name="T64" fmla="*/ 256 w 512"/>
                  <a:gd name="T65" fmla="*/ 96 h 512"/>
                  <a:gd name="T66" fmla="*/ 256 w 512"/>
                  <a:gd name="T67" fmla="*/ 96 h 512"/>
                  <a:gd name="T68" fmla="*/ 256 w 512"/>
                  <a:gd name="T69" fmla="*/ 96 h 512"/>
                  <a:gd name="T70" fmla="*/ 256 w 512"/>
                  <a:gd name="T71" fmla="*/ 96 h 512"/>
                  <a:gd name="T72" fmla="*/ 255 w 512"/>
                  <a:gd name="T73" fmla="*/ 96 h 512"/>
                  <a:gd name="T74" fmla="*/ 157 w 512"/>
                  <a:gd name="T75" fmla="*/ 191 h 512"/>
                  <a:gd name="T76" fmla="*/ 176 w 512"/>
                  <a:gd name="T77" fmla="*/ 254 h 512"/>
                  <a:gd name="T78" fmla="*/ 202 w 512"/>
                  <a:gd name="T79" fmla="*/ 309 h 512"/>
                  <a:gd name="T80" fmla="*/ 202 w 512"/>
                  <a:gd name="T81" fmla="*/ 341 h 512"/>
                  <a:gd name="T82" fmla="*/ 203 w 512"/>
                  <a:gd name="T83" fmla="*/ 342 h 512"/>
                  <a:gd name="T84" fmla="*/ 202 w 512"/>
                  <a:gd name="T85" fmla="*/ 343 h 512"/>
                  <a:gd name="T86" fmla="*/ 213 w 512"/>
                  <a:gd name="T87" fmla="*/ 407 h 512"/>
                  <a:gd name="T88" fmla="*/ 224 w 512"/>
                  <a:gd name="T89" fmla="*/ 416 h 512"/>
                  <a:gd name="T90" fmla="*/ 288 w 512"/>
                  <a:gd name="T91" fmla="*/ 416 h 512"/>
                  <a:gd name="T92" fmla="*/ 298 w 512"/>
                  <a:gd name="T93" fmla="*/ 407 h 512"/>
                  <a:gd name="T94" fmla="*/ 309 w 512"/>
                  <a:gd name="T95" fmla="*/ 343 h 512"/>
                  <a:gd name="T96" fmla="*/ 309 w 512"/>
                  <a:gd name="T97" fmla="*/ 342 h 512"/>
                  <a:gd name="T98" fmla="*/ 309 w 512"/>
                  <a:gd name="T99" fmla="*/ 341 h 512"/>
                  <a:gd name="T100" fmla="*/ 309 w 512"/>
                  <a:gd name="T101" fmla="*/ 309 h 512"/>
                  <a:gd name="T102" fmla="*/ 336 w 512"/>
                  <a:gd name="T103" fmla="*/ 254 h 512"/>
                  <a:gd name="T104" fmla="*/ 356 w 512"/>
                  <a:gd name="T105" fmla="*/ 191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2" h="512">
                    <a:moveTo>
                      <a:pt x="226" y="352"/>
                    </a:moveTo>
                    <a:cubicBezTo>
                      <a:pt x="286" y="352"/>
                      <a:pt x="286" y="352"/>
                      <a:pt x="286" y="352"/>
                    </a:cubicBezTo>
                    <a:cubicBezTo>
                      <a:pt x="279" y="394"/>
                      <a:pt x="279" y="394"/>
                      <a:pt x="279" y="394"/>
                    </a:cubicBezTo>
                    <a:cubicBezTo>
                      <a:pt x="233" y="394"/>
                      <a:pt x="233" y="394"/>
                      <a:pt x="233" y="394"/>
                    </a:cubicBezTo>
                    <a:lnTo>
                      <a:pt x="226" y="352"/>
                    </a:lnTo>
                    <a:close/>
                    <a:moveTo>
                      <a:pt x="256" y="117"/>
                    </a:moveTo>
                    <a:cubicBezTo>
                      <a:pt x="214" y="117"/>
                      <a:pt x="178" y="151"/>
                      <a:pt x="178" y="191"/>
                    </a:cubicBezTo>
                    <a:cubicBezTo>
                      <a:pt x="178" y="219"/>
                      <a:pt x="194" y="242"/>
                      <a:pt x="194" y="242"/>
                    </a:cubicBezTo>
                    <a:cubicBezTo>
                      <a:pt x="201" y="254"/>
                      <a:pt x="224" y="292"/>
                      <a:pt x="224" y="309"/>
                    </a:cubicBezTo>
                    <a:cubicBezTo>
                      <a:pt x="224" y="330"/>
                      <a:pt x="224" y="330"/>
                      <a:pt x="224" y="330"/>
                    </a:cubicBezTo>
                    <a:cubicBezTo>
                      <a:pt x="245" y="330"/>
                      <a:pt x="245" y="330"/>
                      <a:pt x="245" y="330"/>
                    </a:cubicBezTo>
                    <a:cubicBezTo>
                      <a:pt x="245" y="249"/>
                      <a:pt x="245" y="249"/>
                      <a:pt x="245" y="249"/>
                    </a:cubicBezTo>
                    <a:cubicBezTo>
                      <a:pt x="227" y="231"/>
                      <a:pt x="227" y="231"/>
                      <a:pt x="227" y="231"/>
                    </a:cubicBezTo>
                    <a:cubicBezTo>
                      <a:pt x="223" y="227"/>
                      <a:pt x="223" y="220"/>
                      <a:pt x="227" y="216"/>
                    </a:cubicBezTo>
                    <a:cubicBezTo>
                      <a:pt x="231" y="212"/>
                      <a:pt x="238" y="212"/>
                      <a:pt x="242" y="216"/>
                    </a:cubicBezTo>
                    <a:cubicBezTo>
                      <a:pt x="256" y="230"/>
                      <a:pt x="256" y="230"/>
                      <a:pt x="256" y="230"/>
                    </a:cubicBezTo>
                    <a:cubicBezTo>
                      <a:pt x="269" y="216"/>
                      <a:pt x="269" y="216"/>
                      <a:pt x="269" y="216"/>
                    </a:cubicBezTo>
                    <a:cubicBezTo>
                      <a:pt x="274" y="212"/>
                      <a:pt x="280" y="212"/>
                      <a:pt x="285" y="216"/>
                    </a:cubicBezTo>
                    <a:cubicBezTo>
                      <a:pt x="289" y="220"/>
                      <a:pt x="289" y="227"/>
                      <a:pt x="285" y="231"/>
                    </a:cubicBezTo>
                    <a:cubicBezTo>
                      <a:pt x="266" y="249"/>
                      <a:pt x="266" y="249"/>
                      <a:pt x="266" y="249"/>
                    </a:cubicBezTo>
                    <a:cubicBezTo>
                      <a:pt x="266" y="330"/>
                      <a:pt x="266" y="330"/>
                      <a:pt x="266" y="330"/>
                    </a:cubicBezTo>
                    <a:cubicBezTo>
                      <a:pt x="288" y="330"/>
                      <a:pt x="288" y="330"/>
                      <a:pt x="288" y="330"/>
                    </a:cubicBezTo>
                    <a:cubicBezTo>
                      <a:pt x="288" y="309"/>
                      <a:pt x="288" y="309"/>
                      <a:pt x="288" y="309"/>
                    </a:cubicBezTo>
                    <a:cubicBezTo>
                      <a:pt x="288" y="292"/>
                      <a:pt x="311" y="254"/>
                      <a:pt x="318" y="243"/>
                    </a:cubicBezTo>
                    <a:cubicBezTo>
                      <a:pt x="318" y="242"/>
                      <a:pt x="334" y="218"/>
                      <a:pt x="334" y="191"/>
                    </a:cubicBezTo>
                    <a:cubicBezTo>
                      <a:pt x="334" y="151"/>
                      <a:pt x="298" y="117"/>
                      <a:pt x="256" y="117"/>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356" y="191"/>
                    </a:moveTo>
                    <a:cubicBezTo>
                      <a:pt x="356" y="140"/>
                      <a:pt x="310" y="96"/>
                      <a:pt x="256" y="96"/>
                    </a:cubicBezTo>
                    <a:cubicBezTo>
                      <a:pt x="256" y="96"/>
                      <a:pt x="256" y="96"/>
                      <a:pt x="256" y="96"/>
                    </a:cubicBezTo>
                    <a:cubicBezTo>
                      <a:pt x="256" y="96"/>
                      <a:pt x="256" y="96"/>
                      <a:pt x="256" y="96"/>
                    </a:cubicBezTo>
                    <a:cubicBezTo>
                      <a:pt x="256" y="96"/>
                      <a:pt x="256" y="96"/>
                      <a:pt x="256" y="96"/>
                    </a:cubicBezTo>
                    <a:cubicBezTo>
                      <a:pt x="256" y="96"/>
                      <a:pt x="256" y="96"/>
                      <a:pt x="255" y="96"/>
                    </a:cubicBezTo>
                    <a:cubicBezTo>
                      <a:pt x="202" y="96"/>
                      <a:pt x="157" y="140"/>
                      <a:pt x="157" y="191"/>
                    </a:cubicBezTo>
                    <a:cubicBezTo>
                      <a:pt x="157" y="225"/>
                      <a:pt x="175" y="253"/>
                      <a:pt x="176" y="254"/>
                    </a:cubicBezTo>
                    <a:cubicBezTo>
                      <a:pt x="189" y="275"/>
                      <a:pt x="202" y="302"/>
                      <a:pt x="202" y="309"/>
                    </a:cubicBezTo>
                    <a:cubicBezTo>
                      <a:pt x="202" y="341"/>
                      <a:pt x="202" y="341"/>
                      <a:pt x="202" y="341"/>
                    </a:cubicBezTo>
                    <a:cubicBezTo>
                      <a:pt x="202" y="341"/>
                      <a:pt x="202" y="342"/>
                      <a:pt x="203" y="342"/>
                    </a:cubicBezTo>
                    <a:cubicBezTo>
                      <a:pt x="203" y="342"/>
                      <a:pt x="202" y="342"/>
                      <a:pt x="202" y="343"/>
                    </a:cubicBezTo>
                    <a:cubicBezTo>
                      <a:pt x="213" y="407"/>
                      <a:pt x="213" y="407"/>
                      <a:pt x="213" y="407"/>
                    </a:cubicBezTo>
                    <a:cubicBezTo>
                      <a:pt x="214" y="412"/>
                      <a:pt x="218" y="416"/>
                      <a:pt x="224" y="416"/>
                    </a:cubicBezTo>
                    <a:cubicBezTo>
                      <a:pt x="288" y="416"/>
                      <a:pt x="288" y="416"/>
                      <a:pt x="288" y="416"/>
                    </a:cubicBezTo>
                    <a:cubicBezTo>
                      <a:pt x="293" y="416"/>
                      <a:pt x="297" y="412"/>
                      <a:pt x="298" y="407"/>
                    </a:cubicBezTo>
                    <a:cubicBezTo>
                      <a:pt x="309" y="343"/>
                      <a:pt x="309" y="343"/>
                      <a:pt x="309" y="343"/>
                    </a:cubicBezTo>
                    <a:cubicBezTo>
                      <a:pt x="309" y="342"/>
                      <a:pt x="309" y="342"/>
                      <a:pt x="309" y="342"/>
                    </a:cubicBezTo>
                    <a:cubicBezTo>
                      <a:pt x="309" y="342"/>
                      <a:pt x="309" y="341"/>
                      <a:pt x="309" y="341"/>
                    </a:cubicBezTo>
                    <a:cubicBezTo>
                      <a:pt x="309" y="309"/>
                      <a:pt x="309" y="309"/>
                      <a:pt x="309" y="309"/>
                    </a:cubicBezTo>
                    <a:cubicBezTo>
                      <a:pt x="309" y="302"/>
                      <a:pt x="323" y="275"/>
                      <a:pt x="336" y="254"/>
                    </a:cubicBezTo>
                    <a:cubicBezTo>
                      <a:pt x="337" y="253"/>
                      <a:pt x="356" y="225"/>
                      <a:pt x="356" y="191"/>
                    </a:cubicBezTo>
                    <a:close/>
                  </a:path>
                </a:pathLst>
              </a:custGeom>
              <a:solidFill>
                <a:srgbClr val="004F5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Light"/>
                  <a:ea typeface="+mn-ea"/>
                  <a:cs typeface="+mn-cs"/>
                </a:endParaRPr>
              </a:p>
            </p:txBody>
          </p:sp>
          <p:sp>
            <p:nvSpPr>
              <p:cNvPr id="16" name="Oval 15"/>
              <p:cNvSpPr/>
              <p:nvPr/>
            </p:nvSpPr>
            <p:spPr bwMode="gray">
              <a:xfrm>
                <a:off x="3193797" y="1167547"/>
                <a:ext cx="1136224" cy="1136224"/>
              </a:xfrm>
              <a:prstGeom prst="ellipse">
                <a:avLst/>
              </a:prstGeom>
              <a:noFill/>
              <a:ln w="22225" algn="ctr">
                <a:solidFill>
                  <a:schemeClr val="tx1">
                    <a:lumMod val="50000"/>
                    <a:lumOff val="50000"/>
                  </a:schemeClr>
                </a:solidFill>
                <a:prstDash val="sysDot"/>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grpSp>
        <p:sp>
          <p:nvSpPr>
            <p:cNvPr id="14" name="Rectangle 13"/>
            <p:cNvSpPr/>
            <p:nvPr/>
          </p:nvSpPr>
          <p:spPr>
            <a:xfrm>
              <a:off x="4650105" y="1041111"/>
              <a:ext cx="597599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a:ln>
                    <a:noFill/>
                  </a:ln>
                  <a:solidFill>
                    <a:srgbClr val="004F59"/>
                  </a:solidFill>
                  <a:effectLst/>
                  <a:uLnTx/>
                  <a:uFillTx/>
                  <a:latin typeface="Calibri Light"/>
                  <a:ea typeface="+mn-ea"/>
                  <a:cs typeface="+mn-cs"/>
                </a:rPr>
                <a:t>A vállalatok </a:t>
              </a:r>
              <a:r>
                <a:rPr kumimoji="0" lang="en-US" sz="1800" b="1" i="0" u="none" strike="noStrike" kern="1200" cap="none" spc="0" normalizeH="0" baseline="0" noProof="0" dirty="0">
                  <a:ln>
                    <a:noFill/>
                  </a:ln>
                  <a:solidFill>
                    <a:srgbClr val="004F59"/>
                  </a:solidFill>
                  <a:effectLst/>
                  <a:uLnTx/>
                  <a:uFillTx/>
                  <a:latin typeface="Calibri Light"/>
                  <a:ea typeface="+mn-ea"/>
                  <a:cs typeface="+mn-cs"/>
                </a:rPr>
                <a:t>60%-</a:t>
              </a:r>
              <a:r>
                <a:rPr kumimoji="0" lang="en-US" sz="1800" b="1" i="0" u="none" strike="noStrike" kern="1200" cap="none" spc="0" normalizeH="0" baseline="0" noProof="0" dirty="0" err="1">
                  <a:ln>
                    <a:noFill/>
                  </a:ln>
                  <a:solidFill>
                    <a:srgbClr val="004F59"/>
                  </a:solidFill>
                  <a:effectLst/>
                  <a:uLnTx/>
                  <a:uFillTx/>
                  <a:latin typeface="Calibri Light"/>
                  <a:ea typeface="+mn-ea"/>
                  <a:cs typeface="+mn-cs"/>
                </a:rPr>
                <a:t>nak</a:t>
              </a:r>
              <a:r>
                <a:rPr kumimoji="0" lang="en-US" sz="1800" b="1" i="0" u="none" strike="noStrike" kern="1200" cap="none" spc="0" normalizeH="0" baseline="0" noProof="0" dirty="0">
                  <a:ln>
                    <a:noFill/>
                  </a:ln>
                  <a:solidFill>
                    <a:srgbClr val="004F59"/>
                  </a:solidFill>
                  <a:effectLst/>
                  <a:uLnTx/>
                  <a:uFillTx/>
                  <a:latin typeface="Calibri Light"/>
                  <a:ea typeface="+mn-ea"/>
                  <a:cs typeface="+mn-cs"/>
                </a:rPr>
                <a:t> van </a:t>
              </a:r>
              <a:r>
                <a:rPr kumimoji="0" lang="en-US" sz="1800" b="1" i="0" u="none" strike="noStrike" kern="1200" cap="none" spc="0" normalizeH="0" baseline="0" noProof="0" dirty="0" err="1">
                  <a:ln>
                    <a:noFill/>
                  </a:ln>
                  <a:solidFill>
                    <a:srgbClr val="004F59"/>
                  </a:solidFill>
                  <a:effectLst/>
                  <a:uLnTx/>
                  <a:uFillTx/>
                  <a:latin typeface="Calibri Light"/>
                  <a:ea typeface="+mn-ea"/>
                  <a:cs typeface="+mn-cs"/>
                </a:rPr>
                <a:t>kibocs</a:t>
              </a:r>
              <a:r>
                <a:rPr kumimoji="0" lang="hu-HU" sz="1800" b="1" i="0" u="none" strike="noStrike" kern="1200" cap="none" spc="0" normalizeH="0" baseline="0" noProof="0" dirty="0" err="1">
                  <a:ln>
                    <a:noFill/>
                  </a:ln>
                  <a:solidFill>
                    <a:srgbClr val="004F59"/>
                  </a:solidFill>
                  <a:effectLst/>
                  <a:uLnTx/>
                  <a:uFillTx/>
                  <a:latin typeface="Calibri Light"/>
                  <a:ea typeface="+mn-ea"/>
                  <a:cs typeface="+mn-cs"/>
                </a:rPr>
                <a:t>átáscsökkentési</a:t>
              </a:r>
              <a:r>
                <a:rPr kumimoji="0" lang="hu-HU" sz="1800" b="1" i="0" u="none" strike="noStrike" kern="1200" cap="none" spc="0" normalizeH="0" baseline="0" noProof="0" dirty="0">
                  <a:ln>
                    <a:noFill/>
                  </a:ln>
                  <a:solidFill>
                    <a:srgbClr val="004F59"/>
                  </a:solidFill>
                  <a:effectLst/>
                  <a:uLnTx/>
                  <a:uFillTx/>
                  <a:latin typeface="Calibri Light"/>
                  <a:ea typeface="+mn-ea"/>
                  <a:cs typeface="+mn-cs"/>
                </a:rPr>
                <a:t> politikája</a:t>
              </a:r>
              <a:endParaRPr kumimoji="0" lang="en-US" sz="1800" b="1" i="0" u="none" strike="noStrike" kern="1200" cap="none" spc="0" normalizeH="0" baseline="0" noProof="0" dirty="0">
                <a:ln>
                  <a:noFill/>
                </a:ln>
                <a:solidFill>
                  <a:srgbClr val="004F59"/>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prstClr val="black"/>
                  </a:solidFill>
                  <a:effectLst/>
                  <a:uLnTx/>
                  <a:uFillTx/>
                  <a:latin typeface="Calibri Light"/>
                  <a:ea typeface="+mn-ea"/>
                  <a:cs typeface="+mn-cs"/>
                </a:rPr>
                <a:t>5 éven belül csak 1</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0%-</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nak</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 </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nem</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 </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lesz</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 </a:t>
              </a:r>
              <a:endParaRPr kumimoji="0" lang="en-US" sz="1400" b="1" i="0" u="none" strike="noStrike" kern="1200" cap="none" spc="0" normalizeH="0" baseline="0" noProof="0" dirty="0">
                <a:ln>
                  <a:noFill/>
                </a:ln>
                <a:solidFill>
                  <a:srgbClr val="000000"/>
                </a:solidFill>
                <a:effectLst/>
                <a:uLnTx/>
                <a:uFillTx/>
                <a:latin typeface="Calibri Light"/>
                <a:ea typeface="+mn-ea"/>
                <a:cs typeface="+mn-cs"/>
              </a:endParaRPr>
            </a:p>
          </p:txBody>
        </p:sp>
      </p:grpSp>
      <p:grpSp>
        <p:nvGrpSpPr>
          <p:cNvPr id="18" name="Group 17"/>
          <p:cNvGrpSpPr/>
          <p:nvPr/>
        </p:nvGrpSpPr>
        <p:grpSpPr>
          <a:xfrm>
            <a:off x="481063" y="2050071"/>
            <a:ext cx="6306108" cy="789880"/>
            <a:chOff x="3794760" y="2086438"/>
            <a:chExt cx="6306108" cy="789880"/>
          </a:xfrm>
        </p:grpSpPr>
        <p:grpSp>
          <p:nvGrpSpPr>
            <p:cNvPr id="21" name="Group 20"/>
            <p:cNvGrpSpPr/>
            <p:nvPr/>
          </p:nvGrpSpPr>
          <p:grpSpPr>
            <a:xfrm>
              <a:off x="3794760" y="2086438"/>
              <a:ext cx="789880" cy="789880"/>
              <a:chOff x="6262417" y="2938689"/>
              <a:chExt cx="919874" cy="919874"/>
            </a:xfrm>
          </p:grpSpPr>
          <p:sp>
            <p:nvSpPr>
              <p:cNvPr id="23" name="Oval 22"/>
              <p:cNvSpPr/>
              <p:nvPr/>
            </p:nvSpPr>
            <p:spPr bwMode="gray">
              <a:xfrm>
                <a:off x="6262417" y="2938689"/>
                <a:ext cx="919874" cy="919874"/>
              </a:xfrm>
              <a:prstGeom prst="ellipse">
                <a:avLst/>
              </a:prstGeom>
              <a:noFill/>
              <a:ln w="22225" algn="ctr">
                <a:solidFill>
                  <a:schemeClr val="tx1">
                    <a:lumMod val="50000"/>
                    <a:lumOff val="50000"/>
                  </a:schemeClr>
                </a:solidFill>
                <a:prstDash val="sysDot"/>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sp>
            <p:nvSpPr>
              <p:cNvPr id="24" name="Freeform 917"/>
              <p:cNvSpPr>
                <a:spLocks noChangeAspect="1" noEditPoints="1"/>
              </p:cNvSpPr>
              <p:nvPr/>
            </p:nvSpPr>
            <p:spPr bwMode="auto">
              <a:xfrm>
                <a:off x="6324590" y="3000862"/>
                <a:ext cx="795528" cy="795528"/>
              </a:xfrm>
              <a:custGeom>
                <a:avLst/>
                <a:gdLst>
                  <a:gd name="T0" fmla="*/ 245 w 512"/>
                  <a:gd name="T1" fmla="*/ 128 h 512"/>
                  <a:gd name="T2" fmla="*/ 256 w 512"/>
                  <a:gd name="T3" fmla="*/ 117 h 512"/>
                  <a:gd name="T4" fmla="*/ 266 w 512"/>
                  <a:gd name="T5" fmla="*/ 128 h 512"/>
                  <a:gd name="T6" fmla="*/ 256 w 512"/>
                  <a:gd name="T7" fmla="*/ 138 h 512"/>
                  <a:gd name="T8" fmla="*/ 245 w 512"/>
                  <a:gd name="T9" fmla="*/ 128 h 512"/>
                  <a:gd name="T10" fmla="*/ 269 w 512"/>
                  <a:gd name="T11" fmla="*/ 245 h 512"/>
                  <a:gd name="T12" fmla="*/ 243 w 512"/>
                  <a:gd name="T13" fmla="*/ 245 h 512"/>
                  <a:gd name="T14" fmla="*/ 216 w 512"/>
                  <a:gd name="T15" fmla="*/ 352 h 512"/>
                  <a:gd name="T16" fmla="*/ 295 w 512"/>
                  <a:gd name="T17" fmla="*/ 352 h 512"/>
                  <a:gd name="T18" fmla="*/ 269 w 512"/>
                  <a:gd name="T19" fmla="*/ 245 h 512"/>
                  <a:gd name="T20" fmla="*/ 238 w 512"/>
                  <a:gd name="T21" fmla="*/ 224 h 512"/>
                  <a:gd name="T22" fmla="*/ 273 w 512"/>
                  <a:gd name="T23" fmla="*/ 224 h 512"/>
                  <a:gd name="T24" fmla="*/ 288 w 512"/>
                  <a:gd name="T25" fmla="*/ 192 h 512"/>
                  <a:gd name="T26" fmla="*/ 287 w 512"/>
                  <a:gd name="T27" fmla="*/ 186 h 512"/>
                  <a:gd name="T28" fmla="*/ 274 w 512"/>
                  <a:gd name="T29" fmla="*/ 199 h 512"/>
                  <a:gd name="T30" fmla="*/ 266 w 512"/>
                  <a:gd name="T31" fmla="*/ 202 h 512"/>
                  <a:gd name="T32" fmla="*/ 259 w 512"/>
                  <a:gd name="T33" fmla="*/ 199 h 512"/>
                  <a:gd name="T34" fmla="*/ 259 w 512"/>
                  <a:gd name="T35" fmla="*/ 184 h 512"/>
                  <a:gd name="T36" fmla="*/ 273 w 512"/>
                  <a:gd name="T37" fmla="*/ 170 h 512"/>
                  <a:gd name="T38" fmla="*/ 256 w 512"/>
                  <a:gd name="T39" fmla="*/ 160 h 512"/>
                  <a:gd name="T40" fmla="*/ 224 w 512"/>
                  <a:gd name="T41" fmla="*/ 192 h 512"/>
                  <a:gd name="T42" fmla="*/ 238 w 512"/>
                  <a:gd name="T43" fmla="*/ 224 h 512"/>
                  <a:gd name="T44" fmla="*/ 512 w 512"/>
                  <a:gd name="T45" fmla="*/ 256 h 512"/>
                  <a:gd name="T46" fmla="*/ 256 w 512"/>
                  <a:gd name="T47" fmla="*/ 512 h 512"/>
                  <a:gd name="T48" fmla="*/ 0 w 512"/>
                  <a:gd name="T49" fmla="*/ 256 h 512"/>
                  <a:gd name="T50" fmla="*/ 256 w 512"/>
                  <a:gd name="T51" fmla="*/ 0 h 512"/>
                  <a:gd name="T52" fmla="*/ 512 w 512"/>
                  <a:gd name="T53" fmla="*/ 256 h 512"/>
                  <a:gd name="T54" fmla="*/ 330 w 512"/>
                  <a:gd name="T55" fmla="*/ 362 h 512"/>
                  <a:gd name="T56" fmla="*/ 320 w 512"/>
                  <a:gd name="T57" fmla="*/ 352 h 512"/>
                  <a:gd name="T58" fmla="*/ 317 w 512"/>
                  <a:gd name="T59" fmla="*/ 352 h 512"/>
                  <a:gd name="T60" fmla="*/ 289 w 512"/>
                  <a:gd name="T61" fmla="*/ 238 h 512"/>
                  <a:gd name="T62" fmla="*/ 309 w 512"/>
                  <a:gd name="T63" fmla="*/ 192 h 512"/>
                  <a:gd name="T64" fmla="*/ 279 w 512"/>
                  <a:gd name="T65" fmla="*/ 149 h 512"/>
                  <a:gd name="T66" fmla="*/ 288 w 512"/>
                  <a:gd name="T67" fmla="*/ 128 h 512"/>
                  <a:gd name="T68" fmla="*/ 256 w 512"/>
                  <a:gd name="T69" fmla="*/ 96 h 512"/>
                  <a:gd name="T70" fmla="*/ 224 w 512"/>
                  <a:gd name="T71" fmla="*/ 128 h 512"/>
                  <a:gd name="T72" fmla="*/ 232 w 512"/>
                  <a:gd name="T73" fmla="*/ 149 h 512"/>
                  <a:gd name="T74" fmla="*/ 202 w 512"/>
                  <a:gd name="T75" fmla="*/ 192 h 512"/>
                  <a:gd name="T76" fmla="*/ 222 w 512"/>
                  <a:gd name="T77" fmla="*/ 238 h 512"/>
                  <a:gd name="T78" fmla="*/ 194 w 512"/>
                  <a:gd name="T79" fmla="*/ 352 h 512"/>
                  <a:gd name="T80" fmla="*/ 192 w 512"/>
                  <a:gd name="T81" fmla="*/ 352 h 512"/>
                  <a:gd name="T82" fmla="*/ 181 w 512"/>
                  <a:gd name="T83" fmla="*/ 362 h 512"/>
                  <a:gd name="T84" fmla="*/ 181 w 512"/>
                  <a:gd name="T85" fmla="*/ 405 h 512"/>
                  <a:gd name="T86" fmla="*/ 192 w 512"/>
                  <a:gd name="T87" fmla="*/ 416 h 512"/>
                  <a:gd name="T88" fmla="*/ 320 w 512"/>
                  <a:gd name="T89" fmla="*/ 416 h 512"/>
                  <a:gd name="T90" fmla="*/ 330 w 512"/>
                  <a:gd name="T91" fmla="*/ 405 h 512"/>
                  <a:gd name="T92" fmla="*/ 330 w 512"/>
                  <a:gd name="T93" fmla="*/ 362 h 512"/>
                  <a:gd name="T94" fmla="*/ 202 w 512"/>
                  <a:gd name="T95" fmla="*/ 394 h 512"/>
                  <a:gd name="T96" fmla="*/ 309 w 512"/>
                  <a:gd name="T97" fmla="*/ 394 h 512"/>
                  <a:gd name="T98" fmla="*/ 309 w 512"/>
                  <a:gd name="T99" fmla="*/ 373 h 512"/>
                  <a:gd name="T100" fmla="*/ 202 w 512"/>
                  <a:gd name="T101" fmla="*/ 373 h 512"/>
                  <a:gd name="T102" fmla="*/ 202 w 512"/>
                  <a:gd name="T103" fmla="*/ 39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12" h="512">
                    <a:moveTo>
                      <a:pt x="245" y="128"/>
                    </a:moveTo>
                    <a:cubicBezTo>
                      <a:pt x="245" y="122"/>
                      <a:pt x="250" y="117"/>
                      <a:pt x="256" y="117"/>
                    </a:cubicBezTo>
                    <a:cubicBezTo>
                      <a:pt x="262" y="117"/>
                      <a:pt x="266" y="122"/>
                      <a:pt x="266" y="128"/>
                    </a:cubicBezTo>
                    <a:cubicBezTo>
                      <a:pt x="266" y="134"/>
                      <a:pt x="262" y="138"/>
                      <a:pt x="256" y="138"/>
                    </a:cubicBezTo>
                    <a:cubicBezTo>
                      <a:pt x="250" y="138"/>
                      <a:pt x="245" y="134"/>
                      <a:pt x="245" y="128"/>
                    </a:cubicBezTo>
                    <a:close/>
                    <a:moveTo>
                      <a:pt x="269" y="245"/>
                    </a:moveTo>
                    <a:cubicBezTo>
                      <a:pt x="243" y="245"/>
                      <a:pt x="243" y="245"/>
                      <a:pt x="243" y="245"/>
                    </a:cubicBezTo>
                    <a:cubicBezTo>
                      <a:pt x="216" y="352"/>
                      <a:pt x="216" y="352"/>
                      <a:pt x="216" y="352"/>
                    </a:cubicBezTo>
                    <a:cubicBezTo>
                      <a:pt x="295" y="352"/>
                      <a:pt x="295" y="352"/>
                      <a:pt x="295" y="352"/>
                    </a:cubicBezTo>
                    <a:lnTo>
                      <a:pt x="269" y="245"/>
                    </a:lnTo>
                    <a:close/>
                    <a:moveTo>
                      <a:pt x="238" y="224"/>
                    </a:moveTo>
                    <a:cubicBezTo>
                      <a:pt x="273" y="224"/>
                      <a:pt x="273" y="224"/>
                      <a:pt x="273" y="224"/>
                    </a:cubicBezTo>
                    <a:cubicBezTo>
                      <a:pt x="278" y="219"/>
                      <a:pt x="288" y="209"/>
                      <a:pt x="288" y="192"/>
                    </a:cubicBezTo>
                    <a:cubicBezTo>
                      <a:pt x="288" y="190"/>
                      <a:pt x="287" y="188"/>
                      <a:pt x="287" y="186"/>
                    </a:cubicBezTo>
                    <a:cubicBezTo>
                      <a:pt x="274" y="199"/>
                      <a:pt x="274" y="199"/>
                      <a:pt x="274" y="199"/>
                    </a:cubicBezTo>
                    <a:cubicBezTo>
                      <a:pt x="272" y="201"/>
                      <a:pt x="269" y="202"/>
                      <a:pt x="266" y="202"/>
                    </a:cubicBezTo>
                    <a:cubicBezTo>
                      <a:pt x="264" y="202"/>
                      <a:pt x="261" y="201"/>
                      <a:pt x="259" y="199"/>
                    </a:cubicBezTo>
                    <a:cubicBezTo>
                      <a:pt x="255" y="195"/>
                      <a:pt x="255" y="188"/>
                      <a:pt x="259" y="184"/>
                    </a:cubicBezTo>
                    <a:cubicBezTo>
                      <a:pt x="273" y="170"/>
                      <a:pt x="273" y="170"/>
                      <a:pt x="273" y="170"/>
                    </a:cubicBezTo>
                    <a:cubicBezTo>
                      <a:pt x="267" y="166"/>
                      <a:pt x="260" y="163"/>
                      <a:pt x="256" y="160"/>
                    </a:cubicBezTo>
                    <a:cubicBezTo>
                      <a:pt x="245" y="165"/>
                      <a:pt x="224" y="177"/>
                      <a:pt x="224" y="192"/>
                    </a:cubicBezTo>
                    <a:cubicBezTo>
                      <a:pt x="224" y="208"/>
                      <a:pt x="234" y="219"/>
                      <a:pt x="238" y="224"/>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330" y="362"/>
                    </a:moveTo>
                    <a:cubicBezTo>
                      <a:pt x="330" y="356"/>
                      <a:pt x="326" y="352"/>
                      <a:pt x="320" y="352"/>
                    </a:cubicBezTo>
                    <a:cubicBezTo>
                      <a:pt x="317" y="352"/>
                      <a:pt x="317" y="352"/>
                      <a:pt x="317" y="352"/>
                    </a:cubicBezTo>
                    <a:cubicBezTo>
                      <a:pt x="289" y="238"/>
                      <a:pt x="289" y="238"/>
                      <a:pt x="289" y="238"/>
                    </a:cubicBezTo>
                    <a:cubicBezTo>
                      <a:pt x="297" y="231"/>
                      <a:pt x="309" y="215"/>
                      <a:pt x="309" y="192"/>
                    </a:cubicBezTo>
                    <a:cubicBezTo>
                      <a:pt x="309" y="172"/>
                      <a:pt x="293" y="158"/>
                      <a:pt x="279" y="149"/>
                    </a:cubicBezTo>
                    <a:cubicBezTo>
                      <a:pt x="284" y="143"/>
                      <a:pt x="288" y="136"/>
                      <a:pt x="288" y="128"/>
                    </a:cubicBezTo>
                    <a:cubicBezTo>
                      <a:pt x="288" y="110"/>
                      <a:pt x="273" y="96"/>
                      <a:pt x="256" y="96"/>
                    </a:cubicBezTo>
                    <a:cubicBezTo>
                      <a:pt x="238" y="96"/>
                      <a:pt x="224" y="110"/>
                      <a:pt x="224" y="128"/>
                    </a:cubicBezTo>
                    <a:cubicBezTo>
                      <a:pt x="224" y="136"/>
                      <a:pt x="227" y="143"/>
                      <a:pt x="232" y="149"/>
                    </a:cubicBezTo>
                    <a:cubicBezTo>
                      <a:pt x="218" y="158"/>
                      <a:pt x="202" y="172"/>
                      <a:pt x="202" y="192"/>
                    </a:cubicBezTo>
                    <a:cubicBezTo>
                      <a:pt x="202" y="215"/>
                      <a:pt x="215" y="231"/>
                      <a:pt x="222" y="238"/>
                    </a:cubicBezTo>
                    <a:cubicBezTo>
                      <a:pt x="194" y="352"/>
                      <a:pt x="194" y="352"/>
                      <a:pt x="194" y="352"/>
                    </a:cubicBezTo>
                    <a:cubicBezTo>
                      <a:pt x="192" y="352"/>
                      <a:pt x="192" y="352"/>
                      <a:pt x="192" y="352"/>
                    </a:cubicBezTo>
                    <a:cubicBezTo>
                      <a:pt x="186" y="352"/>
                      <a:pt x="181" y="356"/>
                      <a:pt x="181" y="362"/>
                    </a:cubicBezTo>
                    <a:cubicBezTo>
                      <a:pt x="181" y="405"/>
                      <a:pt x="181" y="405"/>
                      <a:pt x="181" y="405"/>
                    </a:cubicBezTo>
                    <a:cubicBezTo>
                      <a:pt x="181" y="411"/>
                      <a:pt x="186" y="416"/>
                      <a:pt x="192" y="416"/>
                    </a:cubicBezTo>
                    <a:cubicBezTo>
                      <a:pt x="320" y="416"/>
                      <a:pt x="320" y="416"/>
                      <a:pt x="320" y="416"/>
                    </a:cubicBezTo>
                    <a:cubicBezTo>
                      <a:pt x="326" y="416"/>
                      <a:pt x="330" y="411"/>
                      <a:pt x="330" y="405"/>
                    </a:cubicBezTo>
                    <a:lnTo>
                      <a:pt x="330" y="362"/>
                    </a:lnTo>
                    <a:close/>
                    <a:moveTo>
                      <a:pt x="202" y="394"/>
                    </a:moveTo>
                    <a:cubicBezTo>
                      <a:pt x="309" y="394"/>
                      <a:pt x="309" y="394"/>
                      <a:pt x="309" y="394"/>
                    </a:cubicBezTo>
                    <a:cubicBezTo>
                      <a:pt x="309" y="373"/>
                      <a:pt x="309" y="373"/>
                      <a:pt x="309" y="373"/>
                    </a:cubicBezTo>
                    <a:cubicBezTo>
                      <a:pt x="202" y="373"/>
                      <a:pt x="202" y="373"/>
                      <a:pt x="202" y="373"/>
                    </a:cubicBezTo>
                    <a:lnTo>
                      <a:pt x="202" y="394"/>
                    </a:lnTo>
                    <a:close/>
                  </a:path>
                </a:pathLst>
              </a:custGeom>
              <a:solidFill>
                <a:srgbClr val="046A3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Light"/>
                  <a:ea typeface="+mn-ea"/>
                  <a:cs typeface="+mn-cs"/>
                </a:endParaRPr>
              </a:p>
            </p:txBody>
          </p:sp>
        </p:grpSp>
        <p:sp>
          <p:nvSpPr>
            <p:cNvPr id="22" name="Rectangle 21"/>
            <p:cNvSpPr/>
            <p:nvPr/>
          </p:nvSpPr>
          <p:spPr>
            <a:xfrm>
              <a:off x="4647610" y="2130698"/>
              <a:ext cx="5453258"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6A38"/>
                  </a:solidFill>
                  <a:effectLst/>
                  <a:uLnTx/>
                  <a:uFillTx/>
                  <a:latin typeface="Calibri Light"/>
                  <a:ea typeface="+mn-ea"/>
                  <a:cs typeface="+mn-cs"/>
                </a:rPr>
                <a:t>A v</a:t>
              </a:r>
              <a:r>
                <a:rPr kumimoji="0" lang="hu-HU" sz="1800" b="1" i="0" u="none" strike="noStrike" kern="1200" cap="none" spc="0" normalizeH="0" baseline="0" noProof="0" dirty="0" err="1">
                  <a:ln>
                    <a:noFill/>
                  </a:ln>
                  <a:solidFill>
                    <a:srgbClr val="046A38"/>
                  </a:solidFill>
                  <a:effectLst/>
                  <a:uLnTx/>
                  <a:uFillTx/>
                  <a:latin typeface="Calibri Light"/>
                  <a:ea typeface="+mn-ea"/>
                  <a:cs typeface="+mn-cs"/>
                </a:rPr>
                <a:t>állalato</a:t>
              </a:r>
              <a:r>
                <a:rPr kumimoji="0" lang="hu-HU" sz="1800" b="1" i="0" u="none" strike="noStrike" kern="1200" cap="none" spc="0" normalizeH="0" baseline="0" noProof="0" dirty="0">
                  <a:ln>
                    <a:noFill/>
                  </a:ln>
                  <a:solidFill>
                    <a:srgbClr val="046A38"/>
                  </a:solidFill>
                  <a:effectLst/>
                  <a:uLnTx/>
                  <a:uFillTx/>
                  <a:latin typeface="Calibri Light"/>
                  <a:ea typeface="+mn-ea"/>
                  <a:cs typeface="+mn-cs"/>
                </a:rPr>
                <a:t>k fele rendelkezik konkrét csökkentési céllal</a:t>
              </a:r>
              <a:endParaRPr kumimoji="0" lang="en-US" sz="1800" b="1" i="0" u="none" strike="noStrike" kern="1200" cap="none" spc="0" normalizeH="0" baseline="0" noProof="0" dirty="0">
                <a:ln>
                  <a:noFill/>
                </a:ln>
                <a:solidFill>
                  <a:srgbClr val="046A38"/>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Light"/>
                  <a:ea typeface="+mn-ea"/>
                  <a:cs typeface="+mn-cs"/>
                </a:rPr>
                <a:t>Ami </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jó</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 </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eredmény</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 a </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nemzetközi</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 </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referencia</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a:t>
              </a:r>
              <a:r>
                <a:rPr kumimoji="0" lang="hu-HU" sz="1400" b="0" i="0" u="none" strike="noStrike" kern="1200" cap="none" spc="0" normalizeH="0" baseline="0" noProof="0" dirty="0">
                  <a:ln>
                    <a:noFill/>
                  </a:ln>
                  <a:solidFill>
                    <a:prstClr val="black"/>
                  </a:solidFill>
                  <a:effectLst/>
                  <a:uLnTx/>
                  <a:uFillTx/>
                  <a:latin typeface="Calibri Light"/>
                  <a:ea typeface="+mn-ea"/>
                  <a:cs typeface="+mn-cs"/>
                </a:rPr>
                <a:t>felmérésekhez</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 </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képest</a:t>
              </a:r>
              <a:endParaRPr kumimoji="0" lang="en-US" sz="1400" b="1" i="0" u="none" strike="noStrike" kern="1200" cap="none" spc="0" normalizeH="0" baseline="0" noProof="0" dirty="0">
                <a:ln>
                  <a:noFill/>
                </a:ln>
                <a:solidFill>
                  <a:srgbClr val="000000"/>
                </a:solidFill>
                <a:effectLst/>
                <a:uLnTx/>
                <a:uFillTx/>
                <a:latin typeface="Calibri Light"/>
                <a:ea typeface="+mn-ea"/>
                <a:cs typeface="+mn-cs"/>
              </a:endParaRPr>
            </a:p>
          </p:txBody>
        </p:sp>
      </p:grpSp>
      <p:grpSp>
        <p:nvGrpSpPr>
          <p:cNvPr id="27" name="Group 26"/>
          <p:cNvGrpSpPr/>
          <p:nvPr/>
        </p:nvGrpSpPr>
        <p:grpSpPr>
          <a:xfrm>
            <a:off x="481063" y="3046895"/>
            <a:ext cx="6022772" cy="787162"/>
            <a:chOff x="3794760" y="3261423"/>
            <a:chExt cx="6022772" cy="787162"/>
          </a:xfrm>
        </p:grpSpPr>
        <p:grpSp>
          <p:nvGrpSpPr>
            <p:cNvPr id="28" name="Group 27"/>
            <p:cNvGrpSpPr/>
            <p:nvPr/>
          </p:nvGrpSpPr>
          <p:grpSpPr>
            <a:xfrm>
              <a:off x="3794760" y="3261423"/>
              <a:ext cx="787162" cy="787162"/>
              <a:chOff x="5548829" y="3384543"/>
              <a:chExt cx="919874" cy="919874"/>
            </a:xfrm>
          </p:grpSpPr>
          <p:sp>
            <p:nvSpPr>
              <p:cNvPr id="31" name="Oval 30"/>
              <p:cNvSpPr/>
              <p:nvPr/>
            </p:nvSpPr>
            <p:spPr bwMode="gray">
              <a:xfrm>
                <a:off x="5548829" y="3384543"/>
                <a:ext cx="919874" cy="919874"/>
              </a:xfrm>
              <a:prstGeom prst="ellipse">
                <a:avLst/>
              </a:prstGeom>
              <a:noFill/>
              <a:ln w="22225" algn="ctr">
                <a:solidFill>
                  <a:schemeClr val="tx1">
                    <a:lumMod val="50000"/>
                    <a:lumOff val="50000"/>
                  </a:schemeClr>
                </a:solidFill>
                <a:prstDash val="sysDot"/>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sp>
            <p:nvSpPr>
              <p:cNvPr id="32" name="Freeform 375"/>
              <p:cNvSpPr>
                <a:spLocks noChangeAspect="1" noEditPoints="1"/>
              </p:cNvSpPr>
              <p:nvPr/>
            </p:nvSpPr>
            <p:spPr bwMode="auto">
              <a:xfrm>
                <a:off x="5611002" y="3446716"/>
                <a:ext cx="795528" cy="795528"/>
              </a:xfrm>
              <a:custGeom>
                <a:avLst/>
                <a:gdLst>
                  <a:gd name="T0" fmla="*/ 297 w 512"/>
                  <a:gd name="T1" fmla="*/ 213 h 512"/>
                  <a:gd name="T2" fmla="*/ 382 w 512"/>
                  <a:gd name="T3" fmla="*/ 221 h 512"/>
                  <a:gd name="T4" fmla="*/ 323 w 512"/>
                  <a:gd name="T5" fmla="*/ 280 h 512"/>
                  <a:gd name="T6" fmla="*/ 320 w 512"/>
                  <a:gd name="T7" fmla="*/ 290 h 512"/>
                  <a:gd name="T8" fmla="*/ 337 w 512"/>
                  <a:gd name="T9" fmla="*/ 374 h 512"/>
                  <a:gd name="T10" fmla="*/ 261 w 512"/>
                  <a:gd name="T11" fmla="*/ 332 h 512"/>
                  <a:gd name="T12" fmla="*/ 256 w 512"/>
                  <a:gd name="T13" fmla="*/ 330 h 512"/>
                  <a:gd name="T14" fmla="*/ 250 w 512"/>
                  <a:gd name="T15" fmla="*/ 332 h 512"/>
                  <a:gd name="T16" fmla="*/ 175 w 512"/>
                  <a:gd name="T17" fmla="*/ 374 h 512"/>
                  <a:gd name="T18" fmla="*/ 191 w 512"/>
                  <a:gd name="T19" fmla="*/ 290 h 512"/>
                  <a:gd name="T20" fmla="*/ 189 w 512"/>
                  <a:gd name="T21" fmla="*/ 280 h 512"/>
                  <a:gd name="T22" fmla="*/ 130 w 512"/>
                  <a:gd name="T23" fmla="*/ 221 h 512"/>
                  <a:gd name="T24" fmla="*/ 214 w 512"/>
                  <a:gd name="T25" fmla="*/ 213 h 512"/>
                  <a:gd name="T26" fmla="*/ 223 w 512"/>
                  <a:gd name="T27" fmla="*/ 207 h 512"/>
                  <a:gd name="T28" fmla="*/ 256 w 512"/>
                  <a:gd name="T29" fmla="*/ 133 h 512"/>
                  <a:gd name="T30" fmla="*/ 289 w 512"/>
                  <a:gd name="T31" fmla="*/ 207 h 512"/>
                  <a:gd name="T32" fmla="*/ 297 w 512"/>
                  <a:gd name="T33" fmla="*/ 213 h 512"/>
                  <a:gd name="T34" fmla="*/ 512 w 512"/>
                  <a:gd name="T35" fmla="*/ 256 h 512"/>
                  <a:gd name="T36" fmla="*/ 256 w 512"/>
                  <a:gd name="T37" fmla="*/ 512 h 512"/>
                  <a:gd name="T38" fmla="*/ 0 w 512"/>
                  <a:gd name="T39" fmla="*/ 256 h 512"/>
                  <a:gd name="T40" fmla="*/ 256 w 512"/>
                  <a:gd name="T41" fmla="*/ 0 h 512"/>
                  <a:gd name="T42" fmla="*/ 512 w 512"/>
                  <a:gd name="T43" fmla="*/ 256 h 512"/>
                  <a:gd name="T44" fmla="*/ 415 w 512"/>
                  <a:gd name="T45" fmla="*/ 209 h 512"/>
                  <a:gd name="T46" fmla="*/ 406 w 512"/>
                  <a:gd name="T47" fmla="*/ 202 h 512"/>
                  <a:gd name="T48" fmla="*/ 306 w 512"/>
                  <a:gd name="T49" fmla="*/ 192 h 512"/>
                  <a:gd name="T50" fmla="*/ 265 w 512"/>
                  <a:gd name="T51" fmla="*/ 102 h 512"/>
                  <a:gd name="T52" fmla="*/ 256 w 512"/>
                  <a:gd name="T53" fmla="*/ 96 h 512"/>
                  <a:gd name="T54" fmla="*/ 246 w 512"/>
                  <a:gd name="T55" fmla="*/ 102 h 512"/>
                  <a:gd name="T56" fmla="*/ 206 w 512"/>
                  <a:gd name="T57" fmla="*/ 192 h 512"/>
                  <a:gd name="T58" fmla="*/ 105 w 512"/>
                  <a:gd name="T59" fmla="*/ 202 h 512"/>
                  <a:gd name="T60" fmla="*/ 96 w 512"/>
                  <a:gd name="T61" fmla="*/ 209 h 512"/>
                  <a:gd name="T62" fmla="*/ 99 w 512"/>
                  <a:gd name="T63" fmla="*/ 221 h 512"/>
                  <a:gd name="T64" fmla="*/ 169 w 512"/>
                  <a:gd name="T65" fmla="*/ 291 h 512"/>
                  <a:gd name="T66" fmla="*/ 149 w 512"/>
                  <a:gd name="T67" fmla="*/ 392 h 512"/>
                  <a:gd name="T68" fmla="*/ 153 w 512"/>
                  <a:gd name="T69" fmla="*/ 403 h 512"/>
                  <a:gd name="T70" fmla="*/ 165 w 512"/>
                  <a:gd name="T71" fmla="*/ 404 h 512"/>
                  <a:gd name="T72" fmla="*/ 256 w 512"/>
                  <a:gd name="T73" fmla="*/ 353 h 512"/>
                  <a:gd name="T74" fmla="*/ 346 w 512"/>
                  <a:gd name="T75" fmla="*/ 404 h 512"/>
                  <a:gd name="T76" fmla="*/ 352 w 512"/>
                  <a:gd name="T77" fmla="*/ 405 h 512"/>
                  <a:gd name="T78" fmla="*/ 358 w 512"/>
                  <a:gd name="T79" fmla="*/ 403 h 512"/>
                  <a:gd name="T80" fmla="*/ 362 w 512"/>
                  <a:gd name="T81" fmla="*/ 392 h 512"/>
                  <a:gd name="T82" fmla="*/ 342 w 512"/>
                  <a:gd name="T83" fmla="*/ 291 h 512"/>
                  <a:gd name="T84" fmla="*/ 413 w 512"/>
                  <a:gd name="T85" fmla="*/ 221 h 512"/>
                  <a:gd name="T86" fmla="*/ 415 w 512"/>
                  <a:gd name="T87" fmla="*/ 20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297" y="213"/>
                    </a:moveTo>
                    <a:cubicBezTo>
                      <a:pt x="382" y="221"/>
                      <a:pt x="382" y="221"/>
                      <a:pt x="382" y="221"/>
                    </a:cubicBezTo>
                    <a:cubicBezTo>
                      <a:pt x="323" y="280"/>
                      <a:pt x="323" y="280"/>
                      <a:pt x="323" y="280"/>
                    </a:cubicBezTo>
                    <a:cubicBezTo>
                      <a:pt x="320" y="283"/>
                      <a:pt x="319" y="286"/>
                      <a:pt x="320" y="290"/>
                    </a:cubicBezTo>
                    <a:cubicBezTo>
                      <a:pt x="337" y="374"/>
                      <a:pt x="337" y="374"/>
                      <a:pt x="337" y="374"/>
                    </a:cubicBezTo>
                    <a:cubicBezTo>
                      <a:pt x="261" y="332"/>
                      <a:pt x="261" y="332"/>
                      <a:pt x="261" y="332"/>
                    </a:cubicBezTo>
                    <a:cubicBezTo>
                      <a:pt x="259" y="331"/>
                      <a:pt x="257" y="330"/>
                      <a:pt x="256" y="330"/>
                    </a:cubicBezTo>
                    <a:cubicBezTo>
                      <a:pt x="254" y="330"/>
                      <a:pt x="252" y="331"/>
                      <a:pt x="250" y="332"/>
                    </a:cubicBezTo>
                    <a:cubicBezTo>
                      <a:pt x="175" y="374"/>
                      <a:pt x="175" y="374"/>
                      <a:pt x="175" y="374"/>
                    </a:cubicBezTo>
                    <a:cubicBezTo>
                      <a:pt x="191" y="290"/>
                      <a:pt x="191" y="290"/>
                      <a:pt x="191" y="290"/>
                    </a:cubicBezTo>
                    <a:cubicBezTo>
                      <a:pt x="192" y="286"/>
                      <a:pt x="191" y="283"/>
                      <a:pt x="189" y="280"/>
                    </a:cubicBezTo>
                    <a:cubicBezTo>
                      <a:pt x="130" y="221"/>
                      <a:pt x="130" y="221"/>
                      <a:pt x="130" y="221"/>
                    </a:cubicBezTo>
                    <a:cubicBezTo>
                      <a:pt x="214" y="213"/>
                      <a:pt x="214" y="213"/>
                      <a:pt x="214" y="213"/>
                    </a:cubicBezTo>
                    <a:cubicBezTo>
                      <a:pt x="218" y="213"/>
                      <a:pt x="221" y="210"/>
                      <a:pt x="223" y="207"/>
                    </a:cubicBezTo>
                    <a:cubicBezTo>
                      <a:pt x="256" y="133"/>
                      <a:pt x="256" y="133"/>
                      <a:pt x="256" y="133"/>
                    </a:cubicBezTo>
                    <a:cubicBezTo>
                      <a:pt x="289" y="207"/>
                      <a:pt x="289" y="207"/>
                      <a:pt x="289" y="207"/>
                    </a:cubicBezTo>
                    <a:cubicBezTo>
                      <a:pt x="290" y="210"/>
                      <a:pt x="293" y="213"/>
                      <a:pt x="297" y="213"/>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209"/>
                    </a:moveTo>
                    <a:cubicBezTo>
                      <a:pt x="414" y="206"/>
                      <a:pt x="410" y="203"/>
                      <a:pt x="406" y="202"/>
                    </a:cubicBezTo>
                    <a:cubicBezTo>
                      <a:pt x="306" y="192"/>
                      <a:pt x="306" y="192"/>
                      <a:pt x="306" y="192"/>
                    </a:cubicBezTo>
                    <a:cubicBezTo>
                      <a:pt x="265" y="102"/>
                      <a:pt x="265" y="102"/>
                      <a:pt x="265" y="102"/>
                    </a:cubicBezTo>
                    <a:cubicBezTo>
                      <a:pt x="264" y="98"/>
                      <a:pt x="260" y="96"/>
                      <a:pt x="256" y="96"/>
                    </a:cubicBezTo>
                    <a:cubicBezTo>
                      <a:pt x="251" y="96"/>
                      <a:pt x="248" y="98"/>
                      <a:pt x="246" y="102"/>
                    </a:cubicBezTo>
                    <a:cubicBezTo>
                      <a:pt x="206" y="192"/>
                      <a:pt x="206" y="192"/>
                      <a:pt x="206" y="192"/>
                    </a:cubicBezTo>
                    <a:cubicBezTo>
                      <a:pt x="105" y="202"/>
                      <a:pt x="105" y="202"/>
                      <a:pt x="105" y="202"/>
                    </a:cubicBezTo>
                    <a:cubicBezTo>
                      <a:pt x="101" y="203"/>
                      <a:pt x="98" y="206"/>
                      <a:pt x="96" y="209"/>
                    </a:cubicBezTo>
                    <a:cubicBezTo>
                      <a:pt x="95" y="213"/>
                      <a:pt x="96" y="218"/>
                      <a:pt x="99" y="221"/>
                    </a:cubicBezTo>
                    <a:cubicBezTo>
                      <a:pt x="169" y="291"/>
                      <a:pt x="169" y="291"/>
                      <a:pt x="169" y="291"/>
                    </a:cubicBezTo>
                    <a:cubicBezTo>
                      <a:pt x="149" y="392"/>
                      <a:pt x="149" y="392"/>
                      <a:pt x="149" y="392"/>
                    </a:cubicBezTo>
                    <a:cubicBezTo>
                      <a:pt x="148" y="396"/>
                      <a:pt x="150" y="401"/>
                      <a:pt x="153" y="403"/>
                    </a:cubicBezTo>
                    <a:cubicBezTo>
                      <a:pt x="157" y="405"/>
                      <a:pt x="161" y="406"/>
                      <a:pt x="165" y="404"/>
                    </a:cubicBezTo>
                    <a:cubicBezTo>
                      <a:pt x="256" y="353"/>
                      <a:pt x="256" y="353"/>
                      <a:pt x="256" y="353"/>
                    </a:cubicBezTo>
                    <a:cubicBezTo>
                      <a:pt x="346" y="404"/>
                      <a:pt x="346" y="404"/>
                      <a:pt x="346" y="404"/>
                    </a:cubicBezTo>
                    <a:cubicBezTo>
                      <a:pt x="348" y="405"/>
                      <a:pt x="350" y="405"/>
                      <a:pt x="352" y="405"/>
                    </a:cubicBezTo>
                    <a:cubicBezTo>
                      <a:pt x="354" y="405"/>
                      <a:pt x="356" y="404"/>
                      <a:pt x="358" y="403"/>
                    </a:cubicBezTo>
                    <a:cubicBezTo>
                      <a:pt x="361" y="401"/>
                      <a:pt x="363" y="396"/>
                      <a:pt x="362" y="392"/>
                    </a:cubicBezTo>
                    <a:cubicBezTo>
                      <a:pt x="342" y="291"/>
                      <a:pt x="342" y="291"/>
                      <a:pt x="342" y="291"/>
                    </a:cubicBezTo>
                    <a:cubicBezTo>
                      <a:pt x="413" y="221"/>
                      <a:pt x="413" y="221"/>
                      <a:pt x="413" y="221"/>
                    </a:cubicBezTo>
                    <a:cubicBezTo>
                      <a:pt x="415" y="218"/>
                      <a:pt x="416" y="213"/>
                      <a:pt x="415" y="209"/>
                    </a:cubicBezTo>
                    <a:close/>
                  </a:path>
                </a:pathLst>
              </a:custGeom>
              <a:solidFill>
                <a:srgbClr val="041E4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Light"/>
                  <a:ea typeface="+mn-ea"/>
                  <a:cs typeface="+mn-cs"/>
                </a:endParaRPr>
              </a:p>
            </p:txBody>
          </p:sp>
        </p:grpSp>
        <p:sp>
          <p:nvSpPr>
            <p:cNvPr id="29" name="Rectangle 28"/>
            <p:cNvSpPr/>
            <p:nvPr/>
          </p:nvSpPr>
          <p:spPr>
            <a:xfrm>
              <a:off x="4647609" y="3310908"/>
              <a:ext cx="516992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a:ln>
                    <a:noFill/>
                  </a:ln>
                  <a:solidFill>
                    <a:srgbClr val="012169"/>
                  </a:solidFill>
                  <a:effectLst/>
                  <a:uLnTx/>
                  <a:uFillTx/>
                  <a:latin typeface="Calibri Light"/>
                  <a:ea typeface="+mn-ea"/>
                  <a:cs typeface="+mn-cs"/>
                </a:rPr>
                <a:t>A vállalatok </a:t>
              </a:r>
              <a:r>
                <a:rPr kumimoji="0" lang="en-US" sz="1800" b="1" i="0" u="none" strike="noStrike" kern="1200" cap="none" spc="0" normalizeH="0" baseline="0" noProof="0" dirty="0">
                  <a:ln>
                    <a:noFill/>
                  </a:ln>
                  <a:solidFill>
                    <a:srgbClr val="012169"/>
                  </a:solidFill>
                  <a:effectLst/>
                  <a:uLnTx/>
                  <a:uFillTx/>
                  <a:latin typeface="Calibri Light"/>
                  <a:ea typeface="+mn-ea"/>
                  <a:cs typeface="+mn-cs"/>
                </a:rPr>
                <a:t>31%-</a:t>
              </a:r>
              <a:r>
                <a:rPr kumimoji="0" lang="en-US" sz="1800" b="1" i="0" u="none" strike="noStrike" kern="1200" cap="none" spc="0" normalizeH="0" baseline="0" noProof="0" dirty="0" err="1">
                  <a:ln>
                    <a:noFill/>
                  </a:ln>
                  <a:solidFill>
                    <a:srgbClr val="012169"/>
                  </a:solidFill>
                  <a:effectLst/>
                  <a:uLnTx/>
                  <a:uFillTx/>
                  <a:latin typeface="Calibri Light"/>
                  <a:ea typeface="+mn-ea"/>
                  <a:cs typeface="+mn-cs"/>
                </a:rPr>
                <a:t>nak</a:t>
              </a:r>
              <a:r>
                <a:rPr kumimoji="0" lang="en-US" sz="1800" b="1" i="0" u="none" strike="noStrike" kern="1200" cap="none" spc="0" normalizeH="0" baseline="0" noProof="0" dirty="0">
                  <a:ln>
                    <a:noFill/>
                  </a:ln>
                  <a:solidFill>
                    <a:srgbClr val="012169"/>
                  </a:solidFill>
                  <a:effectLst/>
                  <a:uLnTx/>
                  <a:uFillTx/>
                  <a:latin typeface="Calibri Light"/>
                  <a:ea typeface="+mn-ea"/>
                  <a:cs typeface="+mn-cs"/>
                </a:rPr>
                <a:t> van net zero c</a:t>
              </a:r>
              <a:r>
                <a:rPr kumimoji="0" lang="hu-HU" sz="1800" b="1" i="0" u="none" strike="noStrike" kern="1200" cap="none" spc="0" normalizeH="0" baseline="0" noProof="0" dirty="0" err="1">
                  <a:ln>
                    <a:noFill/>
                  </a:ln>
                  <a:solidFill>
                    <a:srgbClr val="012169"/>
                  </a:solidFill>
                  <a:effectLst/>
                  <a:uLnTx/>
                  <a:uFillTx/>
                  <a:latin typeface="Calibri Light"/>
                  <a:ea typeface="+mn-ea"/>
                  <a:cs typeface="+mn-cs"/>
                </a:rPr>
                <a:t>élja</a:t>
              </a:r>
              <a:endParaRPr kumimoji="0" lang="en-US" sz="1800" b="1" i="0" u="none" strike="noStrike" kern="1200" cap="none" spc="0" normalizeH="0" baseline="0" noProof="0" dirty="0">
                <a:ln>
                  <a:noFill/>
                </a:ln>
                <a:solidFill>
                  <a:srgbClr val="012169"/>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prstClr val="black"/>
                  </a:solidFill>
                  <a:effectLst/>
                  <a:uLnTx/>
                  <a:uFillTx/>
                  <a:latin typeface="Calibri Light"/>
                  <a:ea typeface="+mn-ea"/>
                  <a:cs typeface="+mn-cs"/>
                </a:rPr>
                <a:t>Itt </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tapasztalunk</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 </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lemarad</a:t>
              </a:r>
              <a:r>
                <a:rPr kumimoji="0" lang="hu-HU" sz="1400" b="0" i="0" u="none" strike="noStrike" kern="1200" cap="none" spc="0" normalizeH="0" baseline="0" noProof="0" dirty="0" err="1">
                  <a:ln>
                    <a:noFill/>
                  </a:ln>
                  <a:solidFill>
                    <a:prstClr val="black"/>
                  </a:solidFill>
                  <a:effectLst/>
                  <a:uLnTx/>
                  <a:uFillTx/>
                  <a:latin typeface="Calibri Light"/>
                  <a:ea typeface="+mn-ea"/>
                  <a:cs typeface="+mn-cs"/>
                </a:rPr>
                <a:t>ást</a:t>
              </a:r>
              <a:r>
                <a:rPr kumimoji="0" lang="hu-HU" sz="1400" b="0" i="0" u="none" strike="noStrike" kern="1200" cap="none" spc="0" normalizeH="0" baseline="0" noProof="0" dirty="0">
                  <a:ln>
                    <a:noFill/>
                  </a:ln>
                  <a:solidFill>
                    <a:prstClr val="black"/>
                  </a:solidFill>
                  <a:effectLst/>
                  <a:uLnTx/>
                  <a:uFillTx/>
                  <a:latin typeface="Calibri Light"/>
                  <a:ea typeface="+mn-ea"/>
                  <a:cs typeface="+mn-cs"/>
                </a:rPr>
                <a:t> a nemzetközi referencia</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a:t>
              </a:r>
              <a:r>
                <a:rPr kumimoji="0" lang="hu-HU" sz="1400" b="0" i="0" u="none" strike="noStrike" kern="1200" cap="none" spc="0" normalizeH="0" baseline="0" noProof="0" dirty="0">
                  <a:ln>
                    <a:noFill/>
                  </a:ln>
                  <a:solidFill>
                    <a:prstClr val="black"/>
                  </a:solidFill>
                  <a:effectLst/>
                  <a:uLnTx/>
                  <a:uFillTx/>
                  <a:latin typeface="Calibri Light"/>
                  <a:ea typeface="+mn-ea"/>
                  <a:cs typeface="+mn-cs"/>
                </a:rPr>
                <a:t>értékekhez képest </a:t>
              </a:r>
              <a:endParaRPr kumimoji="0" lang="en-US" sz="1400" b="1" i="0" u="none" strike="noStrike" kern="1200" cap="none" spc="0" normalizeH="0" baseline="0" noProof="0" dirty="0">
                <a:ln>
                  <a:noFill/>
                </a:ln>
                <a:solidFill>
                  <a:srgbClr val="000000"/>
                </a:solidFill>
                <a:effectLst/>
                <a:uLnTx/>
                <a:uFillTx/>
                <a:latin typeface="Calibri Light"/>
                <a:ea typeface="+mn-ea"/>
                <a:cs typeface="+mn-cs"/>
              </a:endParaRPr>
            </a:p>
          </p:txBody>
        </p:sp>
      </p:grpSp>
      <p:grpSp>
        <p:nvGrpSpPr>
          <p:cNvPr id="36" name="Group 35"/>
          <p:cNvGrpSpPr/>
          <p:nvPr/>
        </p:nvGrpSpPr>
        <p:grpSpPr>
          <a:xfrm>
            <a:off x="481063" y="4041001"/>
            <a:ext cx="6578977" cy="789051"/>
            <a:chOff x="3798644" y="5056109"/>
            <a:chExt cx="6578977" cy="789051"/>
          </a:xfrm>
        </p:grpSpPr>
        <p:sp>
          <p:nvSpPr>
            <p:cNvPr id="39" name="Oval 38"/>
            <p:cNvSpPr/>
            <p:nvPr/>
          </p:nvSpPr>
          <p:spPr bwMode="gray">
            <a:xfrm>
              <a:off x="3798644" y="5056109"/>
              <a:ext cx="789051" cy="789051"/>
            </a:xfrm>
            <a:prstGeom prst="ellipse">
              <a:avLst/>
            </a:prstGeom>
            <a:noFill/>
            <a:ln w="22225" algn="ctr">
              <a:solidFill>
                <a:schemeClr val="tx1">
                  <a:lumMod val="50000"/>
                  <a:lumOff val="50000"/>
                </a:schemeClr>
              </a:solidFill>
              <a:prstDash val="sysDot"/>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sp>
          <p:nvSpPr>
            <p:cNvPr id="38" name="Rectangle 37"/>
            <p:cNvSpPr/>
            <p:nvPr/>
          </p:nvSpPr>
          <p:spPr>
            <a:xfrm>
              <a:off x="4641026" y="5109440"/>
              <a:ext cx="5736595"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a:ln>
                    <a:noFill/>
                  </a:ln>
                  <a:solidFill>
                    <a:srgbClr val="2C5234"/>
                  </a:solidFill>
                  <a:effectLst/>
                  <a:uLnTx/>
                  <a:uFillTx/>
                  <a:latin typeface="Calibri Light"/>
                  <a:ea typeface="+mn-ea"/>
                  <a:cs typeface="+mn-cs"/>
                </a:rPr>
                <a:t>A vállalatok 5</a:t>
              </a:r>
              <a:r>
                <a:rPr kumimoji="0" lang="en-US" sz="1800" b="1" i="0" u="none" strike="noStrike" kern="1200" cap="none" spc="0" normalizeH="0" baseline="0" noProof="0" dirty="0">
                  <a:ln>
                    <a:noFill/>
                  </a:ln>
                  <a:solidFill>
                    <a:srgbClr val="2C5234"/>
                  </a:solidFill>
                  <a:effectLst/>
                  <a:uLnTx/>
                  <a:uFillTx/>
                  <a:latin typeface="Calibri Light"/>
                  <a:ea typeface="+mn-ea"/>
                  <a:cs typeface="+mn-cs"/>
                </a:rPr>
                <a:t>6</a:t>
              </a:r>
              <a:r>
                <a:rPr kumimoji="0" lang="hu-HU" sz="1800" b="1" i="0" u="none" strike="noStrike" kern="1200" cap="none" spc="0" normalizeH="0" baseline="0" noProof="0" dirty="0">
                  <a:ln>
                    <a:noFill/>
                  </a:ln>
                  <a:solidFill>
                    <a:srgbClr val="2C5234"/>
                  </a:solidFill>
                  <a:effectLst/>
                  <a:uLnTx/>
                  <a:uFillTx/>
                  <a:latin typeface="Calibri Light"/>
                  <a:ea typeface="+mn-ea"/>
                  <a:cs typeface="+mn-cs"/>
                </a:rPr>
                <a:t>% már méri a 1</a:t>
              </a:r>
              <a:r>
                <a:rPr kumimoji="0" lang="en-US" sz="1800" b="1" i="0" u="none" strike="noStrike" kern="1200" cap="none" spc="0" normalizeH="0" baseline="0" noProof="0" dirty="0">
                  <a:ln>
                    <a:noFill/>
                  </a:ln>
                  <a:solidFill>
                    <a:srgbClr val="2C5234"/>
                  </a:solidFill>
                  <a:effectLst/>
                  <a:uLnTx/>
                  <a:uFillTx/>
                  <a:latin typeface="Calibri Light"/>
                  <a:ea typeface="+mn-ea"/>
                  <a:cs typeface="+mn-cs"/>
                </a:rPr>
                <a:t>&amp;2 scope</a:t>
              </a:r>
              <a:r>
                <a:rPr kumimoji="0" lang="hu-HU" sz="1800" b="1" i="0" u="none" strike="noStrike" kern="1200" cap="none" spc="0" normalizeH="0" baseline="0" noProof="0" dirty="0">
                  <a:ln>
                    <a:noFill/>
                  </a:ln>
                  <a:solidFill>
                    <a:srgbClr val="2C5234"/>
                  </a:solidFill>
                  <a:effectLst/>
                  <a:uLnTx/>
                  <a:uFillTx/>
                  <a:latin typeface="Calibri Light"/>
                  <a:ea typeface="+mn-ea"/>
                  <a:cs typeface="+mn-cs"/>
                </a:rPr>
                <a:t> kibocsátásait </a:t>
              </a:r>
              <a:endParaRPr kumimoji="0" lang="en-US" sz="1800" b="1" i="0" u="none" strike="noStrike" kern="1200" cap="none" spc="0" normalizeH="0" baseline="0" noProof="0" dirty="0">
                <a:ln>
                  <a:noFill/>
                </a:ln>
                <a:solidFill>
                  <a:srgbClr val="2C5234"/>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prstClr val="black"/>
                  </a:solidFill>
                  <a:effectLst/>
                  <a:uLnTx/>
                  <a:uFillTx/>
                  <a:latin typeface="Calibri Light"/>
                  <a:ea typeface="+mn-ea"/>
                  <a:cs typeface="+mn-cs"/>
                </a:rPr>
                <a:t>Csupán</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 8% </a:t>
              </a:r>
              <a:r>
                <a:rPr kumimoji="0" lang="hu-HU" sz="1400" b="0" i="0" u="none" strike="noStrike" kern="1200" cap="none" spc="0" normalizeH="0" baseline="0" noProof="0" dirty="0">
                  <a:ln>
                    <a:noFill/>
                  </a:ln>
                  <a:solidFill>
                    <a:prstClr val="black"/>
                  </a:solidFill>
                  <a:effectLst/>
                  <a:uLnTx/>
                  <a:uFillTx/>
                  <a:latin typeface="Calibri Light"/>
                  <a:ea typeface="+mn-ea"/>
                  <a:cs typeface="+mn-cs"/>
                </a:rPr>
                <a:t>nem </a:t>
              </a:r>
              <a:r>
                <a:rPr kumimoji="0" lang="en-US" sz="1400" b="0" i="0" u="none" strike="noStrike" kern="1200" cap="none" spc="0" normalizeH="0" baseline="0" noProof="0" dirty="0" err="1">
                  <a:ln>
                    <a:noFill/>
                  </a:ln>
                  <a:solidFill>
                    <a:prstClr val="black"/>
                  </a:solidFill>
                  <a:effectLst/>
                  <a:uLnTx/>
                  <a:uFillTx/>
                  <a:latin typeface="Calibri Light"/>
                  <a:ea typeface="+mn-ea"/>
                  <a:cs typeface="+mn-cs"/>
                </a:rPr>
                <a:t>tervezi</a:t>
              </a:r>
              <a:r>
                <a:rPr kumimoji="0" lang="en-US" sz="1400" b="0" i="0" u="none" strike="noStrike" kern="1200" cap="none" spc="0" normalizeH="0" baseline="0" noProof="0" dirty="0">
                  <a:ln>
                    <a:noFill/>
                  </a:ln>
                  <a:solidFill>
                    <a:prstClr val="black"/>
                  </a:solidFill>
                  <a:effectLst/>
                  <a:uLnTx/>
                  <a:uFillTx/>
                  <a:latin typeface="Calibri Light"/>
                  <a:ea typeface="+mn-ea"/>
                  <a:cs typeface="+mn-cs"/>
                </a:rPr>
                <a:t> m</a:t>
              </a:r>
              <a:r>
                <a:rPr kumimoji="0" lang="hu-HU" sz="1400" b="0" i="0" u="none" strike="noStrike" kern="1200" cap="none" spc="0" normalizeH="0" baseline="0" noProof="0" dirty="0">
                  <a:ln>
                    <a:noFill/>
                  </a:ln>
                  <a:solidFill>
                    <a:prstClr val="black"/>
                  </a:solidFill>
                  <a:effectLst/>
                  <a:uLnTx/>
                  <a:uFillTx/>
                  <a:latin typeface="Calibri Light"/>
                  <a:ea typeface="+mn-ea"/>
                  <a:cs typeface="+mn-cs"/>
                </a:rPr>
                <a:t>érni a kibocsátásait </a:t>
              </a:r>
              <a:endParaRPr kumimoji="0" lang="en-US" sz="1400" b="1" i="0" u="none" strike="noStrike" kern="1200" cap="none" spc="0" normalizeH="0" baseline="0" noProof="0" dirty="0">
                <a:ln>
                  <a:noFill/>
                </a:ln>
                <a:solidFill>
                  <a:srgbClr val="000000"/>
                </a:solidFill>
                <a:effectLst/>
                <a:uLnTx/>
                <a:uFillTx/>
                <a:latin typeface="Calibri Light"/>
                <a:ea typeface="+mn-ea"/>
                <a:cs typeface="+mn-cs"/>
              </a:endParaRPr>
            </a:p>
          </p:txBody>
        </p:sp>
      </p:grpSp>
      <p:sp>
        <p:nvSpPr>
          <p:cNvPr id="47" name="Oval 46"/>
          <p:cNvSpPr/>
          <p:nvPr/>
        </p:nvSpPr>
        <p:spPr bwMode="gray">
          <a:xfrm>
            <a:off x="531890" y="4094332"/>
            <a:ext cx="685800" cy="685800"/>
          </a:xfrm>
          <a:prstGeom prst="ellipse">
            <a:avLst/>
          </a:prstGeom>
          <a:solidFill>
            <a:schemeClr val="accent3">
              <a:lumMod val="50000"/>
            </a:scheme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0" cap="none" spc="0" normalizeH="0" baseline="0" noProof="0" dirty="0">
              <a:ln>
                <a:noFill/>
              </a:ln>
              <a:solidFill>
                <a:prstClr val="white"/>
              </a:solidFill>
              <a:effectLst/>
              <a:uLnTx/>
              <a:uFillTx/>
              <a:latin typeface="Calibri"/>
              <a:ea typeface="+mn-ea"/>
              <a:cs typeface="+mn-cs"/>
            </a:endParaRPr>
          </a:p>
        </p:txBody>
      </p:sp>
      <p:sp>
        <p:nvSpPr>
          <p:cNvPr id="49" name="Freeform 764"/>
          <p:cNvSpPr>
            <a:spLocks noChangeAspect="1" noEditPoints="1"/>
          </p:cNvSpPr>
          <p:nvPr/>
        </p:nvSpPr>
        <p:spPr bwMode="auto">
          <a:xfrm>
            <a:off x="720244" y="4227207"/>
            <a:ext cx="309093" cy="420050"/>
          </a:xfrm>
          <a:custGeom>
            <a:avLst/>
            <a:gdLst>
              <a:gd name="T0" fmla="*/ 11 w 235"/>
              <a:gd name="T1" fmla="*/ 0 h 320"/>
              <a:gd name="T2" fmla="*/ 0 w 235"/>
              <a:gd name="T3" fmla="*/ 309 h 320"/>
              <a:gd name="T4" fmla="*/ 224 w 235"/>
              <a:gd name="T5" fmla="*/ 320 h 320"/>
              <a:gd name="T6" fmla="*/ 235 w 235"/>
              <a:gd name="T7" fmla="*/ 10 h 320"/>
              <a:gd name="T8" fmla="*/ 214 w 235"/>
              <a:gd name="T9" fmla="*/ 298 h 320"/>
              <a:gd name="T10" fmla="*/ 22 w 235"/>
              <a:gd name="T11" fmla="*/ 21 h 320"/>
              <a:gd name="T12" fmla="*/ 214 w 235"/>
              <a:gd name="T13" fmla="*/ 298 h 320"/>
              <a:gd name="T14" fmla="*/ 182 w 235"/>
              <a:gd name="T15" fmla="*/ 106 h 320"/>
              <a:gd name="T16" fmla="*/ 192 w 235"/>
              <a:gd name="T17" fmla="*/ 53 h 320"/>
              <a:gd name="T18" fmla="*/ 54 w 235"/>
              <a:gd name="T19" fmla="*/ 42 h 320"/>
              <a:gd name="T20" fmla="*/ 43 w 235"/>
              <a:gd name="T21" fmla="*/ 96 h 320"/>
              <a:gd name="T22" fmla="*/ 64 w 235"/>
              <a:gd name="T23" fmla="*/ 64 h 320"/>
              <a:gd name="T24" fmla="*/ 171 w 235"/>
              <a:gd name="T25" fmla="*/ 85 h 320"/>
              <a:gd name="T26" fmla="*/ 64 w 235"/>
              <a:gd name="T27" fmla="*/ 64 h 320"/>
              <a:gd name="T28" fmla="*/ 54 w 235"/>
              <a:gd name="T29" fmla="*/ 128 h 320"/>
              <a:gd name="T30" fmla="*/ 54 w 235"/>
              <a:gd name="T31" fmla="*/ 149 h 320"/>
              <a:gd name="T32" fmla="*/ 107 w 235"/>
              <a:gd name="T33" fmla="*/ 138 h 320"/>
              <a:gd name="T34" fmla="*/ 86 w 235"/>
              <a:gd name="T35" fmla="*/ 138 h 320"/>
              <a:gd name="T36" fmla="*/ 107 w 235"/>
              <a:gd name="T37" fmla="*/ 138 h 320"/>
              <a:gd name="T38" fmla="*/ 139 w 235"/>
              <a:gd name="T39" fmla="*/ 149 h 320"/>
              <a:gd name="T40" fmla="*/ 139 w 235"/>
              <a:gd name="T41" fmla="*/ 128 h 320"/>
              <a:gd name="T42" fmla="*/ 192 w 235"/>
              <a:gd name="T43" fmla="*/ 138 h 320"/>
              <a:gd name="T44" fmla="*/ 171 w 235"/>
              <a:gd name="T45" fmla="*/ 138 h 320"/>
              <a:gd name="T46" fmla="*/ 192 w 235"/>
              <a:gd name="T47" fmla="*/ 138 h 320"/>
              <a:gd name="T48" fmla="*/ 54 w 235"/>
              <a:gd name="T49" fmla="*/ 170 h 320"/>
              <a:gd name="T50" fmla="*/ 54 w 235"/>
              <a:gd name="T51" fmla="*/ 192 h 320"/>
              <a:gd name="T52" fmla="*/ 107 w 235"/>
              <a:gd name="T53" fmla="*/ 181 h 320"/>
              <a:gd name="T54" fmla="*/ 86 w 235"/>
              <a:gd name="T55" fmla="*/ 181 h 320"/>
              <a:gd name="T56" fmla="*/ 107 w 235"/>
              <a:gd name="T57" fmla="*/ 181 h 320"/>
              <a:gd name="T58" fmla="*/ 139 w 235"/>
              <a:gd name="T59" fmla="*/ 192 h 320"/>
              <a:gd name="T60" fmla="*/ 139 w 235"/>
              <a:gd name="T61" fmla="*/ 170 h 320"/>
              <a:gd name="T62" fmla="*/ 192 w 235"/>
              <a:gd name="T63" fmla="*/ 181 h 320"/>
              <a:gd name="T64" fmla="*/ 171 w 235"/>
              <a:gd name="T65" fmla="*/ 181 h 320"/>
              <a:gd name="T66" fmla="*/ 192 w 235"/>
              <a:gd name="T67" fmla="*/ 181 h 320"/>
              <a:gd name="T68" fmla="*/ 54 w 235"/>
              <a:gd name="T69" fmla="*/ 213 h 320"/>
              <a:gd name="T70" fmla="*/ 54 w 235"/>
              <a:gd name="T71" fmla="*/ 234 h 320"/>
              <a:gd name="T72" fmla="*/ 107 w 235"/>
              <a:gd name="T73" fmla="*/ 224 h 320"/>
              <a:gd name="T74" fmla="*/ 86 w 235"/>
              <a:gd name="T75" fmla="*/ 224 h 320"/>
              <a:gd name="T76" fmla="*/ 107 w 235"/>
              <a:gd name="T77" fmla="*/ 224 h 320"/>
              <a:gd name="T78" fmla="*/ 139 w 235"/>
              <a:gd name="T79" fmla="*/ 234 h 320"/>
              <a:gd name="T80" fmla="*/ 139 w 235"/>
              <a:gd name="T81" fmla="*/ 213 h 320"/>
              <a:gd name="T82" fmla="*/ 192 w 235"/>
              <a:gd name="T83" fmla="*/ 224 h 320"/>
              <a:gd name="T84" fmla="*/ 182 w 235"/>
              <a:gd name="T85" fmla="*/ 277 h 320"/>
              <a:gd name="T86" fmla="*/ 171 w 235"/>
              <a:gd name="T87" fmla="*/ 224 h 320"/>
              <a:gd name="T88" fmla="*/ 192 w 235"/>
              <a:gd name="T89" fmla="*/ 224 h 320"/>
              <a:gd name="T90" fmla="*/ 54 w 235"/>
              <a:gd name="T91" fmla="*/ 256 h 320"/>
              <a:gd name="T92" fmla="*/ 54 w 235"/>
              <a:gd name="T93" fmla="*/ 277 h 320"/>
              <a:gd name="T94" fmla="*/ 107 w 235"/>
              <a:gd name="T95" fmla="*/ 266 h 320"/>
              <a:gd name="T96" fmla="*/ 86 w 235"/>
              <a:gd name="T97" fmla="*/ 266 h 320"/>
              <a:gd name="T98" fmla="*/ 107 w 235"/>
              <a:gd name="T99" fmla="*/ 266 h 320"/>
              <a:gd name="T100" fmla="*/ 139 w 235"/>
              <a:gd name="T101" fmla="*/ 277 h 320"/>
              <a:gd name="T102" fmla="*/ 139 w 235"/>
              <a:gd name="T103" fmla="*/ 2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5" h="320">
                <a:moveTo>
                  <a:pt x="224" y="0"/>
                </a:move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10"/>
                  <a:pt x="235" y="10"/>
                  <a:pt x="235" y="10"/>
                </a:cubicBezTo>
                <a:cubicBezTo>
                  <a:pt x="235" y="4"/>
                  <a:pt x="230" y="0"/>
                  <a:pt x="224" y="0"/>
                </a:cubicBezTo>
                <a:close/>
                <a:moveTo>
                  <a:pt x="214" y="298"/>
                </a:moveTo>
                <a:cubicBezTo>
                  <a:pt x="22" y="298"/>
                  <a:pt x="22" y="298"/>
                  <a:pt x="22" y="298"/>
                </a:cubicBezTo>
                <a:cubicBezTo>
                  <a:pt x="22" y="21"/>
                  <a:pt x="22" y="21"/>
                  <a:pt x="22" y="21"/>
                </a:cubicBezTo>
                <a:cubicBezTo>
                  <a:pt x="214" y="21"/>
                  <a:pt x="214" y="21"/>
                  <a:pt x="214" y="21"/>
                </a:cubicBezTo>
                <a:lnTo>
                  <a:pt x="214" y="298"/>
                </a:lnTo>
                <a:close/>
                <a:moveTo>
                  <a:pt x="54" y="106"/>
                </a:moveTo>
                <a:cubicBezTo>
                  <a:pt x="182" y="106"/>
                  <a:pt x="182" y="106"/>
                  <a:pt x="182" y="106"/>
                </a:cubicBezTo>
                <a:cubicBezTo>
                  <a:pt x="188" y="106"/>
                  <a:pt x="192" y="102"/>
                  <a:pt x="192" y="96"/>
                </a:cubicBezTo>
                <a:cubicBezTo>
                  <a:pt x="192" y="53"/>
                  <a:pt x="192" y="53"/>
                  <a:pt x="192" y="53"/>
                </a:cubicBezTo>
                <a:cubicBezTo>
                  <a:pt x="192" y="47"/>
                  <a:pt x="188" y="42"/>
                  <a:pt x="182" y="42"/>
                </a:cubicBezTo>
                <a:cubicBezTo>
                  <a:pt x="54" y="42"/>
                  <a:pt x="54" y="42"/>
                  <a:pt x="54" y="42"/>
                </a:cubicBezTo>
                <a:cubicBezTo>
                  <a:pt x="48" y="42"/>
                  <a:pt x="43" y="47"/>
                  <a:pt x="43" y="53"/>
                </a:cubicBezTo>
                <a:cubicBezTo>
                  <a:pt x="43" y="96"/>
                  <a:pt x="43" y="96"/>
                  <a:pt x="43" y="96"/>
                </a:cubicBezTo>
                <a:cubicBezTo>
                  <a:pt x="43" y="102"/>
                  <a:pt x="48" y="106"/>
                  <a:pt x="54" y="106"/>
                </a:cubicBezTo>
                <a:close/>
                <a:moveTo>
                  <a:pt x="64" y="64"/>
                </a:moveTo>
                <a:cubicBezTo>
                  <a:pt x="171" y="64"/>
                  <a:pt x="171" y="64"/>
                  <a:pt x="171" y="64"/>
                </a:cubicBezTo>
                <a:cubicBezTo>
                  <a:pt x="171" y="85"/>
                  <a:pt x="171" y="85"/>
                  <a:pt x="171" y="85"/>
                </a:cubicBezTo>
                <a:cubicBezTo>
                  <a:pt x="64" y="85"/>
                  <a:pt x="64" y="85"/>
                  <a:pt x="64" y="85"/>
                </a:cubicBezTo>
                <a:lnTo>
                  <a:pt x="64" y="64"/>
                </a:lnTo>
                <a:close/>
                <a:moveTo>
                  <a:pt x="43" y="138"/>
                </a:moveTo>
                <a:cubicBezTo>
                  <a:pt x="43" y="132"/>
                  <a:pt x="48" y="128"/>
                  <a:pt x="54" y="128"/>
                </a:cubicBezTo>
                <a:cubicBezTo>
                  <a:pt x="60" y="128"/>
                  <a:pt x="64" y="132"/>
                  <a:pt x="64" y="138"/>
                </a:cubicBezTo>
                <a:cubicBezTo>
                  <a:pt x="64" y="144"/>
                  <a:pt x="60" y="149"/>
                  <a:pt x="54" y="149"/>
                </a:cubicBezTo>
                <a:cubicBezTo>
                  <a:pt x="48" y="149"/>
                  <a:pt x="43" y="144"/>
                  <a:pt x="43" y="138"/>
                </a:cubicBezTo>
                <a:close/>
                <a:moveTo>
                  <a:pt x="107" y="138"/>
                </a:moveTo>
                <a:cubicBezTo>
                  <a:pt x="107" y="144"/>
                  <a:pt x="102" y="149"/>
                  <a:pt x="96" y="149"/>
                </a:cubicBezTo>
                <a:cubicBezTo>
                  <a:pt x="90" y="149"/>
                  <a:pt x="86" y="144"/>
                  <a:pt x="86" y="138"/>
                </a:cubicBezTo>
                <a:cubicBezTo>
                  <a:pt x="86" y="132"/>
                  <a:pt x="90" y="128"/>
                  <a:pt x="96" y="128"/>
                </a:cubicBezTo>
                <a:cubicBezTo>
                  <a:pt x="102" y="128"/>
                  <a:pt x="107" y="132"/>
                  <a:pt x="107" y="138"/>
                </a:cubicBezTo>
                <a:close/>
                <a:moveTo>
                  <a:pt x="150" y="138"/>
                </a:moveTo>
                <a:cubicBezTo>
                  <a:pt x="150" y="144"/>
                  <a:pt x="145" y="149"/>
                  <a:pt x="139" y="149"/>
                </a:cubicBezTo>
                <a:cubicBezTo>
                  <a:pt x="133" y="149"/>
                  <a:pt x="128" y="144"/>
                  <a:pt x="128" y="138"/>
                </a:cubicBezTo>
                <a:cubicBezTo>
                  <a:pt x="128" y="132"/>
                  <a:pt x="133" y="128"/>
                  <a:pt x="139" y="128"/>
                </a:cubicBezTo>
                <a:cubicBezTo>
                  <a:pt x="145" y="128"/>
                  <a:pt x="150" y="132"/>
                  <a:pt x="150" y="138"/>
                </a:cubicBezTo>
                <a:close/>
                <a:moveTo>
                  <a:pt x="192" y="138"/>
                </a:moveTo>
                <a:cubicBezTo>
                  <a:pt x="192" y="144"/>
                  <a:pt x="188" y="149"/>
                  <a:pt x="182" y="149"/>
                </a:cubicBezTo>
                <a:cubicBezTo>
                  <a:pt x="176" y="149"/>
                  <a:pt x="171" y="144"/>
                  <a:pt x="171" y="138"/>
                </a:cubicBezTo>
                <a:cubicBezTo>
                  <a:pt x="171" y="132"/>
                  <a:pt x="176" y="128"/>
                  <a:pt x="182" y="128"/>
                </a:cubicBezTo>
                <a:cubicBezTo>
                  <a:pt x="188" y="128"/>
                  <a:pt x="192" y="132"/>
                  <a:pt x="192" y="138"/>
                </a:cubicBezTo>
                <a:close/>
                <a:moveTo>
                  <a:pt x="43" y="181"/>
                </a:moveTo>
                <a:cubicBezTo>
                  <a:pt x="43" y="175"/>
                  <a:pt x="48" y="170"/>
                  <a:pt x="54" y="170"/>
                </a:cubicBezTo>
                <a:cubicBezTo>
                  <a:pt x="60" y="170"/>
                  <a:pt x="64" y="175"/>
                  <a:pt x="64" y="181"/>
                </a:cubicBezTo>
                <a:cubicBezTo>
                  <a:pt x="64" y="187"/>
                  <a:pt x="60" y="192"/>
                  <a:pt x="54" y="192"/>
                </a:cubicBezTo>
                <a:cubicBezTo>
                  <a:pt x="48" y="192"/>
                  <a:pt x="43" y="187"/>
                  <a:pt x="43" y="181"/>
                </a:cubicBezTo>
                <a:close/>
                <a:moveTo>
                  <a:pt x="107" y="181"/>
                </a:moveTo>
                <a:cubicBezTo>
                  <a:pt x="107" y="187"/>
                  <a:pt x="102" y="192"/>
                  <a:pt x="96" y="192"/>
                </a:cubicBezTo>
                <a:cubicBezTo>
                  <a:pt x="90" y="192"/>
                  <a:pt x="86" y="187"/>
                  <a:pt x="86" y="181"/>
                </a:cubicBezTo>
                <a:cubicBezTo>
                  <a:pt x="86" y="175"/>
                  <a:pt x="90" y="170"/>
                  <a:pt x="96" y="170"/>
                </a:cubicBezTo>
                <a:cubicBezTo>
                  <a:pt x="102" y="170"/>
                  <a:pt x="107" y="175"/>
                  <a:pt x="107" y="181"/>
                </a:cubicBezTo>
                <a:close/>
                <a:moveTo>
                  <a:pt x="150" y="181"/>
                </a:moveTo>
                <a:cubicBezTo>
                  <a:pt x="150" y="187"/>
                  <a:pt x="145" y="192"/>
                  <a:pt x="139" y="192"/>
                </a:cubicBezTo>
                <a:cubicBezTo>
                  <a:pt x="133" y="192"/>
                  <a:pt x="128" y="187"/>
                  <a:pt x="128" y="181"/>
                </a:cubicBezTo>
                <a:cubicBezTo>
                  <a:pt x="128" y="175"/>
                  <a:pt x="133" y="170"/>
                  <a:pt x="139" y="170"/>
                </a:cubicBezTo>
                <a:cubicBezTo>
                  <a:pt x="145" y="170"/>
                  <a:pt x="150" y="175"/>
                  <a:pt x="150" y="181"/>
                </a:cubicBezTo>
                <a:close/>
                <a:moveTo>
                  <a:pt x="192" y="181"/>
                </a:moveTo>
                <a:cubicBezTo>
                  <a:pt x="192" y="187"/>
                  <a:pt x="188" y="192"/>
                  <a:pt x="182" y="192"/>
                </a:cubicBezTo>
                <a:cubicBezTo>
                  <a:pt x="176" y="192"/>
                  <a:pt x="171" y="187"/>
                  <a:pt x="171" y="181"/>
                </a:cubicBezTo>
                <a:cubicBezTo>
                  <a:pt x="171" y="175"/>
                  <a:pt x="176" y="170"/>
                  <a:pt x="182" y="170"/>
                </a:cubicBezTo>
                <a:cubicBezTo>
                  <a:pt x="188" y="170"/>
                  <a:pt x="192" y="175"/>
                  <a:pt x="192" y="181"/>
                </a:cubicBezTo>
                <a:close/>
                <a:moveTo>
                  <a:pt x="43" y="224"/>
                </a:moveTo>
                <a:cubicBezTo>
                  <a:pt x="43" y="218"/>
                  <a:pt x="48" y="213"/>
                  <a:pt x="54" y="213"/>
                </a:cubicBezTo>
                <a:cubicBezTo>
                  <a:pt x="60" y="213"/>
                  <a:pt x="64" y="218"/>
                  <a:pt x="64" y="224"/>
                </a:cubicBezTo>
                <a:cubicBezTo>
                  <a:pt x="64" y="230"/>
                  <a:pt x="60" y="234"/>
                  <a:pt x="54" y="234"/>
                </a:cubicBezTo>
                <a:cubicBezTo>
                  <a:pt x="48" y="234"/>
                  <a:pt x="43" y="230"/>
                  <a:pt x="43" y="224"/>
                </a:cubicBezTo>
                <a:close/>
                <a:moveTo>
                  <a:pt x="107" y="224"/>
                </a:moveTo>
                <a:cubicBezTo>
                  <a:pt x="107" y="230"/>
                  <a:pt x="102" y="234"/>
                  <a:pt x="96" y="234"/>
                </a:cubicBezTo>
                <a:cubicBezTo>
                  <a:pt x="90" y="234"/>
                  <a:pt x="86" y="230"/>
                  <a:pt x="86" y="224"/>
                </a:cubicBezTo>
                <a:cubicBezTo>
                  <a:pt x="86" y="218"/>
                  <a:pt x="90" y="213"/>
                  <a:pt x="96" y="213"/>
                </a:cubicBezTo>
                <a:cubicBezTo>
                  <a:pt x="102" y="213"/>
                  <a:pt x="107" y="218"/>
                  <a:pt x="107" y="224"/>
                </a:cubicBezTo>
                <a:close/>
                <a:moveTo>
                  <a:pt x="150" y="224"/>
                </a:moveTo>
                <a:cubicBezTo>
                  <a:pt x="150" y="230"/>
                  <a:pt x="145" y="234"/>
                  <a:pt x="139" y="234"/>
                </a:cubicBezTo>
                <a:cubicBezTo>
                  <a:pt x="133" y="234"/>
                  <a:pt x="128" y="230"/>
                  <a:pt x="128" y="224"/>
                </a:cubicBezTo>
                <a:cubicBezTo>
                  <a:pt x="128" y="218"/>
                  <a:pt x="133" y="213"/>
                  <a:pt x="139" y="213"/>
                </a:cubicBezTo>
                <a:cubicBezTo>
                  <a:pt x="145" y="213"/>
                  <a:pt x="150" y="218"/>
                  <a:pt x="150" y="224"/>
                </a:cubicBezTo>
                <a:close/>
                <a:moveTo>
                  <a:pt x="192" y="224"/>
                </a:moveTo>
                <a:cubicBezTo>
                  <a:pt x="192" y="266"/>
                  <a:pt x="192" y="266"/>
                  <a:pt x="192" y="266"/>
                </a:cubicBezTo>
                <a:cubicBezTo>
                  <a:pt x="192" y="272"/>
                  <a:pt x="188" y="277"/>
                  <a:pt x="182" y="277"/>
                </a:cubicBezTo>
                <a:cubicBezTo>
                  <a:pt x="176" y="277"/>
                  <a:pt x="171" y="272"/>
                  <a:pt x="171" y="266"/>
                </a:cubicBezTo>
                <a:cubicBezTo>
                  <a:pt x="171" y="224"/>
                  <a:pt x="171" y="224"/>
                  <a:pt x="171" y="224"/>
                </a:cubicBezTo>
                <a:cubicBezTo>
                  <a:pt x="171" y="218"/>
                  <a:pt x="176" y="213"/>
                  <a:pt x="182" y="213"/>
                </a:cubicBezTo>
                <a:cubicBezTo>
                  <a:pt x="188" y="213"/>
                  <a:pt x="192" y="218"/>
                  <a:pt x="192" y="224"/>
                </a:cubicBezTo>
                <a:close/>
                <a:moveTo>
                  <a:pt x="43" y="266"/>
                </a:moveTo>
                <a:cubicBezTo>
                  <a:pt x="43" y="260"/>
                  <a:pt x="48" y="256"/>
                  <a:pt x="54" y="256"/>
                </a:cubicBezTo>
                <a:cubicBezTo>
                  <a:pt x="60" y="256"/>
                  <a:pt x="64" y="260"/>
                  <a:pt x="64" y="266"/>
                </a:cubicBezTo>
                <a:cubicBezTo>
                  <a:pt x="64" y="272"/>
                  <a:pt x="60" y="277"/>
                  <a:pt x="54" y="277"/>
                </a:cubicBezTo>
                <a:cubicBezTo>
                  <a:pt x="48" y="277"/>
                  <a:pt x="43" y="272"/>
                  <a:pt x="43" y="266"/>
                </a:cubicBezTo>
                <a:close/>
                <a:moveTo>
                  <a:pt x="107" y="266"/>
                </a:moveTo>
                <a:cubicBezTo>
                  <a:pt x="107" y="272"/>
                  <a:pt x="102" y="277"/>
                  <a:pt x="96" y="277"/>
                </a:cubicBezTo>
                <a:cubicBezTo>
                  <a:pt x="90" y="277"/>
                  <a:pt x="86" y="272"/>
                  <a:pt x="86" y="266"/>
                </a:cubicBezTo>
                <a:cubicBezTo>
                  <a:pt x="86" y="260"/>
                  <a:pt x="90" y="256"/>
                  <a:pt x="96" y="256"/>
                </a:cubicBezTo>
                <a:cubicBezTo>
                  <a:pt x="102" y="256"/>
                  <a:pt x="107" y="260"/>
                  <a:pt x="107" y="266"/>
                </a:cubicBezTo>
                <a:close/>
                <a:moveTo>
                  <a:pt x="150" y="266"/>
                </a:moveTo>
                <a:cubicBezTo>
                  <a:pt x="150" y="272"/>
                  <a:pt x="145" y="277"/>
                  <a:pt x="139" y="277"/>
                </a:cubicBezTo>
                <a:cubicBezTo>
                  <a:pt x="133" y="277"/>
                  <a:pt x="128" y="272"/>
                  <a:pt x="128" y="266"/>
                </a:cubicBezTo>
                <a:cubicBezTo>
                  <a:pt x="128" y="260"/>
                  <a:pt x="133" y="256"/>
                  <a:pt x="139" y="256"/>
                </a:cubicBezTo>
                <a:cubicBezTo>
                  <a:pt x="145" y="256"/>
                  <a:pt x="150" y="260"/>
                  <a:pt x="150" y="266"/>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Light"/>
              <a:ea typeface="+mn-ea"/>
              <a:cs typeface="+mn-cs"/>
            </a:endParaRPr>
          </a:p>
        </p:txBody>
      </p:sp>
      <p:grpSp>
        <p:nvGrpSpPr>
          <p:cNvPr id="50" name="Group 49"/>
          <p:cNvGrpSpPr/>
          <p:nvPr/>
        </p:nvGrpSpPr>
        <p:grpSpPr>
          <a:xfrm>
            <a:off x="497110" y="4962384"/>
            <a:ext cx="6447879" cy="861774"/>
            <a:chOff x="3798644" y="4983386"/>
            <a:chExt cx="6447879" cy="861774"/>
          </a:xfrm>
        </p:grpSpPr>
        <p:sp>
          <p:nvSpPr>
            <p:cNvPr id="51" name="Oval 50"/>
            <p:cNvSpPr/>
            <p:nvPr/>
          </p:nvSpPr>
          <p:spPr bwMode="gray">
            <a:xfrm>
              <a:off x="3798644" y="5056109"/>
              <a:ext cx="789051" cy="789051"/>
            </a:xfrm>
            <a:prstGeom prst="ellipse">
              <a:avLst/>
            </a:prstGeom>
            <a:noFill/>
            <a:ln w="22225" algn="ctr">
              <a:solidFill>
                <a:schemeClr val="tx1">
                  <a:lumMod val="50000"/>
                  <a:lumOff val="50000"/>
                </a:schemeClr>
              </a:solidFill>
              <a:prstDash val="sysDot"/>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sp>
          <p:nvSpPr>
            <p:cNvPr id="52" name="Rectangle 51"/>
            <p:cNvSpPr/>
            <p:nvPr/>
          </p:nvSpPr>
          <p:spPr>
            <a:xfrm>
              <a:off x="4635446" y="4983386"/>
              <a:ext cx="5611077" cy="86177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a:ln>
                    <a:noFill/>
                  </a:ln>
                  <a:solidFill>
                    <a:srgbClr val="ED8B00"/>
                  </a:solidFill>
                  <a:effectLst/>
                  <a:uLnTx/>
                  <a:uFillTx/>
                  <a:latin typeface="Calibri Light"/>
                  <a:ea typeface="+mn-ea"/>
                  <a:cs typeface="+mn-cs"/>
                </a:rPr>
                <a:t>Energiahatékonysági beruházások</a:t>
              </a:r>
              <a:r>
                <a:rPr kumimoji="0" lang="en-US" sz="1800" b="1" i="0" u="none" strike="noStrike" kern="1200" cap="none" spc="0" normalizeH="0" baseline="0" noProof="0" dirty="0">
                  <a:ln>
                    <a:noFill/>
                  </a:ln>
                  <a:solidFill>
                    <a:srgbClr val="ED8B00"/>
                  </a:solidFill>
                  <a:effectLst/>
                  <a:uLnTx/>
                  <a:uFillTx/>
                  <a:latin typeface="Calibri Light"/>
                  <a:ea typeface="+mn-ea"/>
                  <a:cs typeface="+mn-cs"/>
                </a:rPr>
                <a:t>, a </a:t>
              </a:r>
              <a:r>
                <a:rPr kumimoji="0" lang="en-US" sz="1800" b="1" i="0" u="none" strike="noStrike" kern="1200" cap="none" spc="0" normalizeH="0" baseline="0" noProof="0" dirty="0" err="1">
                  <a:ln>
                    <a:noFill/>
                  </a:ln>
                  <a:solidFill>
                    <a:srgbClr val="ED8B00"/>
                  </a:solidFill>
                  <a:effectLst/>
                  <a:uLnTx/>
                  <a:uFillTx/>
                  <a:latin typeface="Calibri Light"/>
                  <a:ea typeface="+mn-ea"/>
                  <a:cs typeface="+mn-cs"/>
                </a:rPr>
                <a:t>hulladék</a:t>
              </a:r>
              <a:r>
                <a:rPr kumimoji="0" lang="en-US" sz="1800" b="1" i="0" u="none" strike="noStrike" kern="1200" cap="none" spc="0" normalizeH="0" baseline="0" noProof="0" dirty="0">
                  <a:ln>
                    <a:noFill/>
                  </a:ln>
                  <a:solidFill>
                    <a:srgbClr val="ED8B00"/>
                  </a:solidFill>
                  <a:effectLst/>
                  <a:uLnTx/>
                  <a:uFillTx/>
                  <a:latin typeface="Calibri Light"/>
                  <a:ea typeface="+mn-ea"/>
                  <a:cs typeface="+mn-cs"/>
                </a:rPr>
                <a:t> </a:t>
              </a:r>
              <a:r>
                <a:rPr kumimoji="0" lang="en-US" sz="1800" b="1" i="0" u="none" strike="noStrike" kern="1200" cap="none" spc="0" normalizeH="0" baseline="0" noProof="0" dirty="0" err="1">
                  <a:ln>
                    <a:noFill/>
                  </a:ln>
                  <a:solidFill>
                    <a:srgbClr val="ED8B00"/>
                  </a:solidFill>
                  <a:effectLst/>
                  <a:uLnTx/>
                  <a:uFillTx/>
                  <a:latin typeface="Calibri Light"/>
                  <a:ea typeface="+mn-ea"/>
                  <a:cs typeface="+mn-cs"/>
                </a:rPr>
                <a:t>és</a:t>
              </a:r>
              <a:r>
                <a:rPr kumimoji="0" lang="en-US" sz="1800" b="1" i="0" u="none" strike="noStrike" kern="1200" cap="none" spc="0" normalizeH="0" baseline="0" noProof="0" dirty="0">
                  <a:ln>
                    <a:noFill/>
                  </a:ln>
                  <a:solidFill>
                    <a:srgbClr val="ED8B00"/>
                  </a:solidFill>
                  <a:effectLst/>
                  <a:uLnTx/>
                  <a:uFillTx/>
                  <a:latin typeface="Calibri Light"/>
                  <a:ea typeface="+mn-ea"/>
                  <a:cs typeface="+mn-cs"/>
                </a:rPr>
                <a:t> a </a:t>
              </a:r>
              <a:r>
                <a:rPr kumimoji="0" lang="en-US" sz="1800" b="1" i="0" u="none" strike="noStrike" kern="1200" cap="none" spc="0" normalizeH="0" baseline="0" noProof="0" dirty="0" err="1">
                  <a:ln>
                    <a:noFill/>
                  </a:ln>
                  <a:solidFill>
                    <a:srgbClr val="ED8B00"/>
                  </a:solidFill>
                  <a:effectLst/>
                  <a:uLnTx/>
                  <a:uFillTx/>
                  <a:latin typeface="Calibri Light"/>
                  <a:ea typeface="+mn-ea"/>
                  <a:cs typeface="+mn-cs"/>
                </a:rPr>
                <a:t>közlekedés</a:t>
              </a:r>
              <a:r>
                <a:rPr kumimoji="0" lang="en-US" sz="1800" b="1" i="0" u="none" strike="noStrike" kern="1200" cap="none" spc="0" normalizeH="0" baseline="0" noProof="0" dirty="0">
                  <a:ln>
                    <a:noFill/>
                  </a:ln>
                  <a:solidFill>
                    <a:srgbClr val="ED8B00"/>
                  </a:solidFill>
                  <a:effectLst/>
                  <a:uLnTx/>
                  <a:uFillTx/>
                  <a:latin typeface="Calibri Light"/>
                  <a:ea typeface="+mn-ea"/>
                  <a:cs typeface="+mn-cs"/>
                </a:rPr>
                <a:t> </a:t>
              </a:r>
              <a:r>
                <a:rPr kumimoji="0" lang="en-US" sz="1800" b="1" i="0" u="none" strike="noStrike" kern="1200" cap="none" spc="0" normalizeH="0" baseline="0" noProof="0" dirty="0" err="1">
                  <a:ln>
                    <a:noFill/>
                  </a:ln>
                  <a:solidFill>
                    <a:srgbClr val="ED8B00"/>
                  </a:solidFill>
                  <a:effectLst/>
                  <a:uLnTx/>
                  <a:uFillTx/>
                  <a:latin typeface="Calibri Light"/>
                  <a:ea typeface="+mn-ea"/>
                  <a:cs typeface="+mn-cs"/>
                </a:rPr>
                <a:t>kibocsátá</a:t>
              </a:r>
              <a:r>
                <a:rPr kumimoji="0" lang="hu-HU" sz="1800" b="1" i="0" u="none" strike="noStrike" kern="1200" cap="none" spc="0" normalizeH="0" baseline="0" noProof="0" dirty="0" err="1">
                  <a:ln>
                    <a:noFill/>
                  </a:ln>
                  <a:solidFill>
                    <a:srgbClr val="ED8B00"/>
                  </a:solidFill>
                  <a:effectLst/>
                  <a:uLnTx/>
                  <a:uFillTx/>
                  <a:latin typeface="Calibri Light"/>
                  <a:ea typeface="+mn-ea"/>
                  <a:cs typeface="+mn-cs"/>
                </a:rPr>
                <a:t>sai</a:t>
              </a:r>
              <a:r>
                <a:rPr kumimoji="0" lang="en-US" sz="1800" b="1" i="0" u="none" strike="noStrike" kern="1200" cap="none" spc="0" normalizeH="0" baseline="0" noProof="0" dirty="0" err="1">
                  <a:ln>
                    <a:noFill/>
                  </a:ln>
                  <a:solidFill>
                    <a:srgbClr val="ED8B00"/>
                  </a:solidFill>
                  <a:effectLst/>
                  <a:uLnTx/>
                  <a:uFillTx/>
                  <a:latin typeface="Calibri Light"/>
                  <a:ea typeface="+mn-ea"/>
                  <a:cs typeface="+mn-cs"/>
                </a:rPr>
                <a:t>nak</a:t>
              </a:r>
              <a:r>
                <a:rPr kumimoji="0" lang="en-US" sz="1800" b="1" i="0" u="none" strike="noStrike" kern="1200" cap="none" spc="0" normalizeH="0" baseline="0" noProof="0" dirty="0">
                  <a:ln>
                    <a:noFill/>
                  </a:ln>
                  <a:solidFill>
                    <a:srgbClr val="ED8B00"/>
                  </a:solidFill>
                  <a:effectLst/>
                  <a:uLnTx/>
                  <a:uFillTx/>
                  <a:latin typeface="Calibri Light"/>
                  <a:ea typeface="+mn-ea"/>
                  <a:cs typeface="+mn-cs"/>
                </a:rPr>
                <a:t> </a:t>
              </a:r>
              <a:r>
                <a:rPr kumimoji="0" lang="en-US" sz="1800" b="1" i="0" u="none" strike="noStrike" kern="1200" cap="none" spc="0" normalizeH="0" baseline="0" noProof="0" dirty="0" err="1">
                  <a:ln>
                    <a:noFill/>
                  </a:ln>
                  <a:solidFill>
                    <a:srgbClr val="ED8B00"/>
                  </a:solidFill>
                  <a:effectLst/>
                  <a:uLnTx/>
                  <a:uFillTx/>
                  <a:latin typeface="Calibri Light"/>
                  <a:ea typeface="+mn-ea"/>
                  <a:cs typeface="+mn-cs"/>
                </a:rPr>
                <a:t>csökkentése</a:t>
              </a:r>
              <a:endParaRPr kumimoji="0" lang="hu-HU" sz="1800" b="1" i="0" u="none" strike="noStrike" kern="1200" cap="none" spc="0" normalizeH="0" baseline="0" noProof="0" dirty="0">
                <a:ln>
                  <a:noFill/>
                </a:ln>
                <a:solidFill>
                  <a:srgbClr val="ED8B00"/>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prstClr val="black"/>
                  </a:solidFill>
                  <a:effectLst/>
                  <a:uLnTx/>
                  <a:uFillTx/>
                  <a:latin typeface="Calibri Light"/>
                  <a:ea typeface="+mn-ea"/>
                  <a:cs typeface="+mn-cs"/>
                </a:rPr>
                <a:t>A legnépszerűbb eszközök a vállalatok kibocsátásainak csökkentésére </a:t>
              </a:r>
              <a:endParaRPr kumimoji="0" lang="en-US" sz="1400" b="1" i="0" u="none" strike="noStrike" kern="1200" cap="none" spc="0" normalizeH="0" baseline="0" noProof="0" dirty="0">
                <a:ln>
                  <a:noFill/>
                </a:ln>
                <a:solidFill>
                  <a:srgbClr val="000000"/>
                </a:solidFill>
                <a:effectLst/>
                <a:uLnTx/>
                <a:uFillTx/>
                <a:latin typeface="Calibri Light"/>
                <a:ea typeface="+mn-ea"/>
                <a:cs typeface="+mn-cs"/>
              </a:endParaRPr>
            </a:p>
          </p:txBody>
        </p:sp>
      </p:grpSp>
      <p:sp>
        <p:nvSpPr>
          <p:cNvPr id="55" name="Freeform 36">
            <a:extLst>
              <a:ext uri="{FF2B5EF4-FFF2-40B4-BE49-F238E27FC236}">
                <a16:creationId xmlns:a16="http://schemas.microsoft.com/office/drawing/2014/main" id="{96853E2B-42B6-4E33-87F2-4A9506D6447F}"/>
              </a:ext>
            </a:extLst>
          </p:cNvPr>
          <p:cNvSpPr>
            <a:spLocks noChangeAspect="1" noEditPoints="1"/>
          </p:cNvSpPr>
          <p:nvPr>
            <p:custDataLst>
              <p:tags r:id="rId2"/>
            </p:custDataLst>
          </p:nvPr>
        </p:nvSpPr>
        <p:spPr bwMode="auto">
          <a:xfrm>
            <a:off x="548735" y="5090250"/>
            <a:ext cx="685799" cy="685799"/>
          </a:xfrm>
          <a:custGeom>
            <a:avLst/>
            <a:gdLst>
              <a:gd name="T0" fmla="*/ 324 w 512"/>
              <a:gd name="T1" fmla="*/ 194 h 512"/>
              <a:gd name="T2" fmla="*/ 330 w 512"/>
              <a:gd name="T3" fmla="*/ 167 h 512"/>
              <a:gd name="T4" fmla="*/ 400 w 512"/>
              <a:gd name="T5" fmla="*/ 182 h 512"/>
              <a:gd name="T6" fmla="*/ 386 w 512"/>
              <a:gd name="T7" fmla="*/ 223 h 512"/>
              <a:gd name="T8" fmla="*/ 351 w 512"/>
              <a:gd name="T9" fmla="*/ 247 h 512"/>
              <a:gd name="T10" fmla="*/ 312 w 512"/>
              <a:gd name="T11" fmla="*/ 243 h 512"/>
              <a:gd name="T12" fmla="*/ 278 w 512"/>
              <a:gd name="T13" fmla="*/ 222 h 512"/>
              <a:gd name="T14" fmla="*/ 264 w 512"/>
              <a:gd name="T15" fmla="*/ 183 h 512"/>
              <a:gd name="T16" fmla="*/ 275 w 512"/>
              <a:gd name="T17" fmla="*/ 144 h 512"/>
              <a:gd name="T18" fmla="*/ 308 w 512"/>
              <a:gd name="T19" fmla="*/ 119 h 512"/>
              <a:gd name="T20" fmla="*/ 331 w 512"/>
              <a:gd name="T21" fmla="*/ 128 h 512"/>
              <a:gd name="T22" fmla="*/ 364 w 512"/>
              <a:gd name="T23" fmla="*/ 136 h 512"/>
              <a:gd name="T24" fmla="*/ 384 w 512"/>
              <a:gd name="T25" fmla="*/ 164 h 512"/>
              <a:gd name="T26" fmla="*/ 320 w 512"/>
              <a:gd name="T27" fmla="*/ 147 h 512"/>
              <a:gd name="T28" fmla="*/ 330 w 512"/>
              <a:gd name="T29" fmla="*/ 217 h 512"/>
              <a:gd name="T30" fmla="*/ 512 w 512"/>
              <a:gd name="T31" fmla="*/ 256 h 512"/>
              <a:gd name="T32" fmla="*/ 512 w 512"/>
              <a:gd name="T33" fmla="*/ 256 h 512"/>
              <a:gd name="T34" fmla="*/ 268 w 512"/>
              <a:gd name="T35" fmla="*/ 290 h 512"/>
              <a:gd name="T36" fmla="*/ 236 w 512"/>
              <a:gd name="T37" fmla="*/ 251 h 512"/>
              <a:gd name="T38" fmla="*/ 187 w 512"/>
              <a:gd name="T39" fmla="*/ 238 h 512"/>
              <a:gd name="T40" fmla="*/ 140 w 512"/>
              <a:gd name="T41" fmla="*/ 256 h 512"/>
              <a:gd name="T42" fmla="*/ 113 w 512"/>
              <a:gd name="T43" fmla="*/ 299 h 512"/>
              <a:gd name="T44" fmla="*/ 115 w 512"/>
              <a:gd name="T45" fmla="*/ 350 h 512"/>
              <a:gd name="T46" fmla="*/ 147 w 512"/>
              <a:gd name="T47" fmla="*/ 388 h 512"/>
              <a:gd name="T48" fmla="*/ 196 w 512"/>
              <a:gd name="T49" fmla="*/ 401 h 512"/>
              <a:gd name="T50" fmla="*/ 237 w 512"/>
              <a:gd name="T51" fmla="*/ 383 h 512"/>
              <a:gd name="T52" fmla="*/ 266 w 512"/>
              <a:gd name="T53" fmla="*/ 345 h 512"/>
              <a:gd name="T54" fmla="*/ 410 w 512"/>
              <a:gd name="T55" fmla="*/ 163 h 512"/>
              <a:gd name="T56" fmla="*/ 384 w 512"/>
              <a:gd name="T57" fmla="*/ 119 h 512"/>
              <a:gd name="T58" fmla="*/ 337 w 512"/>
              <a:gd name="T59" fmla="*/ 99 h 512"/>
              <a:gd name="T60" fmla="*/ 288 w 512"/>
              <a:gd name="T61" fmla="*/ 111 h 512"/>
              <a:gd name="T62" fmla="*/ 255 w 512"/>
              <a:gd name="T63" fmla="*/ 149 h 512"/>
              <a:gd name="T64" fmla="*/ 251 w 512"/>
              <a:gd name="T65" fmla="*/ 199 h 512"/>
              <a:gd name="T66" fmla="*/ 277 w 512"/>
              <a:gd name="T67" fmla="*/ 243 h 512"/>
              <a:gd name="T68" fmla="*/ 323 w 512"/>
              <a:gd name="T69" fmla="*/ 263 h 512"/>
              <a:gd name="T70" fmla="*/ 358 w 512"/>
              <a:gd name="T71" fmla="*/ 270 h 512"/>
              <a:gd name="T72" fmla="*/ 405 w 512"/>
              <a:gd name="T73" fmla="*/ 237 h 512"/>
              <a:gd name="T74" fmla="*/ 423 w 512"/>
              <a:gd name="T75" fmla="*/ 182 h 512"/>
              <a:gd name="T76" fmla="*/ 179 w 512"/>
              <a:gd name="T77" fmla="*/ 313 h 512"/>
              <a:gd name="T78" fmla="*/ 204 w 512"/>
              <a:gd name="T79" fmla="*/ 326 h 512"/>
              <a:gd name="T80" fmla="*/ 262 w 512"/>
              <a:gd name="T81" fmla="*/ 321 h 512"/>
              <a:gd name="T82" fmla="*/ 248 w 512"/>
              <a:gd name="T83" fmla="*/ 361 h 512"/>
              <a:gd name="T84" fmla="*/ 212 w 512"/>
              <a:gd name="T85" fmla="*/ 386 h 512"/>
              <a:gd name="T86" fmla="*/ 173 w 512"/>
              <a:gd name="T87" fmla="*/ 382 h 512"/>
              <a:gd name="T88" fmla="*/ 139 w 512"/>
              <a:gd name="T89" fmla="*/ 360 h 512"/>
              <a:gd name="T90" fmla="*/ 125 w 512"/>
              <a:gd name="T91" fmla="*/ 321 h 512"/>
              <a:gd name="T92" fmla="*/ 137 w 512"/>
              <a:gd name="T93" fmla="*/ 282 h 512"/>
              <a:gd name="T94" fmla="*/ 169 w 512"/>
              <a:gd name="T95" fmla="*/ 258 h 512"/>
              <a:gd name="T96" fmla="*/ 193 w 512"/>
              <a:gd name="T97" fmla="*/ 266 h 512"/>
              <a:gd name="T98" fmla="*/ 226 w 512"/>
              <a:gd name="T99" fmla="*/ 274 h 512"/>
              <a:gd name="T100" fmla="*/ 246 w 512"/>
              <a:gd name="T101" fmla="*/ 303 h 512"/>
              <a:gd name="T102" fmla="*/ 181 w 512"/>
              <a:gd name="T103" fmla="*/ 286 h 512"/>
              <a:gd name="T104" fmla="*/ 192 w 512"/>
              <a:gd name="T105" fmla="*/ 35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2" h="512">
                <a:moveTo>
                  <a:pt x="344" y="177"/>
                </a:moveTo>
                <a:cubicBezTo>
                  <a:pt x="345" y="180"/>
                  <a:pt x="345" y="184"/>
                  <a:pt x="343" y="188"/>
                </a:cubicBezTo>
                <a:cubicBezTo>
                  <a:pt x="341" y="191"/>
                  <a:pt x="338" y="193"/>
                  <a:pt x="335" y="195"/>
                </a:cubicBezTo>
                <a:cubicBezTo>
                  <a:pt x="331" y="196"/>
                  <a:pt x="327" y="195"/>
                  <a:pt x="324" y="194"/>
                </a:cubicBezTo>
                <a:cubicBezTo>
                  <a:pt x="320" y="192"/>
                  <a:pt x="318" y="189"/>
                  <a:pt x="317" y="185"/>
                </a:cubicBezTo>
                <a:cubicBezTo>
                  <a:pt x="316" y="182"/>
                  <a:pt x="316" y="178"/>
                  <a:pt x="318" y="174"/>
                </a:cubicBezTo>
                <a:cubicBezTo>
                  <a:pt x="320" y="171"/>
                  <a:pt x="322" y="169"/>
                  <a:pt x="326" y="167"/>
                </a:cubicBezTo>
                <a:cubicBezTo>
                  <a:pt x="328" y="167"/>
                  <a:pt x="329" y="167"/>
                  <a:pt x="330" y="167"/>
                </a:cubicBezTo>
                <a:cubicBezTo>
                  <a:pt x="333" y="167"/>
                  <a:pt x="335" y="167"/>
                  <a:pt x="337" y="168"/>
                </a:cubicBezTo>
                <a:cubicBezTo>
                  <a:pt x="340" y="170"/>
                  <a:pt x="343" y="173"/>
                  <a:pt x="344" y="177"/>
                </a:cubicBezTo>
                <a:close/>
                <a:moveTo>
                  <a:pt x="397" y="179"/>
                </a:moveTo>
                <a:cubicBezTo>
                  <a:pt x="398" y="180"/>
                  <a:pt x="399" y="181"/>
                  <a:pt x="400" y="182"/>
                </a:cubicBezTo>
                <a:cubicBezTo>
                  <a:pt x="399" y="183"/>
                  <a:pt x="398" y="184"/>
                  <a:pt x="397" y="185"/>
                </a:cubicBezTo>
                <a:cubicBezTo>
                  <a:pt x="392" y="189"/>
                  <a:pt x="386" y="193"/>
                  <a:pt x="384" y="199"/>
                </a:cubicBezTo>
                <a:cubicBezTo>
                  <a:pt x="382" y="206"/>
                  <a:pt x="384" y="212"/>
                  <a:pt x="385" y="218"/>
                </a:cubicBezTo>
                <a:cubicBezTo>
                  <a:pt x="386" y="220"/>
                  <a:pt x="386" y="221"/>
                  <a:pt x="386" y="223"/>
                </a:cubicBezTo>
                <a:cubicBezTo>
                  <a:pt x="385" y="223"/>
                  <a:pt x="383" y="223"/>
                  <a:pt x="382" y="223"/>
                </a:cubicBezTo>
                <a:cubicBezTo>
                  <a:pt x="376" y="223"/>
                  <a:pt x="369" y="223"/>
                  <a:pt x="363" y="227"/>
                </a:cubicBezTo>
                <a:cubicBezTo>
                  <a:pt x="357" y="231"/>
                  <a:pt x="355" y="237"/>
                  <a:pt x="353" y="243"/>
                </a:cubicBezTo>
                <a:cubicBezTo>
                  <a:pt x="352" y="244"/>
                  <a:pt x="352" y="246"/>
                  <a:pt x="351" y="247"/>
                </a:cubicBezTo>
                <a:cubicBezTo>
                  <a:pt x="350" y="246"/>
                  <a:pt x="348" y="244"/>
                  <a:pt x="347" y="244"/>
                </a:cubicBezTo>
                <a:cubicBezTo>
                  <a:pt x="342" y="240"/>
                  <a:pt x="336" y="234"/>
                  <a:pt x="330" y="234"/>
                </a:cubicBezTo>
                <a:cubicBezTo>
                  <a:pt x="329" y="234"/>
                  <a:pt x="329" y="234"/>
                  <a:pt x="329" y="234"/>
                </a:cubicBezTo>
                <a:cubicBezTo>
                  <a:pt x="322" y="234"/>
                  <a:pt x="317" y="240"/>
                  <a:pt x="312" y="243"/>
                </a:cubicBezTo>
                <a:cubicBezTo>
                  <a:pt x="311" y="244"/>
                  <a:pt x="309" y="246"/>
                  <a:pt x="308" y="247"/>
                </a:cubicBezTo>
                <a:cubicBezTo>
                  <a:pt x="307" y="246"/>
                  <a:pt x="307" y="244"/>
                  <a:pt x="306" y="243"/>
                </a:cubicBezTo>
                <a:cubicBezTo>
                  <a:pt x="304" y="237"/>
                  <a:pt x="302" y="230"/>
                  <a:pt x="296" y="226"/>
                </a:cubicBezTo>
                <a:cubicBezTo>
                  <a:pt x="291" y="222"/>
                  <a:pt x="284" y="222"/>
                  <a:pt x="278" y="222"/>
                </a:cubicBezTo>
                <a:cubicBezTo>
                  <a:pt x="277" y="222"/>
                  <a:pt x="275" y="222"/>
                  <a:pt x="273" y="221"/>
                </a:cubicBezTo>
                <a:cubicBezTo>
                  <a:pt x="274" y="220"/>
                  <a:pt x="274" y="218"/>
                  <a:pt x="274" y="217"/>
                </a:cubicBezTo>
                <a:cubicBezTo>
                  <a:pt x="276" y="211"/>
                  <a:pt x="278" y="204"/>
                  <a:pt x="276" y="198"/>
                </a:cubicBezTo>
                <a:cubicBezTo>
                  <a:pt x="274" y="191"/>
                  <a:pt x="269" y="187"/>
                  <a:pt x="264" y="183"/>
                </a:cubicBezTo>
                <a:cubicBezTo>
                  <a:pt x="263" y="182"/>
                  <a:pt x="261" y="181"/>
                  <a:pt x="260" y="180"/>
                </a:cubicBezTo>
                <a:cubicBezTo>
                  <a:pt x="262" y="179"/>
                  <a:pt x="263" y="178"/>
                  <a:pt x="264" y="177"/>
                </a:cubicBezTo>
                <a:cubicBezTo>
                  <a:pt x="269" y="173"/>
                  <a:pt x="275" y="169"/>
                  <a:pt x="277" y="163"/>
                </a:cubicBezTo>
                <a:cubicBezTo>
                  <a:pt x="279" y="156"/>
                  <a:pt x="277" y="150"/>
                  <a:pt x="275" y="144"/>
                </a:cubicBezTo>
                <a:cubicBezTo>
                  <a:pt x="275" y="142"/>
                  <a:pt x="275" y="141"/>
                  <a:pt x="274" y="139"/>
                </a:cubicBezTo>
                <a:cubicBezTo>
                  <a:pt x="276" y="139"/>
                  <a:pt x="278" y="139"/>
                  <a:pt x="279" y="139"/>
                </a:cubicBezTo>
                <a:cubicBezTo>
                  <a:pt x="285" y="139"/>
                  <a:pt x="292" y="139"/>
                  <a:pt x="298" y="135"/>
                </a:cubicBezTo>
                <a:cubicBezTo>
                  <a:pt x="303" y="131"/>
                  <a:pt x="306" y="125"/>
                  <a:pt x="308" y="119"/>
                </a:cubicBezTo>
                <a:cubicBezTo>
                  <a:pt x="308" y="118"/>
                  <a:pt x="309" y="116"/>
                  <a:pt x="310" y="115"/>
                </a:cubicBezTo>
                <a:cubicBezTo>
                  <a:pt x="311" y="116"/>
                  <a:pt x="313" y="118"/>
                  <a:pt x="314" y="118"/>
                </a:cubicBezTo>
                <a:cubicBezTo>
                  <a:pt x="319" y="122"/>
                  <a:pt x="324" y="128"/>
                  <a:pt x="331" y="128"/>
                </a:cubicBezTo>
                <a:cubicBezTo>
                  <a:pt x="331" y="128"/>
                  <a:pt x="331" y="128"/>
                  <a:pt x="331" y="128"/>
                </a:cubicBezTo>
                <a:cubicBezTo>
                  <a:pt x="338" y="128"/>
                  <a:pt x="344" y="122"/>
                  <a:pt x="349" y="119"/>
                </a:cubicBezTo>
                <a:cubicBezTo>
                  <a:pt x="350" y="118"/>
                  <a:pt x="352" y="116"/>
                  <a:pt x="353" y="115"/>
                </a:cubicBezTo>
                <a:cubicBezTo>
                  <a:pt x="353" y="116"/>
                  <a:pt x="354" y="118"/>
                  <a:pt x="354" y="119"/>
                </a:cubicBezTo>
                <a:cubicBezTo>
                  <a:pt x="356" y="125"/>
                  <a:pt x="359" y="132"/>
                  <a:pt x="364" y="136"/>
                </a:cubicBezTo>
                <a:cubicBezTo>
                  <a:pt x="370" y="140"/>
                  <a:pt x="377" y="140"/>
                  <a:pt x="383" y="140"/>
                </a:cubicBezTo>
                <a:cubicBezTo>
                  <a:pt x="384" y="140"/>
                  <a:pt x="386" y="140"/>
                  <a:pt x="387" y="141"/>
                </a:cubicBezTo>
                <a:cubicBezTo>
                  <a:pt x="387" y="142"/>
                  <a:pt x="387" y="144"/>
                  <a:pt x="386" y="145"/>
                </a:cubicBezTo>
                <a:cubicBezTo>
                  <a:pt x="384" y="151"/>
                  <a:pt x="382" y="158"/>
                  <a:pt x="384" y="164"/>
                </a:cubicBezTo>
                <a:cubicBezTo>
                  <a:pt x="386" y="171"/>
                  <a:pt x="392" y="175"/>
                  <a:pt x="397" y="179"/>
                </a:cubicBezTo>
                <a:close/>
                <a:moveTo>
                  <a:pt x="364" y="170"/>
                </a:moveTo>
                <a:cubicBezTo>
                  <a:pt x="361" y="161"/>
                  <a:pt x="355" y="154"/>
                  <a:pt x="347" y="150"/>
                </a:cubicBezTo>
                <a:cubicBezTo>
                  <a:pt x="338" y="145"/>
                  <a:pt x="329" y="144"/>
                  <a:pt x="320" y="147"/>
                </a:cubicBezTo>
                <a:cubicBezTo>
                  <a:pt x="311" y="150"/>
                  <a:pt x="303" y="156"/>
                  <a:pt x="299" y="164"/>
                </a:cubicBezTo>
                <a:cubicBezTo>
                  <a:pt x="294" y="173"/>
                  <a:pt x="294" y="182"/>
                  <a:pt x="296" y="192"/>
                </a:cubicBezTo>
                <a:cubicBezTo>
                  <a:pt x="299" y="201"/>
                  <a:pt x="305" y="208"/>
                  <a:pt x="314" y="212"/>
                </a:cubicBezTo>
                <a:cubicBezTo>
                  <a:pt x="319" y="215"/>
                  <a:pt x="325" y="217"/>
                  <a:pt x="330" y="217"/>
                </a:cubicBezTo>
                <a:cubicBezTo>
                  <a:pt x="334" y="217"/>
                  <a:pt x="337" y="216"/>
                  <a:pt x="341" y="215"/>
                </a:cubicBezTo>
                <a:cubicBezTo>
                  <a:pt x="350" y="212"/>
                  <a:pt x="357" y="206"/>
                  <a:pt x="362" y="198"/>
                </a:cubicBezTo>
                <a:cubicBezTo>
                  <a:pt x="366" y="189"/>
                  <a:pt x="367" y="180"/>
                  <a:pt x="364" y="170"/>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284" y="321"/>
                </a:moveTo>
                <a:cubicBezTo>
                  <a:pt x="285" y="312"/>
                  <a:pt x="277" y="306"/>
                  <a:pt x="271" y="301"/>
                </a:cubicBezTo>
                <a:cubicBezTo>
                  <a:pt x="270" y="300"/>
                  <a:pt x="267" y="298"/>
                  <a:pt x="266" y="297"/>
                </a:cubicBezTo>
                <a:cubicBezTo>
                  <a:pt x="266" y="295"/>
                  <a:pt x="267" y="292"/>
                  <a:pt x="268" y="290"/>
                </a:cubicBezTo>
                <a:cubicBezTo>
                  <a:pt x="270" y="283"/>
                  <a:pt x="273" y="274"/>
                  <a:pt x="267" y="266"/>
                </a:cubicBezTo>
                <a:cubicBezTo>
                  <a:pt x="262" y="258"/>
                  <a:pt x="252" y="258"/>
                  <a:pt x="245" y="258"/>
                </a:cubicBezTo>
                <a:cubicBezTo>
                  <a:pt x="243" y="258"/>
                  <a:pt x="240" y="257"/>
                  <a:pt x="238" y="257"/>
                </a:cubicBezTo>
                <a:cubicBezTo>
                  <a:pt x="238" y="256"/>
                  <a:pt x="237" y="253"/>
                  <a:pt x="236" y="251"/>
                </a:cubicBezTo>
                <a:cubicBezTo>
                  <a:pt x="234" y="244"/>
                  <a:pt x="231" y="235"/>
                  <a:pt x="222" y="232"/>
                </a:cubicBezTo>
                <a:cubicBezTo>
                  <a:pt x="213" y="229"/>
                  <a:pt x="204" y="234"/>
                  <a:pt x="199" y="238"/>
                </a:cubicBezTo>
                <a:cubicBezTo>
                  <a:pt x="197" y="239"/>
                  <a:pt x="194" y="241"/>
                  <a:pt x="193" y="242"/>
                </a:cubicBezTo>
                <a:cubicBezTo>
                  <a:pt x="191" y="241"/>
                  <a:pt x="189" y="239"/>
                  <a:pt x="187" y="238"/>
                </a:cubicBezTo>
                <a:cubicBezTo>
                  <a:pt x="182" y="234"/>
                  <a:pt x="173" y="228"/>
                  <a:pt x="164" y="231"/>
                </a:cubicBezTo>
                <a:cubicBezTo>
                  <a:pt x="155" y="234"/>
                  <a:pt x="152" y="243"/>
                  <a:pt x="149" y="250"/>
                </a:cubicBezTo>
                <a:cubicBezTo>
                  <a:pt x="148" y="252"/>
                  <a:pt x="147" y="255"/>
                  <a:pt x="147" y="256"/>
                </a:cubicBezTo>
                <a:cubicBezTo>
                  <a:pt x="145" y="256"/>
                  <a:pt x="142" y="256"/>
                  <a:pt x="140" y="256"/>
                </a:cubicBezTo>
                <a:cubicBezTo>
                  <a:pt x="133" y="256"/>
                  <a:pt x="123" y="257"/>
                  <a:pt x="117" y="264"/>
                </a:cubicBezTo>
                <a:cubicBezTo>
                  <a:pt x="112" y="272"/>
                  <a:pt x="114" y="281"/>
                  <a:pt x="116" y="288"/>
                </a:cubicBezTo>
                <a:cubicBezTo>
                  <a:pt x="117" y="290"/>
                  <a:pt x="118" y="293"/>
                  <a:pt x="118" y="295"/>
                </a:cubicBezTo>
                <a:cubicBezTo>
                  <a:pt x="117" y="296"/>
                  <a:pt x="114" y="298"/>
                  <a:pt x="113" y="299"/>
                </a:cubicBezTo>
                <a:cubicBezTo>
                  <a:pt x="107" y="303"/>
                  <a:pt x="99" y="309"/>
                  <a:pt x="99" y="318"/>
                </a:cubicBezTo>
                <a:cubicBezTo>
                  <a:pt x="99" y="328"/>
                  <a:pt x="106" y="334"/>
                  <a:pt x="112" y="338"/>
                </a:cubicBezTo>
                <a:cubicBezTo>
                  <a:pt x="114" y="340"/>
                  <a:pt x="117" y="342"/>
                  <a:pt x="117" y="342"/>
                </a:cubicBezTo>
                <a:cubicBezTo>
                  <a:pt x="117" y="344"/>
                  <a:pt x="116" y="347"/>
                  <a:pt x="115" y="350"/>
                </a:cubicBezTo>
                <a:cubicBezTo>
                  <a:pt x="113" y="357"/>
                  <a:pt x="110" y="366"/>
                  <a:pt x="116" y="373"/>
                </a:cubicBezTo>
                <a:cubicBezTo>
                  <a:pt x="121" y="381"/>
                  <a:pt x="131" y="381"/>
                  <a:pt x="138" y="382"/>
                </a:cubicBezTo>
                <a:cubicBezTo>
                  <a:pt x="140" y="382"/>
                  <a:pt x="143" y="382"/>
                  <a:pt x="145" y="382"/>
                </a:cubicBezTo>
                <a:cubicBezTo>
                  <a:pt x="146" y="384"/>
                  <a:pt x="147" y="387"/>
                  <a:pt x="147" y="388"/>
                </a:cubicBezTo>
                <a:cubicBezTo>
                  <a:pt x="150" y="395"/>
                  <a:pt x="153" y="404"/>
                  <a:pt x="162" y="408"/>
                </a:cubicBezTo>
                <a:cubicBezTo>
                  <a:pt x="171" y="411"/>
                  <a:pt x="179" y="405"/>
                  <a:pt x="185" y="401"/>
                </a:cubicBezTo>
                <a:cubicBezTo>
                  <a:pt x="186" y="400"/>
                  <a:pt x="189" y="398"/>
                  <a:pt x="191" y="398"/>
                </a:cubicBezTo>
                <a:cubicBezTo>
                  <a:pt x="192" y="398"/>
                  <a:pt x="194" y="400"/>
                  <a:pt x="196" y="401"/>
                </a:cubicBezTo>
                <a:cubicBezTo>
                  <a:pt x="201" y="405"/>
                  <a:pt x="207" y="409"/>
                  <a:pt x="214" y="409"/>
                </a:cubicBezTo>
                <a:cubicBezTo>
                  <a:pt x="216" y="409"/>
                  <a:pt x="217" y="409"/>
                  <a:pt x="219" y="408"/>
                </a:cubicBezTo>
                <a:cubicBezTo>
                  <a:pt x="228" y="405"/>
                  <a:pt x="232" y="396"/>
                  <a:pt x="234" y="389"/>
                </a:cubicBezTo>
                <a:cubicBezTo>
                  <a:pt x="235" y="387"/>
                  <a:pt x="236" y="385"/>
                  <a:pt x="237" y="383"/>
                </a:cubicBezTo>
                <a:cubicBezTo>
                  <a:pt x="238" y="383"/>
                  <a:pt x="241" y="383"/>
                  <a:pt x="244" y="383"/>
                </a:cubicBezTo>
                <a:cubicBezTo>
                  <a:pt x="251" y="383"/>
                  <a:pt x="260" y="383"/>
                  <a:pt x="266" y="375"/>
                </a:cubicBezTo>
                <a:cubicBezTo>
                  <a:pt x="272" y="368"/>
                  <a:pt x="269" y="358"/>
                  <a:pt x="267" y="351"/>
                </a:cubicBezTo>
                <a:cubicBezTo>
                  <a:pt x="267" y="349"/>
                  <a:pt x="266" y="346"/>
                  <a:pt x="266" y="345"/>
                </a:cubicBezTo>
                <a:cubicBezTo>
                  <a:pt x="267" y="344"/>
                  <a:pt x="269" y="342"/>
                  <a:pt x="271" y="341"/>
                </a:cubicBezTo>
                <a:cubicBezTo>
                  <a:pt x="276" y="336"/>
                  <a:pt x="284" y="331"/>
                  <a:pt x="284" y="321"/>
                </a:cubicBezTo>
                <a:close/>
                <a:moveTo>
                  <a:pt x="423" y="182"/>
                </a:moveTo>
                <a:cubicBezTo>
                  <a:pt x="423" y="173"/>
                  <a:pt x="416" y="167"/>
                  <a:pt x="410" y="163"/>
                </a:cubicBezTo>
                <a:cubicBezTo>
                  <a:pt x="408" y="161"/>
                  <a:pt x="406" y="159"/>
                  <a:pt x="405" y="158"/>
                </a:cubicBezTo>
                <a:cubicBezTo>
                  <a:pt x="405" y="156"/>
                  <a:pt x="406" y="153"/>
                  <a:pt x="407" y="151"/>
                </a:cubicBezTo>
                <a:cubicBezTo>
                  <a:pt x="409" y="144"/>
                  <a:pt x="412" y="135"/>
                  <a:pt x="406" y="127"/>
                </a:cubicBezTo>
                <a:cubicBezTo>
                  <a:pt x="401" y="120"/>
                  <a:pt x="391" y="119"/>
                  <a:pt x="384" y="119"/>
                </a:cubicBezTo>
                <a:cubicBezTo>
                  <a:pt x="382" y="119"/>
                  <a:pt x="379" y="119"/>
                  <a:pt x="377" y="118"/>
                </a:cubicBezTo>
                <a:cubicBezTo>
                  <a:pt x="376" y="117"/>
                  <a:pt x="375" y="114"/>
                  <a:pt x="375" y="112"/>
                </a:cubicBezTo>
                <a:cubicBezTo>
                  <a:pt x="372" y="105"/>
                  <a:pt x="369" y="96"/>
                  <a:pt x="360" y="93"/>
                </a:cubicBezTo>
                <a:cubicBezTo>
                  <a:pt x="351" y="90"/>
                  <a:pt x="343" y="95"/>
                  <a:pt x="337" y="99"/>
                </a:cubicBezTo>
                <a:cubicBezTo>
                  <a:pt x="336" y="101"/>
                  <a:pt x="333" y="102"/>
                  <a:pt x="331" y="103"/>
                </a:cubicBezTo>
                <a:cubicBezTo>
                  <a:pt x="330" y="102"/>
                  <a:pt x="328" y="101"/>
                  <a:pt x="326" y="99"/>
                </a:cubicBezTo>
                <a:cubicBezTo>
                  <a:pt x="320" y="95"/>
                  <a:pt x="312" y="89"/>
                  <a:pt x="303" y="92"/>
                </a:cubicBezTo>
                <a:cubicBezTo>
                  <a:pt x="294" y="95"/>
                  <a:pt x="290" y="105"/>
                  <a:pt x="288" y="111"/>
                </a:cubicBezTo>
                <a:cubicBezTo>
                  <a:pt x="287" y="113"/>
                  <a:pt x="286" y="116"/>
                  <a:pt x="285" y="117"/>
                </a:cubicBezTo>
                <a:cubicBezTo>
                  <a:pt x="284" y="118"/>
                  <a:pt x="281" y="118"/>
                  <a:pt x="279" y="118"/>
                </a:cubicBezTo>
                <a:cubicBezTo>
                  <a:pt x="271" y="118"/>
                  <a:pt x="262" y="118"/>
                  <a:pt x="256" y="125"/>
                </a:cubicBezTo>
                <a:cubicBezTo>
                  <a:pt x="250" y="133"/>
                  <a:pt x="253" y="142"/>
                  <a:pt x="255" y="149"/>
                </a:cubicBezTo>
                <a:cubicBezTo>
                  <a:pt x="255" y="151"/>
                  <a:pt x="256" y="154"/>
                  <a:pt x="256" y="156"/>
                </a:cubicBezTo>
                <a:cubicBezTo>
                  <a:pt x="255" y="157"/>
                  <a:pt x="253" y="159"/>
                  <a:pt x="251" y="160"/>
                </a:cubicBezTo>
                <a:cubicBezTo>
                  <a:pt x="246" y="164"/>
                  <a:pt x="238" y="170"/>
                  <a:pt x="238" y="180"/>
                </a:cubicBezTo>
                <a:cubicBezTo>
                  <a:pt x="237" y="189"/>
                  <a:pt x="245" y="195"/>
                  <a:pt x="251" y="199"/>
                </a:cubicBezTo>
                <a:cubicBezTo>
                  <a:pt x="252" y="201"/>
                  <a:pt x="255" y="203"/>
                  <a:pt x="256" y="204"/>
                </a:cubicBezTo>
                <a:cubicBezTo>
                  <a:pt x="256" y="205"/>
                  <a:pt x="255" y="209"/>
                  <a:pt x="254" y="211"/>
                </a:cubicBezTo>
                <a:cubicBezTo>
                  <a:pt x="252" y="218"/>
                  <a:pt x="249" y="227"/>
                  <a:pt x="255" y="235"/>
                </a:cubicBezTo>
                <a:cubicBezTo>
                  <a:pt x="260" y="242"/>
                  <a:pt x="270" y="243"/>
                  <a:pt x="277" y="243"/>
                </a:cubicBezTo>
                <a:cubicBezTo>
                  <a:pt x="279" y="243"/>
                  <a:pt x="282" y="243"/>
                  <a:pt x="284" y="244"/>
                </a:cubicBezTo>
                <a:cubicBezTo>
                  <a:pt x="284" y="245"/>
                  <a:pt x="285" y="248"/>
                  <a:pt x="286" y="250"/>
                </a:cubicBezTo>
                <a:cubicBezTo>
                  <a:pt x="288" y="257"/>
                  <a:pt x="291" y="266"/>
                  <a:pt x="300" y="269"/>
                </a:cubicBezTo>
                <a:cubicBezTo>
                  <a:pt x="309" y="272"/>
                  <a:pt x="317" y="267"/>
                  <a:pt x="323" y="263"/>
                </a:cubicBezTo>
                <a:cubicBezTo>
                  <a:pt x="325" y="261"/>
                  <a:pt x="328" y="260"/>
                  <a:pt x="329" y="259"/>
                </a:cubicBezTo>
                <a:cubicBezTo>
                  <a:pt x="331" y="260"/>
                  <a:pt x="333" y="261"/>
                  <a:pt x="335" y="263"/>
                </a:cubicBezTo>
                <a:cubicBezTo>
                  <a:pt x="339" y="266"/>
                  <a:pt x="346" y="270"/>
                  <a:pt x="353" y="270"/>
                </a:cubicBezTo>
                <a:cubicBezTo>
                  <a:pt x="354" y="270"/>
                  <a:pt x="356" y="270"/>
                  <a:pt x="358" y="270"/>
                </a:cubicBezTo>
                <a:cubicBezTo>
                  <a:pt x="367" y="267"/>
                  <a:pt x="370" y="257"/>
                  <a:pt x="373" y="251"/>
                </a:cubicBezTo>
                <a:cubicBezTo>
                  <a:pt x="374" y="249"/>
                  <a:pt x="375" y="246"/>
                  <a:pt x="375" y="245"/>
                </a:cubicBezTo>
                <a:cubicBezTo>
                  <a:pt x="377" y="244"/>
                  <a:pt x="380" y="244"/>
                  <a:pt x="382" y="244"/>
                </a:cubicBezTo>
                <a:cubicBezTo>
                  <a:pt x="389" y="244"/>
                  <a:pt x="399" y="244"/>
                  <a:pt x="405" y="237"/>
                </a:cubicBezTo>
                <a:cubicBezTo>
                  <a:pt x="410" y="229"/>
                  <a:pt x="408" y="220"/>
                  <a:pt x="406" y="213"/>
                </a:cubicBezTo>
                <a:cubicBezTo>
                  <a:pt x="405" y="211"/>
                  <a:pt x="404" y="208"/>
                  <a:pt x="404" y="206"/>
                </a:cubicBezTo>
                <a:cubicBezTo>
                  <a:pt x="405" y="205"/>
                  <a:pt x="408" y="203"/>
                  <a:pt x="409" y="202"/>
                </a:cubicBezTo>
                <a:cubicBezTo>
                  <a:pt x="415" y="198"/>
                  <a:pt x="423" y="192"/>
                  <a:pt x="423" y="182"/>
                </a:cubicBezTo>
                <a:close/>
                <a:moveTo>
                  <a:pt x="198" y="307"/>
                </a:moveTo>
                <a:cubicBezTo>
                  <a:pt x="196" y="306"/>
                  <a:pt x="194" y="305"/>
                  <a:pt x="192" y="305"/>
                </a:cubicBezTo>
                <a:cubicBezTo>
                  <a:pt x="190" y="305"/>
                  <a:pt x="189" y="306"/>
                  <a:pt x="187" y="306"/>
                </a:cubicBezTo>
                <a:cubicBezTo>
                  <a:pt x="184" y="307"/>
                  <a:pt x="181" y="310"/>
                  <a:pt x="179" y="313"/>
                </a:cubicBezTo>
                <a:cubicBezTo>
                  <a:pt x="177" y="316"/>
                  <a:pt x="177" y="320"/>
                  <a:pt x="178" y="324"/>
                </a:cubicBezTo>
                <a:cubicBezTo>
                  <a:pt x="179" y="328"/>
                  <a:pt x="182" y="330"/>
                  <a:pt x="185" y="332"/>
                </a:cubicBezTo>
                <a:cubicBezTo>
                  <a:pt x="188" y="334"/>
                  <a:pt x="192" y="334"/>
                  <a:pt x="196" y="333"/>
                </a:cubicBezTo>
                <a:cubicBezTo>
                  <a:pt x="200" y="332"/>
                  <a:pt x="202" y="330"/>
                  <a:pt x="204" y="326"/>
                </a:cubicBezTo>
                <a:cubicBezTo>
                  <a:pt x="206" y="323"/>
                  <a:pt x="206" y="319"/>
                  <a:pt x="205" y="315"/>
                </a:cubicBezTo>
                <a:cubicBezTo>
                  <a:pt x="204" y="312"/>
                  <a:pt x="202" y="309"/>
                  <a:pt x="198" y="307"/>
                </a:cubicBezTo>
                <a:close/>
                <a:moveTo>
                  <a:pt x="258" y="318"/>
                </a:moveTo>
                <a:cubicBezTo>
                  <a:pt x="259" y="319"/>
                  <a:pt x="261" y="320"/>
                  <a:pt x="262" y="321"/>
                </a:cubicBezTo>
                <a:cubicBezTo>
                  <a:pt x="260" y="322"/>
                  <a:pt x="259" y="323"/>
                  <a:pt x="258" y="324"/>
                </a:cubicBezTo>
                <a:cubicBezTo>
                  <a:pt x="253" y="327"/>
                  <a:pt x="247" y="331"/>
                  <a:pt x="245" y="338"/>
                </a:cubicBezTo>
                <a:cubicBezTo>
                  <a:pt x="243" y="344"/>
                  <a:pt x="245" y="351"/>
                  <a:pt x="247" y="357"/>
                </a:cubicBezTo>
                <a:cubicBezTo>
                  <a:pt x="247" y="358"/>
                  <a:pt x="247" y="360"/>
                  <a:pt x="248" y="361"/>
                </a:cubicBezTo>
                <a:cubicBezTo>
                  <a:pt x="246" y="362"/>
                  <a:pt x="244" y="362"/>
                  <a:pt x="243" y="362"/>
                </a:cubicBezTo>
                <a:cubicBezTo>
                  <a:pt x="237" y="362"/>
                  <a:pt x="230" y="362"/>
                  <a:pt x="224" y="366"/>
                </a:cubicBezTo>
                <a:cubicBezTo>
                  <a:pt x="219" y="370"/>
                  <a:pt x="216" y="376"/>
                  <a:pt x="214" y="382"/>
                </a:cubicBezTo>
                <a:cubicBezTo>
                  <a:pt x="214" y="383"/>
                  <a:pt x="213" y="384"/>
                  <a:pt x="212" y="386"/>
                </a:cubicBezTo>
                <a:cubicBezTo>
                  <a:pt x="211" y="385"/>
                  <a:pt x="209" y="383"/>
                  <a:pt x="208" y="382"/>
                </a:cubicBezTo>
                <a:cubicBezTo>
                  <a:pt x="203" y="379"/>
                  <a:pt x="198" y="373"/>
                  <a:pt x="191" y="373"/>
                </a:cubicBezTo>
                <a:cubicBezTo>
                  <a:pt x="191" y="373"/>
                  <a:pt x="191" y="373"/>
                  <a:pt x="191" y="373"/>
                </a:cubicBezTo>
                <a:cubicBezTo>
                  <a:pt x="184" y="373"/>
                  <a:pt x="178" y="378"/>
                  <a:pt x="173" y="382"/>
                </a:cubicBezTo>
                <a:cubicBezTo>
                  <a:pt x="172" y="383"/>
                  <a:pt x="170" y="385"/>
                  <a:pt x="169" y="386"/>
                </a:cubicBezTo>
                <a:cubicBezTo>
                  <a:pt x="169" y="385"/>
                  <a:pt x="168" y="383"/>
                  <a:pt x="168" y="382"/>
                </a:cubicBezTo>
                <a:cubicBezTo>
                  <a:pt x="166" y="376"/>
                  <a:pt x="163" y="369"/>
                  <a:pt x="158" y="365"/>
                </a:cubicBezTo>
                <a:cubicBezTo>
                  <a:pt x="152" y="361"/>
                  <a:pt x="145" y="361"/>
                  <a:pt x="139" y="360"/>
                </a:cubicBezTo>
                <a:cubicBezTo>
                  <a:pt x="138" y="360"/>
                  <a:pt x="136" y="360"/>
                  <a:pt x="135" y="360"/>
                </a:cubicBezTo>
                <a:cubicBezTo>
                  <a:pt x="135" y="359"/>
                  <a:pt x="135" y="357"/>
                  <a:pt x="136" y="356"/>
                </a:cubicBezTo>
                <a:cubicBezTo>
                  <a:pt x="138" y="350"/>
                  <a:pt x="140" y="343"/>
                  <a:pt x="138" y="336"/>
                </a:cubicBezTo>
                <a:cubicBezTo>
                  <a:pt x="136" y="330"/>
                  <a:pt x="130" y="325"/>
                  <a:pt x="125" y="321"/>
                </a:cubicBezTo>
                <a:cubicBezTo>
                  <a:pt x="124" y="321"/>
                  <a:pt x="123" y="320"/>
                  <a:pt x="122" y="319"/>
                </a:cubicBezTo>
                <a:cubicBezTo>
                  <a:pt x="123" y="318"/>
                  <a:pt x="124" y="317"/>
                  <a:pt x="125" y="316"/>
                </a:cubicBezTo>
                <a:cubicBezTo>
                  <a:pt x="130" y="312"/>
                  <a:pt x="136" y="308"/>
                  <a:pt x="138" y="302"/>
                </a:cubicBezTo>
                <a:cubicBezTo>
                  <a:pt x="140" y="295"/>
                  <a:pt x="138" y="288"/>
                  <a:pt x="137" y="282"/>
                </a:cubicBezTo>
                <a:cubicBezTo>
                  <a:pt x="136" y="281"/>
                  <a:pt x="136" y="279"/>
                  <a:pt x="136" y="278"/>
                </a:cubicBezTo>
                <a:cubicBezTo>
                  <a:pt x="137" y="278"/>
                  <a:pt x="139" y="278"/>
                  <a:pt x="140" y="278"/>
                </a:cubicBezTo>
                <a:cubicBezTo>
                  <a:pt x="146" y="278"/>
                  <a:pt x="153" y="278"/>
                  <a:pt x="159" y="274"/>
                </a:cubicBezTo>
                <a:cubicBezTo>
                  <a:pt x="165" y="270"/>
                  <a:pt x="167" y="263"/>
                  <a:pt x="169" y="258"/>
                </a:cubicBezTo>
                <a:cubicBezTo>
                  <a:pt x="170" y="256"/>
                  <a:pt x="170" y="255"/>
                  <a:pt x="171" y="253"/>
                </a:cubicBezTo>
                <a:cubicBezTo>
                  <a:pt x="172" y="254"/>
                  <a:pt x="174" y="256"/>
                  <a:pt x="175" y="257"/>
                </a:cubicBezTo>
                <a:cubicBezTo>
                  <a:pt x="180" y="261"/>
                  <a:pt x="186" y="266"/>
                  <a:pt x="192" y="266"/>
                </a:cubicBezTo>
                <a:cubicBezTo>
                  <a:pt x="193" y="266"/>
                  <a:pt x="193" y="266"/>
                  <a:pt x="193" y="266"/>
                </a:cubicBezTo>
                <a:cubicBezTo>
                  <a:pt x="200" y="266"/>
                  <a:pt x="205" y="261"/>
                  <a:pt x="210" y="257"/>
                </a:cubicBezTo>
                <a:cubicBezTo>
                  <a:pt x="211" y="257"/>
                  <a:pt x="213" y="254"/>
                  <a:pt x="214" y="253"/>
                </a:cubicBezTo>
                <a:cubicBezTo>
                  <a:pt x="215" y="255"/>
                  <a:pt x="215" y="257"/>
                  <a:pt x="216" y="258"/>
                </a:cubicBezTo>
                <a:cubicBezTo>
                  <a:pt x="218" y="264"/>
                  <a:pt x="220" y="270"/>
                  <a:pt x="226" y="274"/>
                </a:cubicBezTo>
                <a:cubicBezTo>
                  <a:pt x="231" y="278"/>
                  <a:pt x="238" y="279"/>
                  <a:pt x="244" y="279"/>
                </a:cubicBezTo>
                <a:cubicBezTo>
                  <a:pt x="245" y="279"/>
                  <a:pt x="247" y="279"/>
                  <a:pt x="249" y="279"/>
                </a:cubicBezTo>
                <a:cubicBezTo>
                  <a:pt x="248" y="281"/>
                  <a:pt x="248" y="282"/>
                  <a:pt x="248" y="283"/>
                </a:cubicBezTo>
                <a:cubicBezTo>
                  <a:pt x="246" y="289"/>
                  <a:pt x="244" y="296"/>
                  <a:pt x="246" y="303"/>
                </a:cubicBezTo>
                <a:cubicBezTo>
                  <a:pt x="248" y="310"/>
                  <a:pt x="253" y="314"/>
                  <a:pt x="258" y="318"/>
                </a:cubicBezTo>
                <a:close/>
                <a:moveTo>
                  <a:pt x="226" y="309"/>
                </a:moveTo>
                <a:cubicBezTo>
                  <a:pt x="223" y="300"/>
                  <a:pt x="217" y="293"/>
                  <a:pt x="208" y="288"/>
                </a:cubicBezTo>
                <a:cubicBezTo>
                  <a:pt x="200" y="284"/>
                  <a:pt x="190" y="283"/>
                  <a:pt x="181" y="286"/>
                </a:cubicBezTo>
                <a:cubicBezTo>
                  <a:pt x="172" y="289"/>
                  <a:pt x="165" y="295"/>
                  <a:pt x="160" y="303"/>
                </a:cubicBezTo>
                <a:cubicBezTo>
                  <a:pt x="156" y="312"/>
                  <a:pt x="155" y="321"/>
                  <a:pt x="158" y="330"/>
                </a:cubicBezTo>
                <a:cubicBezTo>
                  <a:pt x="161" y="339"/>
                  <a:pt x="167" y="347"/>
                  <a:pt x="175" y="351"/>
                </a:cubicBezTo>
                <a:cubicBezTo>
                  <a:pt x="180" y="354"/>
                  <a:pt x="186" y="355"/>
                  <a:pt x="192" y="355"/>
                </a:cubicBezTo>
                <a:cubicBezTo>
                  <a:pt x="195" y="355"/>
                  <a:pt x="199" y="355"/>
                  <a:pt x="202" y="354"/>
                </a:cubicBezTo>
                <a:cubicBezTo>
                  <a:pt x="211" y="351"/>
                  <a:pt x="219" y="345"/>
                  <a:pt x="223" y="336"/>
                </a:cubicBezTo>
                <a:cubicBezTo>
                  <a:pt x="228" y="328"/>
                  <a:pt x="228" y="318"/>
                  <a:pt x="226" y="309"/>
                </a:cubicBezTo>
                <a:close/>
              </a:path>
            </a:pathLst>
          </a:custGeom>
          <a:solidFill>
            <a:srgbClr val="ED8B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srgbClr val="007CB0"/>
              </a:solidFill>
              <a:effectLst/>
              <a:uLnTx/>
              <a:uFillTx/>
              <a:latin typeface="Calibri Light"/>
              <a:ea typeface="+mn-ea"/>
              <a:cs typeface="Verdana" panose="020B0604030504040204" pitchFamily="34" charset="0"/>
            </a:endParaRPr>
          </a:p>
        </p:txBody>
      </p:sp>
      <p:sp>
        <p:nvSpPr>
          <p:cNvPr id="56" name="Title 2"/>
          <p:cNvSpPr txBox="1">
            <a:spLocks/>
          </p:cNvSpPr>
          <p:nvPr/>
        </p:nvSpPr>
        <p:spPr bwMode="gray">
          <a:xfrm>
            <a:off x="7366719" y="402335"/>
            <a:ext cx="4455167"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hu-HU" sz="2100" b="1" i="0" u="none" strike="noStrike" kern="1200" cap="none" spc="0" normalizeH="0" baseline="0" noProof="0" dirty="0">
                <a:ln>
                  <a:noFill/>
                </a:ln>
                <a:solidFill>
                  <a:prstClr val="black"/>
                </a:solidFill>
                <a:effectLst/>
                <a:uLnTx/>
                <a:uFillTx/>
                <a:latin typeface="Calibri Light"/>
                <a:ea typeface="+mj-ea"/>
                <a:cs typeface="Calibri Light" panose="020F0302020204030204" pitchFamily="34" charset="0"/>
              </a:rPr>
              <a:t>A következő lépések a </a:t>
            </a:r>
            <a:r>
              <a:rPr kumimoji="0" lang="en-US" sz="2100" b="1" i="0" u="none" strike="noStrike" kern="1200" cap="none" spc="0" normalizeH="0" baseline="0" noProof="0" dirty="0">
                <a:ln>
                  <a:noFill/>
                </a:ln>
                <a:solidFill>
                  <a:prstClr val="black"/>
                </a:solidFill>
                <a:effectLst/>
                <a:uLnTx/>
                <a:uFillTx/>
                <a:latin typeface="Calibri Light"/>
                <a:ea typeface="+mj-ea"/>
                <a:cs typeface="Calibri Light" panose="020F0302020204030204" pitchFamily="34" charset="0"/>
              </a:rPr>
              <a:t>“net zero” i</a:t>
            </a:r>
            <a:r>
              <a:rPr kumimoji="0" lang="hu-HU" sz="2100" b="1" i="0" u="none" strike="noStrike" kern="1200" cap="none" spc="0" normalizeH="0" baseline="0" noProof="0" dirty="0" err="1">
                <a:ln>
                  <a:noFill/>
                </a:ln>
                <a:solidFill>
                  <a:prstClr val="black"/>
                </a:solidFill>
                <a:effectLst/>
                <a:uLnTx/>
                <a:uFillTx/>
                <a:latin typeface="Calibri Light"/>
                <a:ea typeface="+mj-ea"/>
                <a:cs typeface="Calibri Light" panose="020F0302020204030204" pitchFamily="34" charset="0"/>
              </a:rPr>
              <a:t>rányába</a:t>
            </a:r>
            <a:r>
              <a:rPr kumimoji="0" lang="hu-HU" sz="2100" b="1" i="0" u="none" strike="noStrike" kern="1200" cap="none" spc="0" normalizeH="0" baseline="0" noProof="0" dirty="0">
                <a:ln>
                  <a:noFill/>
                </a:ln>
                <a:solidFill>
                  <a:prstClr val="black"/>
                </a:solidFill>
                <a:effectLst/>
                <a:uLnTx/>
                <a:uFillTx/>
                <a:latin typeface="Calibri Light"/>
                <a:ea typeface="+mj-ea"/>
                <a:cs typeface="Calibri Light" panose="020F0302020204030204" pitchFamily="34" charset="0"/>
              </a:rPr>
              <a:t> </a:t>
            </a:r>
            <a:endParaRPr kumimoji="0" lang="en-US" sz="2100" b="1" i="0" u="none" strike="noStrike" kern="1200" cap="none" spc="0" normalizeH="0" baseline="0" noProof="0" dirty="0">
              <a:ln>
                <a:noFill/>
              </a:ln>
              <a:solidFill>
                <a:prstClr val="black"/>
              </a:solidFill>
              <a:effectLst/>
              <a:uLnTx/>
              <a:uFillTx/>
              <a:latin typeface="Calibri Light"/>
              <a:ea typeface="+mj-ea"/>
              <a:cs typeface="Calibri Light" panose="020F0302020204030204" pitchFamily="34" charset="0"/>
            </a:endParaRPr>
          </a:p>
        </p:txBody>
      </p:sp>
      <p:cxnSp>
        <p:nvCxnSpPr>
          <p:cNvPr id="58" name="Straight Connector 57"/>
          <p:cNvCxnSpPr/>
          <p:nvPr/>
        </p:nvCxnSpPr>
        <p:spPr>
          <a:xfrm flipH="1">
            <a:off x="6944989" y="666236"/>
            <a:ext cx="0" cy="5394960"/>
          </a:xfrm>
          <a:prstGeom prst="line">
            <a:avLst/>
          </a:prstGeom>
          <a:ln>
            <a:solidFill>
              <a:schemeClr val="bg2">
                <a:lumMod val="60000"/>
                <a:lumOff val="40000"/>
              </a:schemeClr>
            </a:solidFill>
            <a:prstDash val="lgDashDot"/>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3610704D-B21D-4C82-9692-B357EB9DEEE3}"/>
              </a:ext>
            </a:extLst>
          </p:cNvPr>
          <p:cNvGrpSpPr/>
          <p:nvPr/>
        </p:nvGrpSpPr>
        <p:grpSpPr>
          <a:xfrm>
            <a:off x="7252735" y="1123222"/>
            <a:ext cx="188197" cy="502432"/>
            <a:chOff x="6076448" y="3831311"/>
            <a:chExt cx="188197" cy="502432"/>
          </a:xfrm>
        </p:grpSpPr>
        <p:cxnSp>
          <p:nvCxnSpPr>
            <p:cNvPr id="64" name="Straight Connector 63">
              <a:extLst>
                <a:ext uri="{FF2B5EF4-FFF2-40B4-BE49-F238E27FC236}">
                  <a16:creationId xmlns:a16="http://schemas.microsoft.com/office/drawing/2014/main" id="{C6958F8A-0841-4042-9F38-9FA47126A5D1}"/>
                </a:ext>
              </a:extLst>
            </p:cNvPr>
            <p:cNvCxnSpPr/>
            <p:nvPr/>
          </p:nvCxnSpPr>
          <p:spPr>
            <a:xfrm>
              <a:off x="6076448" y="3831311"/>
              <a:ext cx="0" cy="502432"/>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Isosceles Triangle 64">
              <a:extLst>
                <a:ext uri="{FF2B5EF4-FFF2-40B4-BE49-F238E27FC236}">
                  <a16:creationId xmlns:a16="http://schemas.microsoft.com/office/drawing/2014/main" id="{0F24768C-049E-45E1-B192-BD0EC962125A}"/>
                </a:ext>
              </a:extLst>
            </p:cNvPr>
            <p:cNvSpPr/>
            <p:nvPr/>
          </p:nvSpPr>
          <p:spPr bwMode="gray">
            <a:xfrm rot="5400000">
              <a:off x="6047059" y="3897041"/>
              <a:ext cx="263309" cy="171862"/>
            </a:xfrm>
            <a:prstGeom prst="triangle">
              <a:avLst/>
            </a:prstGeom>
            <a:solidFill>
              <a:schemeClr val="accent3"/>
            </a:solidFill>
            <a:ln w="19050" algn="ctr">
              <a:solidFill>
                <a:schemeClr val="tx1"/>
              </a:solid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grpSp>
      <p:sp>
        <p:nvSpPr>
          <p:cNvPr id="66" name="Rectangle 65"/>
          <p:cNvSpPr/>
          <p:nvPr/>
        </p:nvSpPr>
        <p:spPr>
          <a:xfrm>
            <a:off x="7652020" y="2444789"/>
            <a:ext cx="3974329" cy="8002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a:ln>
                  <a:noFill/>
                </a:ln>
                <a:solidFill>
                  <a:srgbClr val="00ABAB"/>
                </a:solidFill>
                <a:effectLst/>
                <a:uLnTx/>
                <a:uFillTx/>
                <a:latin typeface="Calibri Light"/>
                <a:ea typeface="+mn-ea"/>
                <a:cs typeface="+mn-cs"/>
              </a:rPr>
              <a:t>Útmutatás a projektek finanszírozásához</a:t>
            </a:r>
            <a:endParaRPr kumimoji="0" lang="en-US" sz="1800" b="1" i="0" u="none" strike="noStrike" kern="1200" cap="none" spc="0" normalizeH="0" baseline="0" noProof="0" dirty="0">
              <a:ln>
                <a:noFill/>
              </a:ln>
              <a:solidFill>
                <a:srgbClr val="86BC25">
                  <a:lumMod val="50000"/>
                </a:srgbClr>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prstClr val="black"/>
                </a:solidFill>
                <a:effectLst/>
                <a:uLnTx/>
                <a:uFillTx/>
                <a:latin typeface="Calibri Light"/>
                <a:ea typeface="+mn-ea"/>
                <a:cs typeface="+mn-cs"/>
              </a:rPr>
              <a:t>A pénzügyi forráshiány okainak megértése és a rendelkezésre álló lehetőségek feltérképezése </a:t>
            </a:r>
            <a:endParaRPr kumimoji="0" lang="en-US" sz="1400" b="1" i="0" u="none" strike="noStrike" kern="1200" cap="none" spc="0" normalizeH="0" baseline="0" noProof="0" dirty="0">
              <a:ln>
                <a:noFill/>
              </a:ln>
              <a:solidFill>
                <a:srgbClr val="000000"/>
              </a:solidFill>
              <a:effectLst/>
              <a:uLnTx/>
              <a:uFillTx/>
              <a:latin typeface="Calibri Light"/>
              <a:ea typeface="+mn-ea"/>
              <a:cs typeface="+mn-cs"/>
            </a:endParaRPr>
          </a:p>
        </p:txBody>
      </p:sp>
      <p:grpSp>
        <p:nvGrpSpPr>
          <p:cNvPr id="67" name="Group 66">
            <a:extLst>
              <a:ext uri="{FF2B5EF4-FFF2-40B4-BE49-F238E27FC236}">
                <a16:creationId xmlns:a16="http://schemas.microsoft.com/office/drawing/2014/main" id="{3610704D-B21D-4C82-9692-B357EB9DEEE3}"/>
              </a:ext>
            </a:extLst>
          </p:cNvPr>
          <p:cNvGrpSpPr/>
          <p:nvPr/>
        </p:nvGrpSpPr>
        <p:grpSpPr>
          <a:xfrm>
            <a:off x="7252735" y="2485961"/>
            <a:ext cx="188197" cy="502432"/>
            <a:chOff x="6076448" y="3831311"/>
            <a:chExt cx="188197" cy="502432"/>
          </a:xfrm>
        </p:grpSpPr>
        <p:cxnSp>
          <p:nvCxnSpPr>
            <p:cNvPr id="68" name="Straight Connector 67">
              <a:extLst>
                <a:ext uri="{FF2B5EF4-FFF2-40B4-BE49-F238E27FC236}">
                  <a16:creationId xmlns:a16="http://schemas.microsoft.com/office/drawing/2014/main" id="{C6958F8A-0841-4042-9F38-9FA47126A5D1}"/>
                </a:ext>
              </a:extLst>
            </p:cNvPr>
            <p:cNvCxnSpPr/>
            <p:nvPr/>
          </p:nvCxnSpPr>
          <p:spPr>
            <a:xfrm>
              <a:off x="6076448" y="3831311"/>
              <a:ext cx="0" cy="502432"/>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Isosceles Triangle 68">
              <a:extLst>
                <a:ext uri="{FF2B5EF4-FFF2-40B4-BE49-F238E27FC236}">
                  <a16:creationId xmlns:a16="http://schemas.microsoft.com/office/drawing/2014/main" id="{0F24768C-049E-45E1-B192-BD0EC962125A}"/>
                </a:ext>
              </a:extLst>
            </p:cNvPr>
            <p:cNvSpPr/>
            <p:nvPr/>
          </p:nvSpPr>
          <p:spPr bwMode="gray">
            <a:xfrm rot="5400000">
              <a:off x="6047059" y="3897041"/>
              <a:ext cx="263309" cy="171862"/>
            </a:xfrm>
            <a:prstGeom prst="triangle">
              <a:avLst/>
            </a:prstGeom>
            <a:solidFill>
              <a:srgbClr val="00ABAB"/>
            </a:solidFill>
            <a:ln w="19050" algn="ctr">
              <a:solidFill>
                <a:schemeClr val="tx1"/>
              </a:solid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grpSp>
      <p:sp>
        <p:nvSpPr>
          <p:cNvPr id="70" name="Rectangle 69"/>
          <p:cNvSpPr/>
          <p:nvPr/>
        </p:nvSpPr>
        <p:spPr>
          <a:xfrm>
            <a:off x="7652020" y="1034408"/>
            <a:ext cx="4062988" cy="144655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a:ln>
                  <a:noFill/>
                </a:ln>
                <a:solidFill>
                  <a:srgbClr val="86BC25">
                    <a:lumMod val="50000"/>
                  </a:srgbClr>
                </a:solidFill>
                <a:effectLst/>
                <a:uLnTx/>
                <a:uFillTx/>
                <a:latin typeface="Calibri Light"/>
                <a:ea typeface="+mn-ea"/>
                <a:cs typeface="+mn-cs"/>
              </a:rPr>
              <a:t>Ismeretek hiányának pótlása</a:t>
            </a:r>
            <a:endParaRPr kumimoji="0" lang="en-US" sz="1800" b="1" i="0" u="none" strike="noStrike" kern="1200" cap="none" spc="0" normalizeH="0" baseline="0" noProof="0" dirty="0">
              <a:ln>
                <a:noFill/>
              </a:ln>
              <a:solidFill>
                <a:srgbClr val="86BC25">
                  <a:lumMod val="50000"/>
                </a:srgbClr>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prstClr val="black"/>
                </a:solidFill>
                <a:effectLst/>
                <a:uLnTx/>
                <a:uFillTx/>
                <a:latin typeface="Calibri Light"/>
                <a:ea typeface="+mn-ea"/>
                <a:cs typeface="+mn-cs"/>
              </a:rPr>
              <a:t>Annak feltárása, hogy mit kell tudniuk a vállalatoknak az üvegházhatást okozó gázok mérésének és csökkentésének módszertanáról a belső erőforrások hiányának pótlásához és a megfelelő intézkedések bevezetéséhez  </a:t>
            </a:r>
            <a:endParaRPr kumimoji="0" lang="en-US" sz="1400" b="1"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71" name="Rectangle 70"/>
          <p:cNvSpPr/>
          <p:nvPr/>
        </p:nvSpPr>
        <p:spPr>
          <a:xfrm>
            <a:off x="7652020" y="3308146"/>
            <a:ext cx="4110489" cy="12311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800" b="1" i="0" u="none" strike="noStrike" kern="1200" cap="none" spc="0" normalizeH="0" baseline="0" noProof="0" dirty="0">
                <a:ln>
                  <a:noFill/>
                </a:ln>
                <a:solidFill>
                  <a:srgbClr val="005587"/>
                </a:solidFill>
                <a:effectLst/>
                <a:uLnTx/>
                <a:uFillTx/>
                <a:latin typeface="Calibri Light"/>
                <a:ea typeface="+mn-ea"/>
                <a:cs typeface="+mn-cs"/>
              </a:rPr>
              <a:t>A </a:t>
            </a:r>
            <a:r>
              <a:rPr kumimoji="0" lang="en-US" sz="1800" b="1" i="0" u="none" strike="noStrike" kern="1200" cap="none" spc="0" normalizeH="0" baseline="0" noProof="0" dirty="0">
                <a:ln>
                  <a:noFill/>
                </a:ln>
                <a:solidFill>
                  <a:srgbClr val="005587"/>
                </a:solidFill>
                <a:effectLst/>
                <a:uLnTx/>
                <a:uFillTx/>
                <a:latin typeface="Calibri Light"/>
                <a:ea typeface="+mn-ea"/>
                <a:cs typeface="+mn-cs"/>
              </a:rPr>
              <a:t>“</a:t>
            </a:r>
            <a:r>
              <a:rPr kumimoji="0" lang="hu-HU" sz="1800" b="1" i="0" u="none" strike="noStrike" kern="1200" cap="none" spc="0" normalizeH="0" baseline="0" noProof="0" dirty="0">
                <a:ln>
                  <a:noFill/>
                </a:ln>
                <a:solidFill>
                  <a:srgbClr val="005587"/>
                </a:solidFill>
                <a:effectLst/>
                <a:uLnTx/>
                <a:uFillTx/>
                <a:latin typeface="Calibri Light"/>
                <a:ea typeface="+mn-ea"/>
                <a:cs typeface="+mn-cs"/>
              </a:rPr>
              <a:t>könnyen elérhető gyümölcs</a:t>
            </a:r>
            <a:r>
              <a:rPr kumimoji="0" lang="en-US" sz="1800" b="1" i="0" u="none" strike="noStrike" kern="1200" cap="none" spc="0" normalizeH="0" baseline="0" noProof="0" dirty="0">
                <a:ln>
                  <a:noFill/>
                </a:ln>
                <a:solidFill>
                  <a:srgbClr val="005587"/>
                </a:solidFill>
                <a:effectLst/>
                <a:uLnTx/>
                <a:uFillTx/>
                <a:latin typeface="Calibri Light"/>
                <a:ea typeface="+mn-ea"/>
                <a:cs typeface="+mn-cs"/>
              </a:rPr>
              <a:t>”</a:t>
            </a:r>
            <a:r>
              <a:rPr kumimoji="0" lang="hu-HU" sz="1800" b="1" i="0" u="none" strike="noStrike" kern="1200" cap="none" spc="0" normalizeH="0" baseline="0" noProof="0" dirty="0">
                <a:ln>
                  <a:noFill/>
                </a:ln>
                <a:solidFill>
                  <a:srgbClr val="005587"/>
                </a:solidFill>
                <a:effectLst/>
                <a:uLnTx/>
                <a:uFillTx/>
                <a:latin typeface="Calibri Light"/>
                <a:ea typeface="+mn-ea"/>
                <a:cs typeface="+mn-cs"/>
              </a:rPr>
              <a:t> stratégiája</a:t>
            </a:r>
            <a:endParaRPr kumimoji="0" lang="en-US" sz="1800" b="1" i="0" u="none" strike="noStrike" kern="1200" cap="none" spc="0" normalizeH="0" baseline="0" noProof="0" dirty="0">
              <a:ln>
                <a:noFill/>
              </a:ln>
              <a:solidFill>
                <a:srgbClr val="005587"/>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prstClr val="black"/>
                </a:solidFill>
                <a:effectLst/>
                <a:uLnTx/>
                <a:uFillTx/>
                <a:latin typeface="Calibri Light"/>
                <a:ea typeface="+mn-ea"/>
                <a:cs typeface="+mn-cs"/>
              </a:rPr>
              <a:t>Terv kidolgozása a vállalatok számára a legkedvezőbb kibocsátáscsökkentésre irányuló lehetőségekkel olyan megoldásokat is kínálva, amelyekben a vállalatok még nem gondolkoztak eddig</a:t>
            </a:r>
            <a:endParaRPr kumimoji="0" lang="en-US" sz="1400" b="1" i="0" u="none" strike="noStrike" kern="1200" cap="none" spc="0" normalizeH="0" baseline="0" noProof="0" dirty="0">
              <a:ln>
                <a:noFill/>
              </a:ln>
              <a:solidFill>
                <a:srgbClr val="000000"/>
              </a:solidFill>
              <a:effectLst/>
              <a:uLnTx/>
              <a:uFillTx/>
              <a:latin typeface="Calibri Light"/>
              <a:ea typeface="+mn-ea"/>
              <a:cs typeface="+mn-cs"/>
            </a:endParaRPr>
          </a:p>
        </p:txBody>
      </p:sp>
      <p:grpSp>
        <p:nvGrpSpPr>
          <p:cNvPr id="72" name="Group 71">
            <a:extLst>
              <a:ext uri="{FF2B5EF4-FFF2-40B4-BE49-F238E27FC236}">
                <a16:creationId xmlns:a16="http://schemas.microsoft.com/office/drawing/2014/main" id="{3610704D-B21D-4C82-9692-B357EB9DEEE3}"/>
              </a:ext>
            </a:extLst>
          </p:cNvPr>
          <p:cNvGrpSpPr/>
          <p:nvPr/>
        </p:nvGrpSpPr>
        <p:grpSpPr>
          <a:xfrm>
            <a:off x="7252735" y="3349318"/>
            <a:ext cx="188197" cy="502432"/>
            <a:chOff x="6076448" y="3831311"/>
            <a:chExt cx="188197" cy="502432"/>
          </a:xfrm>
          <a:solidFill>
            <a:srgbClr val="005587"/>
          </a:solidFill>
        </p:grpSpPr>
        <p:cxnSp>
          <p:nvCxnSpPr>
            <p:cNvPr id="73" name="Straight Connector 72">
              <a:extLst>
                <a:ext uri="{FF2B5EF4-FFF2-40B4-BE49-F238E27FC236}">
                  <a16:creationId xmlns:a16="http://schemas.microsoft.com/office/drawing/2014/main" id="{C6958F8A-0841-4042-9F38-9FA47126A5D1}"/>
                </a:ext>
              </a:extLst>
            </p:cNvPr>
            <p:cNvCxnSpPr/>
            <p:nvPr/>
          </p:nvCxnSpPr>
          <p:spPr>
            <a:xfrm>
              <a:off x="6076448" y="3831311"/>
              <a:ext cx="0" cy="502432"/>
            </a:xfrm>
            <a:prstGeom prst="line">
              <a:avLst/>
            </a:prstGeom>
            <a:grpFill/>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Isosceles Triangle 73">
              <a:extLst>
                <a:ext uri="{FF2B5EF4-FFF2-40B4-BE49-F238E27FC236}">
                  <a16:creationId xmlns:a16="http://schemas.microsoft.com/office/drawing/2014/main" id="{0F24768C-049E-45E1-B192-BD0EC962125A}"/>
                </a:ext>
              </a:extLst>
            </p:cNvPr>
            <p:cNvSpPr/>
            <p:nvPr/>
          </p:nvSpPr>
          <p:spPr bwMode="gray">
            <a:xfrm rot="5400000">
              <a:off x="6047059" y="3897041"/>
              <a:ext cx="263309" cy="171862"/>
            </a:xfrm>
            <a:prstGeom prst="triangle">
              <a:avLst/>
            </a:prstGeom>
            <a:grpFill/>
            <a:ln w="19050" algn="ctr">
              <a:solidFill>
                <a:schemeClr val="tx1"/>
              </a:solid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grpSp>
      <p:sp>
        <p:nvSpPr>
          <p:cNvPr id="75" name="Rectangle 74"/>
          <p:cNvSpPr/>
          <p:nvPr/>
        </p:nvSpPr>
        <p:spPr>
          <a:xfrm>
            <a:off x="7652020" y="4830090"/>
            <a:ext cx="3974329" cy="12311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Light"/>
                <a:ea typeface="+mn-ea"/>
                <a:cs typeface="+mn-cs"/>
              </a:rPr>
              <a:t>Net zero c</a:t>
            </a:r>
            <a:r>
              <a:rPr kumimoji="0" lang="hu-HU" sz="1800" b="1" i="0" u="none" strike="noStrike" kern="1200" cap="none" spc="0" normalizeH="0" baseline="0" noProof="0" dirty="0">
                <a:ln>
                  <a:noFill/>
                </a:ln>
                <a:solidFill>
                  <a:prstClr val="black"/>
                </a:solidFill>
                <a:effectLst/>
                <a:uLnTx/>
                <a:uFillTx/>
                <a:latin typeface="Calibri Light"/>
                <a:ea typeface="+mn-ea"/>
                <a:cs typeface="+mn-cs"/>
              </a:rPr>
              <a:t>él kitűzése </a:t>
            </a:r>
            <a:endParaRPr kumimoji="0" lang="en-US" sz="1800" b="1" i="0" u="none" strike="noStrike" kern="1200" cap="none" spc="0" normalizeH="0" baseline="0" noProof="0" dirty="0">
              <a:ln>
                <a:noFill/>
              </a:ln>
              <a:solidFill>
                <a:prstClr val="black"/>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prstClr val="black"/>
                </a:solidFill>
                <a:effectLst/>
                <a:uLnTx/>
                <a:uFillTx/>
                <a:latin typeface="Calibri Light"/>
                <a:ea typeface="+mn-ea"/>
                <a:cs typeface="+mn-cs"/>
              </a:rPr>
              <a:t>Annak megfontolása, hogy mely lépések szükségesek a net </a:t>
            </a:r>
            <a:r>
              <a:rPr kumimoji="0" lang="hu-HU" sz="1400" b="0" i="0" u="none" strike="noStrike" kern="1200" cap="none" spc="0" normalizeH="0" baseline="0" noProof="0" dirty="0" err="1">
                <a:ln>
                  <a:noFill/>
                </a:ln>
                <a:solidFill>
                  <a:prstClr val="black"/>
                </a:solidFill>
                <a:effectLst/>
                <a:uLnTx/>
                <a:uFillTx/>
                <a:latin typeface="Calibri Light"/>
                <a:ea typeface="+mn-ea"/>
                <a:cs typeface="+mn-cs"/>
              </a:rPr>
              <a:t>zero</a:t>
            </a:r>
            <a:r>
              <a:rPr kumimoji="0" lang="hu-HU" sz="1400" b="0" i="0" u="none" strike="noStrike" kern="1200" cap="none" spc="0" normalizeH="0" baseline="0" noProof="0" dirty="0">
                <a:ln>
                  <a:noFill/>
                </a:ln>
                <a:solidFill>
                  <a:prstClr val="black"/>
                </a:solidFill>
                <a:effectLst/>
                <a:uLnTx/>
                <a:uFillTx/>
                <a:latin typeface="Calibri Light"/>
                <a:ea typeface="+mn-ea"/>
                <a:cs typeface="+mn-cs"/>
              </a:rPr>
              <a:t> </a:t>
            </a:r>
            <a:r>
              <a:rPr kumimoji="0" lang="hu-HU" sz="1400" b="0" i="0" u="none" strike="noStrike" kern="1200" cap="none" spc="0" normalizeH="0" baseline="0" noProof="0" dirty="0" err="1">
                <a:ln>
                  <a:noFill/>
                </a:ln>
                <a:solidFill>
                  <a:prstClr val="black"/>
                </a:solidFill>
                <a:effectLst/>
                <a:uLnTx/>
                <a:uFillTx/>
                <a:latin typeface="Calibri Light"/>
                <a:ea typeface="+mn-ea"/>
                <a:cs typeface="+mn-cs"/>
              </a:rPr>
              <a:t>cé</a:t>
            </a:r>
            <a:r>
              <a:rPr kumimoji="0" lang="hu-HU" sz="1400" b="0" i="0" u="none" strike="noStrike" kern="1200" cap="none" spc="0" normalizeH="0" baseline="0" noProof="0" dirty="0">
                <a:ln>
                  <a:noFill/>
                </a:ln>
                <a:solidFill>
                  <a:prstClr val="black"/>
                </a:solidFill>
                <a:effectLst/>
                <a:uLnTx/>
                <a:uFillTx/>
                <a:latin typeface="Calibri Light"/>
                <a:ea typeface="+mn-ea"/>
                <a:cs typeface="+mn-cs"/>
              </a:rPr>
              <a:t>l eléréséhez a vállalat egyéni helyzetéből kiindulva, pl. a kibocsátások felmérése és a kibocsátáscsökkentésre irányuló projektek kapcsán</a:t>
            </a:r>
            <a:endParaRPr kumimoji="0" lang="en-US" sz="1400" b="1" i="0" u="none" strike="noStrike" kern="1200" cap="none" spc="0" normalizeH="0" baseline="0" noProof="0" dirty="0">
              <a:ln>
                <a:noFill/>
              </a:ln>
              <a:solidFill>
                <a:srgbClr val="000000"/>
              </a:solidFill>
              <a:effectLst/>
              <a:uLnTx/>
              <a:uFillTx/>
              <a:latin typeface="Calibri Light"/>
              <a:ea typeface="+mn-ea"/>
              <a:cs typeface="+mn-cs"/>
            </a:endParaRPr>
          </a:p>
        </p:txBody>
      </p:sp>
      <p:grpSp>
        <p:nvGrpSpPr>
          <p:cNvPr id="76" name="Group 75">
            <a:extLst>
              <a:ext uri="{FF2B5EF4-FFF2-40B4-BE49-F238E27FC236}">
                <a16:creationId xmlns:a16="http://schemas.microsoft.com/office/drawing/2014/main" id="{3610704D-B21D-4C82-9692-B357EB9DEEE3}"/>
              </a:ext>
            </a:extLst>
          </p:cNvPr>
          <p:cNvGrpSpPr/>
          <p:nvPr/>
        </p:nvGrpSpPr>
        <p:grpSpPr>
          <a:xfrm>
            <a:off x="7252735" y="4871262"/>
            <a:ext cx="188197" cy="502432"/>
            <a:chOff x="6076448" y="3831311"/>
            <a:chExt cx="188197" cy="502432"/>
          </a:xfrm>
          <a:solidFill>
            <a:srgbClr val="005587"/>
          </a:solidFill>
        </p:grpSpPr>
        <p:cxnSp>
          <p:nvCxnSpPr>
            <p:cNvPr id="77" name="Straight Connector 76">
              <a:extLst>
                <a:ext uri="{FF2B5EF4-FFF2-40B4-BE49-F238E27FC236}">
                  <a16:creationId xmlns:a16="http://schemas.microsoft.com/office/drawing/2014/main" id="{C6958F8A-0841-4042-9F38-9FA47126A5D1}"/>
                </a:ext>
              </a:extLst>
            </p:cNvPr>
            <p:cNvCxnSpPr/>
            <p:nvPr/>
          </p:nvCxnSpPr>
          <p:spPr>
            <a:xfrm>
              <a:off x="6076448" y="3831311"/>
              <a:ext cx="0" cy="502432"/>
            </a:xfrm>
            <a:prstGeom prst="line">
              <a:avLst/>
            </a:prstGeom>
            <a:grpFill/>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Isosceles Triangle 77">
              <a:extLst>
                <a:ext uri="{FF2B5EF4-FFF2-40B4-BE49-F238E27FC236}">
                  <a16:creationId xmlns:a16="http://schemas.microsoft.com/office/drawing/2014/main" id="{0F24768C-049E-45E1-B192-BD0EC962125A}"/>
                </a:ext>
              </a:extLst>
            </p:cNvPr>
            <p:cNvSpPr/>
            <p:nvPr/>
          </p:nvSpPr>
          <p:spPr bwMode="gray">
            <a:xfrm rot="5400000">
              <a:off x="6047059" y="3897041"/>
              <a:ext cx="263309" cy="171862"/>
            </a:xfrm>
            <a:prstGeom prst="triangle">
              <a:avLst/>
            </a:prstGeom>
            <a:solidFill>
              <a:srgbClr val="000000"/>
            </a:solidFill>
            <a:ln w="19050" algn="ctr">
              <a:solidFill>
                <a:schemeClr val="tx1"/>
              </a:solid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Calibri Light"/>
                <a:ea typeface="+mn-ea"/>
                <a:cs typeface="+mn-cs"/>
              </a:endParaRPr>
            </a:p>
          </p:txBody>
        </p:sp>
      </p:grpSp>
    </p:spTree>
    <p:extLst>
      <p:ext uri="{BB962C8B-B14F-4D97-AF65-F5344CB8AC3E}">
        <p14:creationId xmlns:p14="http://schemas.microsoft.com/office/powerpoint/2010/main" val="360132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s0fWX93S1tthSwJvKLsyX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NUM" val="106"/>
</p:tagLst>
</file>

<file path=ppt/theme/theme1.xml><?xml version="1.0" encoding="utf-8"?>
<a:theme xmlns:a="http://schemas.openxmlformats.org/drawingml/2006/main" name="Deloitte Brand Theme">
  <a:themeElements>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_Onscreen_Advisory.potx" id="{A3A45F70-282C-419C-A21C-7156D3A8DF69}" vid="{FFE2B9F2-2611-4EDE-8AB0-8029B47DC5E0}"/>
    </a:ext>
  </a:extLst>
</a:theme>
</file>

<file path=ppt/theme/theme2.xml><?xml version="1.0" encoding="utf-8"?>
<a:theme xmlns:a="http://schemas.openxmlformats.org/drawingml/2006/main" name="1_Deloitte Brand Theme">
  <a:themeElements>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_Onscreen_Advisory.potx" id="{A3A45F70-282C-419C-A21C-7156D3A8DF69}" vid="{FFE2B9F2-2611-4EDE-8AB0-8029B47DC5E0}"/>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2004</Words>
  <Application>Microsoft Office PowerPoint</Application>
  <PresentationFormat>Szélesvásznú</PresentationFormat>
  <Paragraphs>191</Paragraphs>
  <Slides>20</Slides>
  <Notes>13</Notes>
  <HiddenSlides>0</HiddenSlides>
  <MMClips>0</MMClips>
  <ScaleCrop>false</ScaleCrop>
  <HeadingPairs>
    <vt:vector size="8" baseType="variant">
      <vt:variant>
        <vt:lpstr>Használt betűtípusok</vt:lpstr>
      </vt:variant>
      <vt:variant>
        <vt:i4>5</vt:i4>
      </vt:variant>
      <vt:variant>
        <vt:lpstr>Téma</vt:lpstr>
      </vt:variant>
      <vt:variant>
        <vt:i4>2</vt:i4>
      </vt:variant>
      <vt:variant>
        <vt:lpstr>Beágyazott OLE kiszolgálók</vt:lpstr>
      </vt:variant>
      <vt:variant>
        <vt:i4>1</vt:i4>
      </vt:variant>
      <vt:variant>
        <vt:lpstr>Diacímek</vt:lpstr>
      </vt:variant>
      <vt:variant>
        <vt:i4>20</vt:i4>
      </vt:variant>
    </vt:vector>
  </HeadingPairs>
  <TitlesOfParts>
    <vt:vector size="28" baseType="lpstr">
      <vt:lpstr>Arial</vt:lpstr>
      <vt:lpstr>Calibri</vt:lpstr>
      <vt:lpstr>Calibri Light</vt:lpstr>
      <vt:lpstr>Verdana</vt:lpstr>
      <vt:lpstr>Wingdings 2</vt:lpstr>
      <vt:lpstr>Deloitte Brand Theme</vt:lpstr>
      <vt:lpstr>1_Deloitte Brand Theme</vt:lpstr>
      <vt:lpstr>think-cell Slide</vt:lpstr>
      <vt:lpstr>BCSDH Towards Net Zero felmérés </vt:lpstr>
      <vt:lpstr>Résztvevő vállalatok</vt:lpstr>
      <vt:lpstr>A felmérés résztvevői</vt:lpstr>
      <vt:lpstr>A felmérésben résztvevő vállalatok összetétele</vt:lpstr>
      <vt:lpstr>Célkitűzések &amp; kibocsátáscsökkentés területei</vt:lpstr>
      <vt:lpstr>Rendelkezik-e a vállalat ÜHG-kibocsátáscsökkentésre vonatkozó politikával?</vt:lpstr>
      <vt:lpstr>ÜHG kibocsátáscsökkentéssel kapcsolatos célkitűzések megfogalmazása</vt:lpstr>
      <vt:lpstr>“Net zero” ambíciók</vt:lpstr>
      <vt:lpstr>Kibocsátáscsökkentés scope-ja</vt:lpstr>
      <vt:lpstr>Mérik-e a vállalatok a működésükből adódó ÜHG kibocsátást?</vt:lpstr>
      <vt:lpstr>Eszköztár a kibocsátások csökkentésére</vt:lpstr>
      <vt:lpstr>Milyen tevékenység révén szándékozza elérni a vállalat a működéséből adódó kibocsátások csökkentését?</vt:lpstr>
      <vt:lpstr>Ösztönzők &amp; akadályok - mentimeter </vt:lpstr>
      <vt:lpstr>Milyen akadályokkal szembesülnek a vállalatok ÜHG kibocsátásuk csökkentésével kapcsolatban?</vt:lpstr>
      <vt:lpstr>Mi ösztönzi a vállalatokat a kibocsátáscsökkentésre?</vt:lpstr>
      <vt:lpstr>Jelentéstétel &amp; nemzetközi kezdeményezésekhez való csatlakozás</vt:lpstr>
      <vt:lpstr> A vállalatok közzéteszik-e a kibocsátáscsökkentésre vonatkozó tevékenységüket?</vt:lpstr>
      <vt:lpstr>Ha nem, akkor tervezik-e ezen információk közzétételét az elkövetkezendő 5 évben?</vt:lpstr>
      <vt:lpstr>Tervezik-e a vállalatok az egy vagy több nemzetközi ÜHG kibocsátás csökkentésére irányuló kezdeményezéshez való csatlakozást? </vt:lpstr>
      <vt:lpstr>Konklúzió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creator>Jenei Dorottya</dc:creator>
  <cp:lastModifiedBy>Jenei Dorottya</cp:lastModifiedBy>
  <cp:revision>3</cp:revision>
  <dcterms:created xsi:type="dcterms:W3CDTF">2021-04-28T11:56:28Z</dcterms:created>
  <dcterms:modified xsi:type="dcterms:W3CDTF">2021-04-28T12:08:18Z</dcterms:modified>
</cp:coreProperties>
</file>