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6.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tags/tag10.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tags/tag11.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tags/tag12.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tags/tag13.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tags/tag14.xml" ContentType="application/vnd.openxmlformats-officedocument.presentationml.tags+xml"/>
  <Override PartName="/ppt/notesSlides/notesSlide11.xml" ContentType="application/vnd.openxmlformats-officedocument.presentationml.notesSlide+xml"/>
  <Override PartName="/ppt/charts/chart9.xml" ContentType="application/vnd.openxmlformats-officedocument.drawingml.chart+xml"/>
  <Override PartName="/ppt/tags/tag15.xml" ContentType="application/vnd.openxmlformats-officedocument.presentationml.tags+xml"/>
  <Override PartName="/ppt/notesSlides/notesSlide12.xml" ContentType="application/vnd.openxmlformats-officedocument.presentationml.notesSlide+xml"/>
  <Override PartName="/ppt/charts/chart10.xml" ContentType="application/vnd.openxmlformats-officedocument.drawingml.chart+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7" r:id="rId4"/>
  </p:sldMasterIdLst>
  <p:notesMasterIdLst>
    <p:notesMasterId r:id="rId24"/>
  </p:notesMasterIdLst>
  <p:handoutMasterIdLst>
    <p:handoutMasterId r:id="rId25"/>
  </p:handoutMasterIdLst>
  <p:sldIdLst>
    <p:sldId id="451" r:id="rId5"/>
    <p:sldId id="452" r:id="rId6"/>
    <p:sldId id="460" r:id="rId7"/>
    <p:sldId id="458" r:id="rId8"/>
    <p:sldId id="357" r:id="rId9"/>
    <p:sldId id="457" r:id="rId10"/>
    <p:sldId id="461" r:id="rId11"/>
    <p:sldId id="474" r:id="rId12"/>
    <p:sldId id="475" r:id="rId13"/>
    <p:sldId id="479" r:id="rId14"/>
    <p:sldId id="480" r:id="rId15"/>
    <p:sldId id="478" r:id="rId16"/>
    <p:sldId id="476" r:id="rId17"/>
    <p:sldId id="477" r:id="rId18"/>
    <p:sldId id="455" r:id="rId19"/>
    <p:sldId id="468" r:id="rId20"/>
    <p:sldId id="469" r:id="rId21"/>
    <p:sldId id="470" r:id="rId22"/>
    <p:sldId id="481" r:id="rId23"/>
  </p:sldIdLst>
  <p:sldSz cx="12192000" cy="6858000"/>
  <p:notesSz cx="7315200" cy="96012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0" userDrawn="1">
          <p15:clr>
            <a:srgbClr val="A4A3A4"/>
          </p15:clr>
        </p15:guide>
        <p15:guide id="11" orient="horz" pos="2047" userDrawn="1">
          <p15:clr>
            <a:srgbClr val="A4A3A4"/>
          </p15:clr>
        </p15:guide>
        <p15:guide id="12" orient="horz" pos="1593" userDrawn="1">
          <p15:clr>
            <a:srgbClr val="A4A3A4"/>
          </p15:clr>
        </p15:guide>
        <p15:guide id="13" orient="horz" pos="2568" userDrawn="1">
          <p15:clr>
            <a:srgbClr val="A4A3A4"/>
          </p15:clr>
        </p15:guide>
        <p15:guide id="14" orient="horz" pos="3072" userDrawn="1">
          <p15:clr>
            <a:srgbClr val="A4A3A4"/>
          </p15:clr>
        </p15:guide>
        <p15:guide id="15" orient="horz" pos="3589"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ek, Flora" initials="BF" lastIdx="3" clrIdx="0">
    <p:extLst>
      <p:ext uri="{19B8F6BF-5375-455C-9EA6-DF929625EA0E}">
        <p15:presenceInfo xmlns:p15="http://schemas.microsoft.com/office/powerpoint/2012/main" userId="S-1-5-21-2094927150-201071529-617630493-1263570" providerId="AD"/>
      </p:ext>
    </p:extLst>
  </p:cmAuthor>
  <p:cmAuthor id="2" name="Lukacs, Akos" initials="LA" lastIdx="6" clrIdx="1">
    <p:extLst>
      <p:ext uri="{19B8F6BF-5375-455C-9EA6-DF929625EA0E}">
        <p15:presenceInfo xmlns:p15="http://schemas.microsoft.com/office/powerpoint/2012/main" userId="S-1-5-21-2094927150-201071529-617630493-9514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8B00"/>
    <a:srgbClr val="26890D"/>
    <a:srgbClr val="FFCD00"/>
    <a:srgbClr val="DB291C"/>
    <a:srgbClr val="FF9900"/>
    <a:srgbClr val="C00000"/>
    <a:srgbClr val="3C8A2E"/>
    <a:srgbClr val="DCDCDC"/>
    <a:srgbClr val="B4B4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979" autoAdjust="0"/>
  </p:normalViewPr>
  <p:slideViewPr>
    <p:cSldViewPr snapToGrid="0" showGuides="1">
      <p:cViewPr varScale="1">
        <p:scale>
          <a:sx n="61" d="100"/>
          <a:sy n="61" d="100"/>
        </p:scale>
        <p:origin x="812" y="60"/>
      </p:cViewPr>
      <p:guideLst>
        <p:guide/>
        <p:guide orient="horz" pos="2047"/>
        <p:guide orient="horz" pos="1593"/>
        <p:guide orient="horz" pos="2568"/>
        <p:guide orient="horz" pos="3072"/>
        <p:guide orient="horz" pos="3589"/>
      </p:guideLst>
    </p:cSldViewPr>
  </p:slideViewPr>
  <p:outlineViewPr>
    <p:cViewPr>
      <p:scale>
        <a:sx n="33" d="100"/>
        <a:sy n="33" d="100"/>
      </p:scale>
      <p:origin x="0" y="-59190"/>
    </p:cViewPr>
  </p:outlineViewPr>
  <p:notesTextViewPr>
    <p:cViewPr>
      <p:scale>
        <a:sx n="100" d="100"/>
        <a:sy n="100" d="100"/>
      </p:scale>
      <p:origin x="0" y="0"/>
    </p:cViewPr>
  </p:notesTextViewPr>
  <p:sorterViewPr>
    <p:cViewPr>
      <p:scale>
        <a:sx n="81" d="100"/>
        <a:sy n="81" d="100"/>
      </p:scale>
      <p:origin x="0" y="-15120"/>
    </p:cViewPr>
  </p:sorterViewPr>
  <p:notesViewPr>
    <p:cSldViewPr snapToGrid="0" showGuides="1">
      <p:cViewPr varScale="1">
        <p:scale>
          <a:sx n="47" d="100"/>
          <a:sy n="47" d="100"/>
        </p:scale>
        <p:origin x="2648" y="64"/>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37422156999954687"/>
          <c:w val="1"/>
          <c:h val="0.51321056845476398"/>
        </c:manualLayout>
      </c:layout>
      <c:barChart>
        <c:barDir val="col"/>
        <c:grouping val="clustered"/>
        <c:varyColors val="0"/>
        <c:ser>
          <c:idx val="0"/>
          <c:order val="0"/>
          <c:tx>
            <c:strRef>
              <c:f>Sheet1!$B$1</c:f>
              <c:strCache>
                <c:ptCount val="1"/>
                <c:pt idx="0">
                  <c:v>Series 1</c:v>
                </c:pt>
              </c:strCache>
            </c:strRef>
          </c:tx>
          <c:spPr>
            <a:solidFill>
              <a:schemeClr val="bg1">
                <a:lumMod val="75000"/>
              </a:schemeClr>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4-1ECC-4E92-8200-4D602C0716AF}"/>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5-1ECC-4E92-8200-4D602C0716AF}"/>
              </c:ext>
            </c:extLst>
          </c:dPt>
          <c:dPt>
            <c:idx val="2"/>
            <c:invertIfNegative val="0"/>
            <c:bubble3D val="0"/>
            <c:spPr>
              <a:solidFill>
                <a:schemeClr val="bg2">
                  <a:lumMod val="60000"/>
                  <a:lumOff val="40000"/>
                </a:schemeClr>
              </a:solidFill>
              <a:ln>
                <a:noFill/>
              </a:ln>
              <a:effectLst/>
            </c:spPr>
            <c:extLst>
              <c:ext xmlns:c16="http://schemas.microsoft.com/office/drawing/2014/chart" uri="{C3380CC4-5D6E-409C-BE32-E72D297353CC}">
                <c16:uniqueId val="{00000001-1ECC-4E92-8200-4D602C0716AF}"/>
              </c:ext>
            </c:extLst>
          </c:dPt>
          <c:dPt>
            <c:idx val="3"/>
            <c:invertIfNegative val="0"/>
            <c:bubble3D val="0"/>
            <c:spPr>
              <a:solidFill>
                <a:srgbClr val="C00000"/>
              </a:solidFill>
              <a:ln>
                <a:noFill/>
              </a:ln>
              <a:effectLst/>
            </c:spPr>
            <c:extLst>
              <c:ext xmlns:c16="http://schemas.microsoft.com/office/drawing/2014/chart" uri="{C3380CC4-5D6E-409C-BE32-E72D297353CC}">
                <c16:uniqueId val="{00000006-1ECC-4E92-8200-4D602C0716AF}"/>
              </c:ext>
            </c:extLst>
          </c:dPt>
          <c:dPt>
            <c:idx val="4"/>
            <c:invertIfNegative val="0"/>
            <c:bubble3D val="0"/>
            <c:spPr>
              <a:solidFill>
                <a:srgbClr val="004F59"/>
              </a:solidFill>
              <a:ln>
                <a:noFill/>
              </a:ln>
              <a:effectLst/>
            </c:spPr>
            <c:extLst>
              <c:ext xmlns:c16="http://schemas.microsoft.com/office/drawing/2014/chart" uri="{C3380CC4-5D6E-409C-BE32-E72D297353CC}">
                <c16:uniqueId val="{00000003-1ECC-4E92-8200-4D602C0716AF}"/>
              </c:ext>
            </c:extLst>
          </c:dPt>
          <c:dPt>
            <c:idx val="5"/>
            <c:invertIfNegative val="0"/>
            <c:bubble3D val="0"/>
            <c:spPr>
              <a:solidFill>
                <a:srgbClr val="C4D600"/>
              </a:solidFill>
              <a:ln>
                <a:noFill/>
              </a:ln>
              <a:effectLst/>
            </c:spPr>
            <c:extLst>
              <c:ext xmlns:c16="http://schemas.microsoft.com/office/drawing/2014/chart" uri="{C3380CC4-5D6E-409C-BE32-E72D297353CC}">
                <c16:uniqueId val="{00000007-1ECC-4E92-8200-4D602C0716AF}"/>
              </c:ext>
            </c:extLst>
          </c:dPt>
          <c:dPt>
            <c:idx val="6"/>
            <c:invertIfNegative val="0"/>
            <c:bubble3D val="0"/>
            <c:spPr>
              <a:solidFill>
                <a:srgbClr val="7030A0"/>
              </a:solidFill>
              <a:ln>
                <a:noFill/>
              </a:ln>
              <a:effectLst/>
            </c:spPr>
            <c:extLst>
              <c:ext xmlns:c16="http://schemas.microsoft.com/office/drawing/2014/chart" uri="{C3380CC4-5D6E-409C-BE32-E72D297353CC}">
                <c16:uniqueId val="{00000008-1ECC-4E92-8200-4D602C0716AF}"/>
              </c:ext>
            </c:extLst>
          </c:dPt>
          <c:dLbls>
            <c:dLbl>
              <c:idx val="2"/>
              <c:layout/>
              <c:tx>
                <c:rich>
                  <a:bodyPr rot="0" spcFirstLastPara="1" vertOverflow="ellipsis" vert="horz" wrap="square" lIns="38100" tIns="19050" rIns="38100" bIns="19050" anchor="ctr" anchorCtr="1">
                    <a:spAutoFit/>
                  </a:bodyPr>
                  <a:lstStyle/>
                  <a:p>
                    <a:pPr>
                      <a:defRPr sz="1400" b="0" i="0" u="none" strike="noStrike" kern="1200" baseline="0">
                        <a:solidFill>
                          <a:schemeClr val="bg2"/>
                        </a:solidFill>
                        <a:latin typeface="+mn-lt"/>
                        <a:ea typeface="+mn-ea"/>
                        <a:cs typeface="+mn-cs"/>
                      </a:defRPr>
                    </a:pPr>
                    <a:fld id="{53737151-C98B-4A9D-8BC9-6AC0BAF39648}" type="VALUE">
                      <a:rPr lang="en-US">
                        <a:solidFill>
                          <a:schemeClr val="bg2"/>
                        </a:solidFill>
                      </a:rPr>
                      <a:pPr>
                        <a:defRPr sz="1400" b="0" i="0" u="none" strike="noStrike" kern="1200" baseline="0">
                          <a:solidFill>
                            <a:schemeClr val="bg2"/>
                          </a:solidFill>
                          <a:latin typeface="+mn-lt"/>
                          <a:ea typeface="+mn-ea"/>
                          <a:cs typeface="+mn-cs"/>
                        </a:defRPr>
                      </a:pPr>
                      <a:t>[VALUE]</a:t>
                    </a:fld>
                    <a:endParaRPr lang="de-DE"/>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1ECC-4E92-8200-4D602C0716A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Energy</c:v>
                </c:pt>
                <c:pt idx="1">
                  <c:v>Real Estate</c:v>
                </c:pt>
                <c:pt idx="2">
                  <c:v>Materials</c:v>
                </c:pt>
                <c:pt idx="3">
                  <c:v>Industrials</c:v>
                </c:pt>
                <c:pt idx="4">
                  <c:v>Financials</c:v>
                </c:pt>
                <c:pt idx="5">
                  <c:v>Consumer Goods</c:v>
                </c:pt>
                <c:pt idx="6">
                  <c:v>Communication Services</c:v>
                </c:pt>
              </c:strCache>
            </c:strRef>
          </c:cat>
          <c:val>
            <c:numRef>
              <c:f>Sheet1!$B$2:$B$8</c:f>
              <c:numCache>
                <c:formatCode>0</c:formatCode>
                <c:ptCount val="7"/>
                <c:pt idx="0">
                  <c:v>7</c:v>
                </c:pt>
                <c:pt idx="1">
                  <c:v>3</c:v>
                </c:pt>
                <c:pt idx="2">
                  <c:v>5</c:v>
                </c:pt>
                <c:pt idx="3">
                  <c:v>24</c:v>
                </c:pt>
                <c:pt idx="4">
                  <c:v>8</c:v>
                </c:pt>
                <c:pt idx="5">
                  <c:v>12</c:v>
                </c:pt>
                <c:pt idx="6">
                  <c:v>2</c:v>
                </c:pt>
              </c:numCache>
            </c:numRef>
          </c:val>
          <c:extLst>
            <c:ext xmlns:c16="http://schemas.microsoft.com/office/drawing/2014/chart" uri="{C3380CC4-5D6E-409C-BE32-E72D297353CC}">
              <c16:uniqueId val="{00000002-1ECC-4E92-8200-4D602C0716AF}"/>
            </c:ext>
          </c:extLst>
        </c:ser>
        <c:dLbls>
          <c:showLegendKey val="0"/>
          <c:showVal val="0"/>
          <c:showCatName val="0"/>
          <c:showSerName val="0"/>
          <c:showPercent val="0"/>
          <c:showBubbleSize val="0"/>
        </c:dLbls>
        <c:gapWidth val="52"/>
        <c:axId val="316293376"/>
        <c:axId val="316290240"/>
      </c:barChart>
      <c:catAx>
        <c:axId val="3162933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16290240"/>
        <c:crosses val="autoZero"/>
        <c:auto val="0"/>
        <c:lblAlgn val="ctr"/>
        <c:lblOffset val="100"/>
        <c:noMultiLvlLbl val="0"/>
      </c:catAx>
      <c:valAx>
        <c:axId val="316290240"/>
        <c:scaling>
          <c:orientation val="minMax"/>
        </c:scaling>
        <c:delete val="1"/>
        <c:axPos val="l"/>
        <c:numFmt formatCode="0" sourceLinked="1"/>
        <c:majorTickMark val="none"/>
        <c:minorTickMark val="none"/>
        <c:tickLblPos val="nextTo"/>
        <c:crossAx val="316293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487806789876151"/>
          <c:y val="0.10300430450343372"/>
          <c:w val="0.2742512498040377"/>
          <c:h val="0.77392042100275216"/>
        </c:manualLayout>
      </c:layout>
      <c:doughnutChart>
        <c:varyColors val="1"/>
        <c:ser>
          <c:idx val="0"/>
          <c:order val="0"/>
          <c:tx>
            <c:strRef>
              <c:f>Sheet1!$B$1</c:f>
              <c:strCache>
                <c:ptCount val="1"/>
                <c:pt idx="0">
                  <c:v>Title</c:v>
                </c:pt>
              </c:strCache>
            </c:strRef>
          </c:tx>
          <c:dPt>
            <c:idx val="0"/>
            <c:bubble3D val="0"/>
            <c:spPr>
              <a:solidFill>
                <a:schemeClr val="accent1"/>
              </a:solidFill>
              <a:ln>
                <a:noFill/>
              </a:ln>
              <a:effectLst/>
            </c:spPr>
            <c:extLst>
              <c:ext xmlns:c16="http://schemas.microsoft.com/office/drawing/2014/chart" uri="{C3380CC4-5D6E-409C-BE32-E72D297353CC}">
                <c16:uniqueId val="{00000001-75C9-4C13-BF0B-58EE77007C81}"/>
              </c:ext>
            </c:extLst>
          </c:dPt>
          <c:dPt>
            <c:idx val="1"/>
            <c:bubble3D val="0"/>
            <c:spPr>
              <a:solidFill>
                <a:srgbClr val="005587"/>
              </a:solidFill>
              <a:ln>
                <a:noFill/>
              </a:ln>
              <a:effectLst/>
            </c:spPr>
            <c:extLst>
              <c:ext xmlns:c16="http://schemas.microsoft.com/office/drawing/2014/chart" uri="{C3380CC4-5D6E-409C-BE32-E72D297353CC}">
                <c16:uniqueId val="{00000003-75C9-4C13-BF0B-58EE77007C81}"/>
              </c:ext>
            </c:extLst>
          </c:dPt>
          <c:dPt>
            <c:idx val="2"/>
            <c:bubble3D val="0"/>
            <c:spPr>
              <a:solidFill>
                <a:srgbClr val="ED8B00"/>
              </a:solidFill>
              <a:ln>
                <a:noFill/>
              </a:ln>
              <a:effectLst/>
            </c:spPr>
            <c:extLst>
              <c:ext xmlns:c16="http://schemas.microsoft.com/office/drawing/2014/chart" uri="{C3380CC4-5D6E-409C-BE32-E72D297353CC}">
                <c16:uniqueId val="{00000005-75C9-4C13-BF0B-58EE77007C81}"/>
              </c:ext>
            </c:extLst>
          </c:dPt>
          <c:dPt>
            <c:idx val="3"/>
            <c:bubble3D val="0"/>
            <c:spPr>
              <a:solidFill>
                <a:srgbClr val="C4D600"/>
              </a:solidFill>
              <a:ln>
                <a:noFill/>
              </a:ln>
              <a:effectLst/>
            </c:spPr>
            <c:extLst>
              <c:ext xmlns:c16="http://schemas.microsoft.com/office/drawing/2014/chart" uri="{C3380CC4-5D6E-409C-BE32-E72D297353CC}">
                <c16:uniqueId val="{00000007-75C9-4C13-BF0B-58EE77007C81}"/>
              </c:ext>
            </c:extLst>
          </c:dPt>
          <c:dPt>
            <c:idx val="4"/>
            <c:bubble3D val="0"/>
            <c:spPr>
              <a:solidFill>
                <a:schemeClr val="accent5"/>
              </a:solidFill>
              <a:ln>
                <a:noFill/>
              </a:ln>
              <a:effectLst/>
            </c:spPr>
            <c:extLst>
              <c:ext xmlns:c16="http://schemas.microsoft.com/office/drawing/2014/chart" uri="{C3380CC4-5D6E-409C-BE32-E72D297353CC}">
                <c16:uniqueId val="{00000009-75C9-4C13-BF0B-58EE77007C81}"/>
              </c:ext>
            </c:extLst>
          </c:dPt>
          <c:dPt>
            <c:idx val="5"/>
            <c:bubble3D val="0"/>
            <c:spPr>
              <a:solidFill>
                <a:schemeClr val="accent6"/>
              </a:solidFill>
              <a:ln>
                <a:noFill/>
              </a:ln>
              <a:effectLst/>
            </c:spPr>
            <c:extLst>
              <c:ext xmlns:c16="http://schemas.microsoft.com/office/drawing/2014/chart" uri="{C3380CC4-5D6E-409C-BE32-E72D297353CC}">
                <c16:uniqueId val="{0000000B-75C9-4C13-BF0B-58EE77007C81}"/>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75C9-4C13-BF0B-58EE77007C81}"/>
              </c:ext>
            </c:extLst>
          </c:dPt>
          <c:dLbls>
            <c:dLbl>
              <c:idx val="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75C9-4C13-BF0B-58EE77007C81}"/>
                </c:ext>
              </c:extLst>
            </c:dLbl>
            <c:dLbl>
              <c:idx val="1"/>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75C9-4C13-BF0B-58EE77007C81}"/>
                </c:ext>
              </c:extLst>
            </c:dLbl>
            <c:dLbl>
              <c:idx val="5"/>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B-75C9-4C13-BF0B-58EE77007C81}"/>
                </c:ext>
              </c:extLst>
            </c:dLbl>
            <c:dLbl>
              <c:idx val="6"/>
              <c:tx>
                <c:rich>
                  <a:bodyPr/>
                  <a:lstStyle/>
                  <a:p>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5C9-4C13-BF0B-58EE77007C81}"/>
                </c:ext>
              </c:extLst>
            </c:dLbl>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Sheet1!$A$2:$A$5</c:f>
              <c:strCache>
                <c:ptCount val="4"/>
                <c:pt idx="0">
                  <c:v>Yes</c:v>
                </c:pt>
                <c:pt idx="1">
                  <c:v>No, but we would like to know our options</c:v>
                </c:pt>
                <c:pt idx="2">
                  <c:v>No, but we plan its introduction in the next 5 years</c:v>
                </c:pt>
                <c:pt idx="3">
                  <c:v>No</c:v>
                </c:pt>
              </c:strCache>
            </c:strRef>
          </c:cat>
          <c:val>
            <c:numRef>
              <c:f>Sheet1!$B$2:$B$5</c:f>
              <c:numCache>
                <c:formatCode>General</c:formatCode>
                <c:ptCount val="4"/>
                <c:pt idx="0">
                  <c:v>38</c:v>
                </c:pt>
                <c:pt idx="1">
                  <c:v>8</c:v>
                </c:pt>
                <c:pt idx="2">
                  <c:v>9</c:v>
                </c:pt>
                <c:pt idx="3">
                  <c:v>6</c:v>
                </c:pt>
              </c:numCache>
            </c:numRef>
          </c:val>
          <c:extLst>
            <c:ext xmlns:c16="http://schemas.microsoft.com/office/drawing/2014/chart" uri="{C3380CC4-5D6E-409C-BE32-E72D297353CC}">
              <c16:uniqueId val="{0000000E-75C9-4C13-BF0B-58EE77007C81}"/>
            </c:ext>
          </c:extLst>
        </c:ser>
        <c:dLbls>
          <c:showLegendKey val="0"/>
          <c:showVal val="0"/>
          <c:showCatName val="0"/>
          <c:showSerName val="0"/>
          <c:showPercent val="0"/>
          <c:showBubbleSize val="0"/>
          <c:showLeaderLines val="0"/>
        </c:dLbls>
        <c:firstSliceAng val="0"/>
        <c:holeSize val="67"/>
      </c:doughnutChart>
      <c:spPr>
        <a:noFill/>
        <a:ln>
          <a:noFill/>
        </a:ln>
        <a:effectLst/>
      </c:spPr>
    </c:plotArea>
    <c:legend>
      <c:legendPos val="b"/>
      <c:layout>
        <c:manualLayout>
          <c:xMode val="edge"/>
          <c:yMode val="edge"/>
          <c:x val="6.3608057970004697E-2"/>
          <c:y val="0.24959189060456224"/>
          <c:w val="0.30563996934278598"/>
          <c:h val="0.6182396512747612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2166604425636266"/>
          <c:w val="1"/>
          <c:h val="0.51321056845476398"/>
        </c:manualLayout>
      </c:layout>
      <c:barChart>
        <c:barDir val="col"/>
        <c:grouping val="clustered"/>
        <c:varyColors val="0"/>
        <c:ser>
          <c:idx val="0"/>
          <c:order val="0"/>
          <c:tx>
            <c:strRef>
              <c:f>Sheet1!$B$1</c:f>
              <c:strCache>
                <c:ptCount val="1"/>
                <c:pt idx="0">
                  <c:v>target</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1-A76E-4107-B077-7A7D4185255C}"/>
              </c:ext>
            </c:extLst>
          </c:dPt>
          <c:dPt>
            <c:idx val="1"/>
            <c:invertIfNegative val="0"/>
            <c:bubble3D val="0"/>
            <c:extLst>
              <c:ext xmlns:c16="http://schemas.microsoft.com/office/drawing/2014/chart" uri="{C3380CC4-5D6E-409C-BE32-E72D297353CC}">
                <c16:uniqueId val="{00000003-A76E-4107-B077-7A7D4185255C}"/>
              </c:ext>
            </c:extLst>
          </c:dPt>
          <c:dPt>
            <c:idx val="2"/>
            <c:invertIfNegative val="0"/>
            <c:bubble3D val="0"/>
            <c:extLst>
              <c:ext xmlns:c16="http://schemas.microsoft.com/office/drawing/2014/chart" uri="{C3380CC4-5D6E-409C-BE32-E72D297353CC}">
                <c16:uniqueId val="{00000005-A76E-4107-B077-7A7D4185255C}"/>
              </c:ext>
            </c:extLst>
          </c:dPt>
          <c:dPt>
            <c:idx val="3"/>
            <c:invertIfNegative val="0"/>
            <c:bubble3D val="0"/>
            <c:extLst>
              <c:ext xmlns:c16="http://schemas.microsoft.com/office/drawing/2014/chart" uri="{C3380CC4-5D6E-409C-BE32-E72D297353CC}">
                <c16:uniqueId val="{00000007-A76E-4107-B077-7A7D4185255C}"/>
              </c:ext>
            </c:extLst>
          </c:dPt>
          <c:dPt>
            <c:idx val="4"/>
            <c:invertIfNegative val="0"/>
            <c:bubble3D val="0"/>
            <c:extLst>
              <c:ext xmlns:c16="http://schemas.microsoft.com/office/drawing/2014/chart" uri="{C3380CC4-5D6E-409C-BE32-E72D297353CC}">
                <c16:uniqueId val="{00000009-A76E-4107-B077-7A7D4185255C}"/>
              </c:ext>
            </c:extLst>
          </c:dPt>
          <c:dPt>
            <c:idx val="5"/>
            <c:invertIfNegative val="0"/>
            <c:bubble3D val="0"/>
            <c:extLst>
              <c:ext xmlns:c16="http://schemas.microsoft.com/office/drawing/2014/chart" uri="{C3380CC4-5D6E-409C-BE32-E72D297353CC}">
                <c16:uniqueId val="{0000000B-A76E-4107-B077-7A7D4185255C}"/>
              </c:ext>
            </c:extLst>
          </c:dPt>
          <c:dPt>
            <c:idx val="6"/>
            <c:invertIfNegative val="0"/>
            <c:bubble3D val="0"/>
            <c:extLst>
              <c:ext xmlns:c16="http://schemas.microsoft.com/office/drawing/2014/chart" uri="{C3380CC4-5D6E-409C-BE32-E72D297353CC}">
                <c16:uniqueId val="{0000000D-A76E-4107-B077-7A7D4185255C}"/>
              </c:ext>
            </c:extLst>
          </c:dPt>
          <c:dLbls>
            <c:dLbl>
              <c:idx val="1"/>
              <c:delete val="1"/>
              <c:extLst>
                <c:ext xmlns:c15="http://schemas.microsoft.com/office/drawing/2012/chart" uri="{CE6537A1-D6FC-4f65-9D91-7224C49458BB}"/>
                <c:ext xmlns:c16="http://schemas.microsoft.com/office/drawing/2014/chart" uri="{C3380CC4-5D6E-409C-BE32-E72D297353CC}">
                  <c16:uniqueId val="{00000003-A76E-4107-B077-7A7D4185255C}"/>
                </c:ext>
              </c:extLst>
            </c:dLbl>
            <c:dLbl>
              <c:idx val="2"/>
              <c:layout/>
              <c:tx>
                <c:rich>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fld id="{53737151-C98B-4A9D-8BC9-6AC0BAF39648}" type="VALUE">
                      <a:rPr lang="en-US" sz="1050">
                        <a:solidFill>
                          <a:schemeClr val="bg2"/>
                        </a:solidFill>
                      </a:rPr>
                      <a:pPr>
                        <a:defRPr sz="1050" b="0" i="0" u="none" strike="noStrike" kern="1200" baseline="0">
                          <a:solidFill>
                            <a:schemeClr val="bg2"/>
                          </a:solidFill>
                          <a:latin typeface="+mn-lt"/>
                          <a:ea typeface="+mn-ea"/>
                          <a:cs typeface="+mn-cs"/>
                        </a:defRPr>
                      </a:pPr>
                      <a:t>[VALUE]</a:t>
                    </a:fld>
                    <a:endParaRPr lang="de-DE"/>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A76E-4107-B077-7A7D4185255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Energy</c:v>
                </c:pt>
                <c:pt idx="1">
                  <c:v>Real Estate</c:v>
                </c:pt>
                <c:pt idx="2">
                  <c:v>Materials</c:v>
                </c:pt>
                <c:pt idx="3">
                  <c:v>Industry</c:v>
                </c:pt>
                <c:pt idx="4">
                  <c:v>Financials</c:v>
                </c:pt>
                <c:pt idx="5">
                  <c:v>Consumer Goods</c:v>
                </c:pt>
                <c:pt idx="6">
                  <c:v>Communication Services</c:v>
                </c:pt>
              </c:strCache>
            </c:strRef>
          </c:cat>
          <c:val>
            <c:numRef>
              <c:f>Sheet1!$B$2:$B$8</c:f>
              <c:numCache>
                <c:formatCode>0</c:formatCode>
                <c:ptCount val="7"/>
                <c:pt idx="0">
                  <c:v>5</c:v>
                </c:pt>
                <c:pt idx="1">
                  <c:v>0</c:v>
                </c:pt>
                <c:pt idx="2">
                  <c:v>1</c:v>
                </c:pt>
                <c:pt idx="3">
                  <c:v>10</c:v>
                </c:pt>
                <c:pt idx="4">
                  <c:v>5</c:v>
                </c:pt>
                <c:pt idx="5">
                  <c:v>7</c:v>
                </c:pt>
                <c:pt idx="6">
                  <c:v>2</c:v>
                </c:pt>
              </c:numCache>
            </c:numRef>
          </c:val>
          <c:extLst>
            <c:ext xmlns:c16="http://schemas.microsoft.com/office/drawing/2014/chart" uri="{C3380CC4-5D6E-409C-BE32-E72D297353CC}">
              <c16:uniqueId val="{0000000E-A76E-4107-B077-7A7D4185255C}"/>
            </c:ext>
          </c:extLst>
        </c:ser>
        <c:ser>
          <c:idx val="1"/>
          <c:order val="1"/>
          <c:tx>
            <c:strRef>
              <c:f>Sheet1!$C$1</c:f>
              <c:strCache>
                <c:ptCount val="1"/>
                <c:pt idx="0">
                  <c:v>no target</c:v>
                </c:pt>
              </c:strCache>
            </c:strRef>
          </c:tx>
          <c:spPr>
            <a:solidFill>
              <a:schemeClr val="bg2"/>
            </a:solidFill>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7-027B-454E-9DE8-3F706BBBC4F8}"/>
                </c:ext>
              </c:extLst>
            </c:dLbl>
            <c:spPr>
              <a:noFill/>
              <a:ln>
                <a:noFill/>
              </a:ln>
              <a:effectLst/>
            </c:spPr>
            <c:txPr>
              <a:bodyPr wrap="square" lIns="38100" tIns="19050" rIns="38100" bIns="19050" anchor="ctr">
                <a:spAutoFit/>
              </a:bodyPr>
              <a:lstStyle/>
              <a:p>
                <a:pPr>
                  <a:defRPr sz="105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Energy</c:v>
                </c:pt>
                <c:pt idx="1">
                  <c:v>Real Estate</c:v>
                </c:pt>
                <c:pt idx="2">
                  <c:v>Materials</c:v>
                </c:pt>
                <c:pt idx="3">
                  <c:v>Industry</c:v>
                </c:pt>
                <c:pt idx="4">
                  <c:v>Financials</c:v>
                </c:pt>
                <c:pt idx="5">
                  <c:v>Consumer Goods</c:v>
                </c:pt>
                <c:pt idx="6">
                  <c:v>Communication Services</c:v>
                </c:pt>
              </c:strCache>
            </c:strRef>
          </c:cat>
          <c:val>
            <c:numRef>
              <c:f>Sheet1!$C$2:$C$8</c:f>
              <c:numCache>
                <c:formatCode>0</c:formatCode>
                <c:ptCount val="7"/>
                <c:pt idx="0">
                  <c:v>2</c:v>
                </c:pt>
                <c:pt idx="1">
                  <c:v>3</c:v>
                </c:pt>
                <c:pt idx="2">
                  <c:v>4</c:v>
                </c:pt>
                <c:pt idx="3">
                  <c:v>14</c:v>
                </c:pt>
                <c:pt idx="4">
                  <c:v>3</c:v>
                </c:pt>
                <c:pt idx="5">
                  <c:v>5</c:v>
                </c:pt>
                <c:pt idx="6">
                  <c:v>0</c:v>
                </c:pt>
              </c:numCache>
            </c:numRef>
          </c:val>
          <c:extLst>
            <c:ext xmlns:c16="http://schemas.microsoft.com/office/drawing/2014/chart" uri="{C3380CC4-5D6E-409C-BE32-E72D297353CC}">
              <c16:uniqueId val="{0000000F-A76E-4107-B077-7A7D4185255C}"/>
            </c:ext>
          </c:extLst>
        </c:ser>
        <c:dLbls>
          <c:showLegendKey val="0"/>
          <c:showVal val="0"/>
          <c:showCatName val="0"/>
          <c:showSerName val="0"/>
          <c:showPercent val="0"/>
          <c:showBubbleSize val="0"/>
        </c:dLbls>
        <c:gapWidth val="52"/>
        <c:axId val="316293376"/>
        <c:axId val="316290240"/>
      </c:barChart>
      <c:catAx>
        <c:axId val="3162933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16290240"/>
        <c:crosses val="autoZero"/>
        <c:auto val="0"/>
        <c:lblAlgn val="ctr"/>
        <c:lblOffset val="100"/>
        <c:noMultiLvlLbl val="0"/>
      </c:catAx>
      <c:valAx>
        <c:axId val="316290240"/>
        <c:scaling>
          <c:orientation val="minMax"/>
        </c:scaling>
        <c:delete val="1"/>
        <c:axPos val="l"/>
        <c:numFmt formatCode="0" sourceLinked="1"/>
        <c:majorTickMark val="none"/>
        <c:minorTickMark val="none"/>
        <c:tickLblPos val="nextTo"/>
        <c:crossAx val="316293376"/>
        <c:crosses val="autoZero"/>
        <c:crossBetween val="between"/>
      </c:valAx>
      <c:spPr>
        <a:noFill/>
        <a:ln>
          <a:noFill/>
        </a:ln>
        <a:effectLst/>
      </c:spPr>
    </c:plotArea>
    <c:legend>
      <c:legendPos val="r"/>
      <c:layout/>
      <c:overlay val="0"/>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978908582626356E-3"/>
          <c:y val="8.2834149765313413E-3"/>
          <c:w val="0.98564593301435399"/>
          <c:h val="0.64299656750628298"/>
        </c:manualLayout>
      </c:layout>
      <c:barChart>
        <c:barDir val="col"/>
        <c:grouping val="clustered"/>
        <c:varyColors val="0"/>
        <c:ser>
          <c:idx val="0"/>
          <c:order val="0"/>
          <c:tx>
            <c:strRef>
              <c:f>Sheet1!$B$1</c:f>
              <c:strCache>
                <c:ptCount val="1"/>
                <c:pt idx="0">
                  <c:v>Title</c:v>
                </c:pt>
              </c:strCache>
            </c:strRef>
          </c:tx>
          <c:spPr>
            <a:ln>
              <a:noFill/>
            </a:ln>
          </c:spPr>
          <c:invertIfNegative val="0"/>
          <c:dPt>
            <c:idx val="0"/>
            <c:invertIfNegative val="0"/>
            <c:bubble3D val="0"/>
            <c:spPr>
              <a:solidFill>
                <a:schemeClr val="bg1">
                  <a:lumMod val="85000"/>
                </a:schemeClr>
              </a:solidFill>
              <a:ln w="19050">
                <a:noFill/>
              </a:ln>
              <a:effectLst/>
            </c:spPr>
            <c:extLst>
              <c:ext xmlns:c16="http://schemas.microsoft.com/office/drawing/2014/chart" uri="{C3380CC4-5D6E-409C-BE32-E72D297353CC}">
                <c16:uniqueId val="{00000001-6944-4F12-AFF7-8973C28E6BEE}"/>
              </c:ext>
            </c:extLst>
          </c:dPt>
          <c:dPt>
            <c:idx val="1"/>
            <c:invertIfNegative val="0"/>
            <c:bubble3D val="0"/>
            <c:spPr>
              <a:solidFill>
                <a:schemeClr val="accent2"/>
              </a:solidFill>
              <a:ln w="19050">
                <a:noFill/>
              </a:ln>
              <a:effectLst/>
            </c:spPr>
            <c:extLst>
              <c:ext xmlns:c16="http://schemas.microsoft.com/office/drawing/2014/chart" uri="{C3380CC4-5D6E-409C-BE32-E72D297353CC}">
                <c16:uniqueId val="{00000003-6944-4F12-AFF7-8973C28E6BEE}"/>
              </c:ext>
            </c:extLst>
          </c:dPt>
          <c:dPt>
            <c:idx val="2"/>
            <c:invertIfNegative val="0"/>
            <c:bubble3D val="0"/>
            <c:spPr>
              <a:solidFill>
                <a:schemeClr val="accent1"/>
              </a:solidFill>
              <a:ln w="19050">
                <a:noFill/>
              </a:ln>
              <a:effectLst/>
            </c:spPr>
            <c:extLst>
              <c:ext xmlns:c16="http://schemas.microsoft.com/office/drawing/2014/chart" uri="{C3380CC4-5D6E-409C-BE32-E72D297353CC}">
                <c16:uniqueId val="{00000005-6944-4F12-AFF7-8973C28E6BEE}"/>
              </c:ext>
            </c:extLst>
          </c:dPt>
          <c:dPt>
            <c:idx val="3"/>
            <c:invertIfNegative val="0"/>
            <c:bubble3D val="0"/>
            <c:spPr>
              <a:solidFill>
                <a:schemeClr val="bg1">
                  <a:lumMod val="50000"/>
                </a:schemeClr>
              </a:solidFill>
              <a:ln w="19050">
                <a:noFill/>
              </a:ln>
              <a:effectLst/>
            </c:spPr>
            <c:extLst>
              <c:ext xmlns:c16="http://schemas.microsoft.com/office/drawing/2014/chart" uri="{C3380CC4-5D6E-409C-BE32-E72D297353CC}">
                <c16:uniqueId val="{00000007-6944-4F12-AFF7-8973C28E6BEE}"/>
              </c:ext>
            </c:extLst>
          </c:dPt>
          <c:dPt>
            <c:idx val="4"/>
            <c:invertIfNegative val="0"/>
            <c:bubble3D val="0"/>
            <c:spPr>
              <a:solidFill>
                <a:schemeClr val="accent6">
                  <a:lumMod val="75000"/>
                </a:schemeClr>
              </a:solidFill>
              <a:ln w="19050">
                <a:noFill/>
              </a:ln>
              <a:effectLst/>
            </c:spPr>
            <c:extLst>
              <c:ext xmlns:c16="http://schemas.microsoft.com/office/drawing/2014/chart" uri="{C3380CC4-5D6E-409C-BE32-E72D297353CC}">
                <c16:uniqueId val="{00000009-6944-4F12-AFF7-8973C28E6BEE}"/>
              </c:ext>
            </c:extLst>
          </c:dPt>
          <c:dPt>
            <c:idx val="5"/>
            <c:invertIfNegative val="0"/>
            <c:bubble3D val="0"/>
            <c:spPr>
              <a:solidFill>
                <a:schemeClr val="accent1">
                  <a:lumMod val="75000"/>
                </a:schemeClr>
              </a:solidFill>
              <a:ln w="19050">
                <a:noFill/>
              </a:ln>
              <a:effectLst/>
            </c:spPr>
            <c:extLst>
              <c:ext xmlns:c16="http://schemas.microsoft.com/office/drawing/2014/chart" uri="{C3380CC4-5D6E-409C-BE32-E72D297353CC}">
                <c16:uniqueId val="{0000000B-6944-4F12-AFF7-8973C28E6BEE}"/>
              </c:ext>
            </c:extLst>
          </c:dPt>
          <c:dLbls>
            <c:dLbl>
              <c:idx val="0"/>
              <c:layout>
                <c:manualLayout>
                  <c:x val="-3.1849296564726718E-3"/>
                  <c:y val="0.1185857241425668"/>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944-4F12-AFF7-8973C28E6BEE}"/>
                </c:ext>
              </c:extLst>
            </c:dLbl>
            <c:dLbl>
              <c:idx val="1"/>
              <c:layout>
                <c:manualLayout>
                  <c:x val="-2.4204129988917057E-4"/>
                  <c:y val="0.18373117079641949"/>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944-4F12-AFF7-8973C28E6BEE}"/>
                </c:ext>
              </c:extLst>
            </c:dLbl>
            <c:dLbl>
              <c:idx val="2"/>
              <c:layout>
                <c:manualLayout>
                  <c:x val="-7.7532285717674414E-4"/>
                  <c:y val="9.6299403596071531E-2"/>
                </c:manualLayout>
              </c:layout>
              <c:numFmt formatCode="General" sourceLinked="0"/>
              <c:spPr>
                <a:noFill/>
                <a:ln>
                  <a:noFill/>
                </a:ln>
                <a:effectLst/>
              </c:spPr>
              <c:txPr>
                <a:bodyPr rot="0" spcFirstLastPara="1" vertOverflow="clip" horzOverflow="clip" vert="horz" wrap="square" lIns="38100" tIns="19050" rIns="38100" bIns="19050" anchor="ctr" anchorCtr="0">
                  <a:spAutoFit/>
                </a:bodyPr>
                <a:lstStyle/>
                <a:p>
                  <a:pPr algn="l">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944-4F12-AFF7-8973C28E6BEE}"/>
                </c:ext>
              </c:extLst>
            </c:dLbl>
            <c:dLbl>
              <c:idx val="3"/>
              <c:layout>
                <c:manualLayout>
                  <c:x val="-1.79795833111873E-3"/>
                  <c:y val="9.7973187579072196E-2"/>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944-4F12-AFF7-8973C28E6BEE}"/>
                </c:ext>
              </c:extLst>
            </c:dLbl>
            <c:dLbl>
              <c:idx val="4"/>
              <c:layout>
                <c:manualLayout>
                  <c:x val="5.4707483644641207E-4"/>
                  <c:y val="0.11023251183325546"/>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6944-4F12-AFF7-8973C28E6BEE}"/>
                </c:ext>
              </c:extLst>
            </c:dLbl>
            <c:dLbl>
              <c:idx val="5"/>
              <c:layout>
                <c:manualLayout>
                  <c:x val="5.2260714061369553E-3"/>
                  <c:y val="9.853958536078857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6944-4F12-AFF7-8973C28E6BEE}"/>
                </c:ext>
              </c:extLst>
            </c:dLbl>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0"/>
              </c:ext>
            </c:extLst>
          </c:dLbls>
          <c:cat>
            <c:strRef>
              <c:f>Sheet1!$A$2:$A$7</c:f>
              <c:strCache>
                <c:ptCount val="6"/>
                <c:pt idx="0">
                  <c:v>Scope 1, 2 &amp; 3</c:v>
                </c:pt>
                <c:pt idx="1">
                  <c:v>Scope 1 &amp; 2</c:v>
                </c:pt>
                <c:pt idx="2">
                  <c:v>Scope 1</c:v>
                </c:pt>
                <c:pt idx="3">
                  <c:v>No, but I would like to know the options</c:v>
                </c:pt>
                <c:pt idx="4">
                  <c:v>No, but it is planned in the next 5 yrs</c:v>
                </c:pt>
                <c:pt idx="5">
                  <c:v>No and we don't plan to measure them</c:v>
                </c:pt>
              </c:strCache>
            </c:strRef>
          </c:cat>
          <c:val>
            <c:numRef>
              <c:f>Sheet1!$B$2:$B$7</c:f>
              <c:numCache>
                <c:formatCode>General</c:formatCode>
                <c:ptCount val="6"/>
                <c:pt idx="0">
                  <c:v>14</c:v>
                </c:pt>
                <c:pt idx="1">
                  <c:v>20</c:v>
                </c:pt>
                <c:pt idx="2">
                  <c:v>5</c:v>
                </c:pt>
                <c:pt idx="3">
                  <c:v>4</c:v>
                </c:pt>
                <c:pt idx="4">
                  <c:v>10</c:v>
                </c:pt>
                <c:pt idx="5">
                  <c:v>5</c:v>
                </c:pt>
              </c:numCache>
            </c:numRef>
          </c:val>
          <c:extLst>
            <c:ext xmlns:c16="http://schemas.microsoft.com/office/drawing/2014/chart" uri="{C3380CC4-5D6E-409C-BE32-E72D297353CC}">
              <c16:uniqueId val="{0000000C-6944-4F12-AFF7-8973C28E6BEE}"/>
            </c:ext>
          </c:extLst>
        </c:ser>
        <c:dLbls>
          <c:showLegendKey val="0"/>
          <c:showVal val="0"/>
          <c:showCatName val="0"/>
          <c:showSerName val="0"/>
          <c:showPercent val="0"/>
          <c:showBubbleSize val="0"/>
        </c:dLbls>
        <c:gapWidth val="100"/>
        <c:axId val="1100089344"/>
        <c:axId val="1100089016"/>
      </c:barChart>
      <c:catAx>
        <c:axId val="1100089344"/>
        <c:scaling>
          <c:orientation val="minMax"/>
        </c:scaling>
        <c:delete val="0"/>
        <c:axPos val="b"/>
        <c:numFmt formatCode="General" sourceLinked="1"/>
        <c:majorTickMark val="out"/>
        <c:minorTickMark val="none"/>
        <c:tickLblPos val="nextTo"/>
        <c:txPr>
          <a:bodyPr/>
          <a:lstStyle/>
          <a:p>
            <a:pPr>
              <a:defRPr sz="1800"/>
            </a:pPr>
            <a:endParaRPr lang="en-US"/>
          </a:p>
        </c:txPr>
        <c:crossAx val="1100089016"/>
        <c:crosses val="autoZero"/>
        <c:auto val="1"/>
        <c:lblAlgn val="ctr"/>
        <c:lblOffset val="100"/>
        <c:noMultiLvlLbl val="0"/>
      </c:catAx>
      <c:valAx>
        <c:axId val="1100089016"/>
        <c:scaling>
          <c:orientation val="minMax"/>
        </c:scaling>
        <c:delete val="1"/>
        <c:axPos val="l"/>
        <c:numFmt formatCode="General" sourceLinked="1"/>
        <c:majorTickMark val="out"/>
        <c:minorTickMark val="none"/>
        <c:tickLblPos val="nextTo"/>
        <c:crossAx val="1100089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51566475105786"/>
          <c:y val="0.16052580488424301"/>
          <c:w val="0.35765670369226005"/>
          <c:h val="0.66728765943523083"/>
        </c:manualLayout>
      </c:layout>
      <c:radarChart>
        <c:radarStyle val="marker"/>
        <c:varyColors val="0"/>
        <c:ser>
          <c:idx val="0"/>
          <c:order val="0"/>
          <c:tx>
            <c:strRef>
              <c:f>Sheet1!$B$1</c:f>
              <c:strCache>
                <c:ptCount val="1"/>
                <c:pt idx="0">
                  <c:v>Applied</c:v>
                </c:pt>
              </c:strCache>
            </c:strRef>
          </c:tx>
          <c:spPr>
            <a:ln w="28575" cap="rnd">
              <a:solidFill>
                <a:schemeClr val="accent1"/>
              </a:solidFill>
              <a:round/>
            </a:ln>
            <a:effectLst/>
          </c:spPr>
          <c:marker>
            <c:symbol val="circle"/>
            <c:size val="5"/>
            <c:spPr>
              <a:noFill/>
              <a:ln w="9525">
                <a:noFill/>
              </a:ln>
              <a:effectLst/>
            </c:spPr>
          </c:marker>
          <c:cat>
            <c:strRef>
              <c:f>Sheet1!$A$2:$A$11</c:f>
              <c:strCache>
                <c:ptCount val="10"/>
                <c:pt idx="0">
                  <c:v>Energy efficiency investments</c:v>
                </c:pt>
                <c:pt idx="1">
                  <c:v>Resource efficiency</c:v>
                </c:pt>
                <c:pt idx="2">
                  <c:v>Renewable energy</c:v>
                </c:pt>
                <c:pt idx="3">
                  <c:v>Emissions of transport</c:v>
                </c:pt>
                <c:pt idx="4">
                  <c:v>Carbon capture</c:v>
                </c:pt>
                <c:pt idx="5">
                  <c:v>Waste reduction</c:v>
                </c:pt>
                <c:pt idx="6">
                  <c:v>Carbon footprint reduction service</c:v>
                </c:pt>
                <c:pt idx="7">
                  <c:v>Internal carbon price</c:v>
                </c:pt>
                <c:pt idx="8">
                  <c:v>Development of low-emission products</c:v>
                </c:pt>
                <c:pt idx="9">
                  <c:v>Offsetting</c:v>
                </c:pt>
              </c:strCache>
            </c:strRef>
          </c:cat>
          <c:val>
            <c:numRef>
              <c:f>Sheet1!$B$2:$B$11</c:f>
              <c:numCache>
                <c:formatCode>0</c:formatCode>
                <c:ptCount val="10"/>
                <c:pt idx="0">
                  <c:v>37</c:v>
                </c:pt>
                <c:pt idx="1">
                  <c:v>24</c:v>
                </c:pt>
                <c:pt idx="2">
                  <c:v>33</c:v>
                </c:pt>
                <c:pt idx="3">
                  <c:v>38</c:v>
                </c:pt>
                <c:pt idx="4">
                  <c:v>14</c:v>
                </c:pt>
                <c:pt idx="5">
                  <c:v>47</c:v>
                </c:pt>
                <c:pt idx="6">
                  <c:v>30</c:v>
                </c:pt>
                <c:pt idx="7">
                  <c:v>4</c:v>
                </c:pt>
                <c:pt idx="8">
                  <c:v>19</c:v>
                </c:pt>
                <c:pt idx="9">
                  <c:v>22</c:v>
                </c:pt>
              </c:numCache>
            </c:numRef>
          </c:val>
          <c:extLst>
            <c:ext xmlns:c16="http://schemas.microsoft.com/office/drawing/2014/chart" uri="{C3380CC4-5D6E-409C-BE32-E72D297353CC}">
              <c16:uniqueId val="{00000000-79F4-47E8-86EC-D78D3E367255}"/>
            </c:ext>
          </c:extLst>
        </c:ser>
        <c:ser>
          <c:idx val="1"/>
          <c:order val="1"/>
          <c:tx>
            <c:strRef>
              <c:f>Sheet1!$C$1</c:f>
              <c:strCache>
                <c:ptCount val="1"/>
                <c:pt idx="0">
                  <c:v>Planned  &lt;5 yrs</c:v>
                </c:pt>
              </c:strCache>
            </c:strRef>
          </c:tx>
          <c:spPr>
            <a:ln w="28575" cap="flat">
              <a:solidFill>
                <a:srgbClr val="ED8B00"/>
              </a:solidFill>
              <a:round/>
            </a:ln>
            <a:effectLst/>
          </c:spPr>
          <c:marker>
            <c:symbol val="none"/>
          </c:marker>
          <c:cat>
            <c:strRef>
              <c:f>Sheet1!$A$2:$A$11</c:f>
              <c:strCache>
                <c:ptCount val="10"/>
                <c:pt idx="0">
                  <c:v>Energy efficiency investments</c:v>
                </c:pt>
                <c:pt idx="1">
                  <c:v>Resource efficiency</c:v>
                </c:pt>
                <c:pt idx="2">
                  <c:v>Renewable energy</c:v>
                </c:pt>
                <c:pt idx="3">
                  <c:v>Emissions of transport</c:v>
                </c:pt>
                <c:pt idx="4">
                  <c:v>Carbon capture</c:v>
                </c:pt>
                <c:pt idx="5">
                  <c:v>Waste reduction</c:v>
                </c:pt>
                <c:pt idx="6">
                  <c:v>Carbon footprint reduction service</c:v>
                </c:pt>
                <c:pt idx="7">
                  <c:v>Internal carbon price</c:v>
                </c:pt>
                <c:pt idx="8">
                  <c:v>Development of low-emission products</c:v>
                </c:pt>
                <c:pt idx="9">
                  <c:v>Offsetting</c:v>
                </c:pt>
              </c:strCache>
            </c:strRef>
          </c:cat>
          <c:val>
            <c:numRef>
              <c:f>Sheet1!$C$2:$C$11</c:f>
              <c:numCache>
                <c:formatCode>0</c:formatCode>
                <c:ptCount val="10"/>
                <c:pt idx="0">
                  <c:v>10</c:v>
                </c:pt>
                <c:pt idx="1">
                  <c:v>4</c:v>
                </c:pt>
                <c:pt idx="2">
                  <c:v>19</c:v>
                </c:pt>
                <c:pt idx="3">
                  <c:v>16</c:v>
                </c:pt>
                <c:pt idx="4">
                  <c:v>10</c:v>
                </c:pt>
                <c:pt idx="5">
                  <c:v>5</c:v>
                </c:pt>
                <c:pt idx="6">
                  <c:v>5</c:v>
                </c:pt>
                <c:pt idx="7">
                  <c:v>3</c:v>
                </c:pt>
                <c:pt idx="8">
                  <c:v>5</c:v>
                </c:pt>
                <c:pt idx="9">
                  <c:v>9</c:v>
                </c:pt>
              </c:numCache>
            </c:numRef>
          </c:val>
          <c:extLst>
            <c:ext xmlns:c16="http://schemas.microsoft.com/office/drawing/2014/chart" uri="{C3380CC4-5D6E-409C-BE32-E72D297353CC}">
              <c16:uniqueId val="{00000001-79F4-47E8-86EC-D78D3E367255}"/>
            </c:ext>
          </c:extLst>
        </c:ser>
        <c:dLbls>
          <c:showLegendKey val="0"/>
          <c:showVal val="0"/>
          <c:showCatName val="0"/>
          <c:showSerName val="0"/>
          <c:showPercent val="0"/>
          <c:showBubbleSize val="0"/>
        </c:dLbls>
        <c:axId val="21732416"/>
        <c:axId val="21734464"/>
      </c:radarChart>
      <c:catAx>
        <c:axId val="21732416"/>
        <c:scaling>
          <c:orientation val="minMax"/>
        </c:scaling>
        <c:delete val="0"/>
        <c:axPos val="b"/>
        <c:numFmt formatCode="General" sourceLinked="0"/>
        <c:majorTickMark val="none"/>
        <c:minorTickMark val="none"/>
        <c:tickLblPos val="nextTo"/>
        <c:spPr>
          <a:noFill/>
          <a:ln w="9525" cap="flat" cmpd="sng" algn="ctr">
            <a:solidFill>
              <a:srgbClr val="ED8B00"/>
            </a:solidFill>
            <a:round/>
          </a:ln>
          <a:effectLst/>
        </c:spPr>
        <c:txPr>
          <a:bodyPr rot="0" spcFirstLastPara="1" vertOverflow="ellipsis" wrap="square" anchor="ctr" anchorCtr="0"/>
          <a:lstStyle/>
          <a:p>
            <a:pPr marL="0" defTabSz="0">
              <a:lnSpc>
                <a:spcPct val="100000"/>
              </a:lnSpc>
              <a:spcBef>
                <a:spcPts val="500"/>
              </a:spcBef>
              <a:spcAft>
                <a:spcPts val="500"/>
              </a:spcAft>
              <a:tabLst/>
              <a:defRPr sz="1200" b="0" i="0" u="none" strike="noStrike" kern="1200" baseline="0">
                <a:solidFill>
                  <a:srgbClr val="53565A"/>
                </a:solidFill>
                <a:effectLst/>
                <a:latin typeface="+mn-lt"/>
                <a:ea typeface="+mn-ea"/>
                <a:cs typeface="+mn-cs"/>
              </a:defRPr>
            </a:pPr>
            <a:endParaRPr lang="en-US"/>
          </a:p>
        </c:txPr>
        <c:crossAx val="21734464"/>
        <c:crosses val="autoZero"/>
        <c:auto val="1"/>
        <c:lblAlgn val="ctr"/>
        <c:lblOffset val="100"/>
        <c:noMultiLvlLbl val="0"/>
      </c:catAx>
      <c:valAx>
        <c:axId val="217344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1732416"/>
        <c:crosses val="autoZero"/>
        <c:crossBetween val="between"/>
        <c:majorUnit val="0.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rgbClr val="53565A"/>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39005622511266"/>
          <c:y val="0.12605171723982342"/>
          <c:w val="0.99043062200956899"/>
          <c:h val="0.64611791006699304"/>
        </c:manualLayout>
      </c:layout>
      <c:pieChart>
        <c:varyColors val="1"/>
        <c:ser>
          <c:idx val="0"/>
          <c:order val="0"/>
          <c:tx>
            <c:strRef>
              <c:f>Sheet1!$B$1</c:f>
              <c:strCache>
                <c:ptCount val="1"/>
                <c:pt idx="0">
                  <c:v>Title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3002-48B3-AE2E-88EA35B6B6DC}"/>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3002-48B3-AE2E-88EA35B6B6DC}"/>
              </c:ext>
            </c:extLst>
          </c:dPt>
          <c:dPt>
            <c:idx val="2"/>
            <c:bubble3D val="0"/>
            <c:spPr>
              <a:solidFill>
                <a:schemeClr val="accent1"/>
              </a:solidFill>
              <a:ln w="19050">
                <a:noFill/>
              </a:ln>
              <a:effectLst/>
            </c:spPr>
            <c:extLst>
              <c:ext xmlns:c16="http://schemas.microsoft.com/office/drawing/2014/chart" uri="{C3380CC4-5D6E-409C-BE32-E72D297353CC}">
                <c16:uniqueId val="{00000005-3002-48B3-AE2E-88EA35B6B6DC}"/>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7-3002-48B3-AE2E-88EA35B6B6DC}"/>
              </c:ext>
            </c:extLst>
          </c:dPt>
          <c:dPt>
            <c:idx val="4"/>
            <c:bubble3D val="0"/>
            <c:spPr>
              <a:solidFill>
                <a:schemeClr val="accent6">
                  <a:lumMod val="75000"/>
                </a:schemeClr>
              </a:solidFill>
              <a:ln w="19050">
                <a:noFill/>
              </a:ln>
              <a:effectLst/>
            </c:spPr>
            <c:extLst>
              <c:ext xmlns:c16="http://schemas.microsoft.com/office/drawing/2014/chart" uri="{C3380CC4-5D6E-409C-BE32-E72D297353CC}">
                <c16:uniqueId val="{00000009-3002-48B3-AE2E-88EA35B6B6DC}"/>
              </c:ext>
            </c:extLst>
          </c:dPt>
          <c:dPt>
            <c:idx val="5"/>
            <c:bubble3D val="0"/>
            <c:spPr>
              <a:solidFill>
                <a:schemeClr val="bg1">
                  <a:lumMod val="95000"/>
                </a:schemeClr>
              </a:solidFill>
              <a:ln w="19050">
                <a:noFill/>
              </a:ln>
              <a:effectLst/>
            </c:spPr>
            <c:extLst>
              <c:ext xmlns:c16="http://schemas.microsoft.com/office/drawing/2014/chart" uri="{C3380CC4-5D6E-409C-BE32-E72D297353CC}">
                <c16:uniqueId val="{0000000B-3002-48B3-AE2E-88EA35B6B6DC}"/>
              </c:ext>
            </c:extLst>
          </c:dPt>
          <c:dLbls>
            <c:dLbl>
              <c:idx val="0"/>
              <c:layout>
                <c:manualLayout>
                  <c:x val="-1.4761426381163454E-2"/>
                  <c:y val="-4.455640891224198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002-48B3-AE2E-88EA35B6B6DC}"/>
                </c:ext>
              </c:extLst>
            </c:dLbl>
            <c:dLbl>
              <c:idx val="1"/>
              <c:layout>
                <c:manualLayout>
                  <c:x val="-4.8826256491540654E-2"/>
                  <c:y val="8.676774367120804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3002-48B3-AE2E-88EA35B6B6DC}"/>
                </c:ext>
              </c:extLst>
            </c:dLbl>
            <c:spPr>
              <a:noFill/>
              <a:ln w="6350">
                <a:solidFill>
                  <a:prstClr val="black"/>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15:layout/>
              </c:ext>
            </c:extLst>
          </c:dLbls>
          <c:cat>
            <c:strRef>
              <c:f>Sheet1!$A$2:$A$6</c:f>
              <c:strCache>
                <c:ptCount val="5"/>
                <c:pt idx="0">
                  <c:v>Lack of internal resources</c:v>
                </c:pt>
                <c:pt idx="1">
                  <c:v>Lack of financial resources</c:v>
                </c:pt>
                <c:pt idx="2">
                  <c:v>Lack of knowledge on emission reductions</c:v>
                </c:pt>
                <c:pt idx="3">
                  <c:v>Lack of support from senior management</c:v>
                </c:pt>
                <c:pt idx="4">
                  <c:v>Regulatory barriers</c:v>
                </c:pt>
              </c:strCache>
            </c:strRef>
          </c:cat>
          <c:val>
            <c:numRef>
              <c:f>Sheet1!$B$2:$B$6</c:f>
              <c:numCache>
                <c:formatCode>General</c:formatCode>
                <c:ptCount val="5"/>
                <c:pt idx="0">
                  <c:v>20</c:v>
                </c:pt>
                <c:pt idx="1">
                  <c:v>25</c:v>
                </c:pt>
                <c:pt idx="2">
                  <c:v>16</c:v>
                </c:pt>
                <c:pt idx="3">
                  <c:v>2</c:v>
                </c:pt>
                <c:pt idx="4">
                  <c:v>12</c:v>
                </c:pt>
              </c:numCache>
            </c:numRef>
          </c:val>
          <c:extLst>
            <c:ext xmlns:c16="http://schemas.microsoft.com/office/drawing/2014/chart" uri="{C3380CC4-5D6E-409C-BE32-E72D297353CC}">
              <c16:uniqueId val="{0000000C-3002-48B3-AE2E-88EA35B6B6D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39005622511266"/>
          <c:y val="0.12605171723982342"/>
          <c:w val="0.99043062200956899"/>
          <c:h val="0.64611791006699304"/>
        </c:manualLayout>
      </c:layout>
      <c:pieChart>
        <c:varyColors val="1"/>
        <c:ser>
          <c:idx val="0"/>
          <c:order val="0"/>
          <c:tx>
            <c:strRef>
              <c:f>Sheet1!$B$1</c:f>
              <c:strCache>
                <c:ptCount val="1"/>
                <c:pt idx="0">
                  <c:v>Title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3002-48B3-AE2E-88EA35B6B6DC}"/>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3002-48B3-AE2E-88EA35B6B6DC}"/>
              </c:ext>
            </c:extLst>
          </c:dPt>
          <c:dPt>
            <c:idx val="2"/>
            <c:bubble3D val="0"/>
            <c:spPr>
              <a:solidFill>
                <a:schemeClr val="accent1"/>
              </a:solidFill>
              <a:ln w="19050">
                <a:noFill/>
              </a:ln>
              <a:effectLst/>
            </c:spPr>
            <c:extLst>
              <c:ext xmlns:c16="http://schemas.microsoft.com/office/drawing/2014/chart" uri="{C3380CC4-5D6E-409C-BE32-E72D297353CC}">
                <c16:uniqueId val="{00000005-3002-48B3-AE2E-88EA35B6B6DC}"/>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7-3002-48B3-AE2E-88EA35B6B6DC}"/>
              </c:ext>
            </c:extLst>
          </c:dPt>
          <c:dPt>
            <c:idx val="4"/>
            <c:bubble3D val="0"/>
            <c:spPr>
              <a:solidFill>
                <a:schemeClr val="accent6">
                  <a:lumMod val="75000"/>
                </a:schemeClr>
              </a:solidFill>
              <a:ln w="19050">
                <a:noFill/>
              </a:ln>
              <a:effectLst/>
            </c:spPr>
            <c:extLst>
              <c:ext xmlns:c16="http://schemas.microsoft.com/office/drawing/2014/chart" uri="{C3380CC4-5D6E-409C-BE32-E72D297353CC}">
                <c16:uniqueId val="{00000009-3002-48B3-AE2E-88EA35B6B6DC}"/>
              </c:ext>
            </c:extLst>
          </c:dPt>
          <c:dPt>
            <c:idx val="5"/>
            <c:bubble3D val="0"/>
            <c:spPr>
              <a:solidFill>
                <a:schemeClr val="bg1">
                  <a:lumMod val="95000"/>
                </a:schemeClr>
              </a:solidFill>
              <a:ln w="19050">
                <a:noFill/>
              </a:ln>
              <a:effectLst/>
            </c:spPr>
            <c:extLst>
              <c:ext xmlns:c16="http://schemas.microsoft.com/office/drawing/2014/chart" uri="{C3380CC4-5D6E-409C-BE32-E72D297353CC}">
                <c16:uniqueId val="{0000000B-3002-48B3-AE2E-88EA35B6B6DC}"/>
              </c:ext>
            </c:extLst>
          </c:dPt>
          <c:dLbls>
            <c:dLbl>
              <c:idx val="0"/>
              <c:layout>
                <c:manualLayout>
                  <c:x val="-1.4761426381163454E-2"/>
                  <c:y val="-4.455640891224198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002-48B3-AE2E-88EA35B6B6DC}"/>
                </c:ext>
              </c:extLst>
            </c:dLbl>
            <c:dLbl>
              <c:idx val="1"/>
              <c:layout>
                <c:manualLayout>
                  <c:x val="2.6684116919795386E-2"/>
                  <c:y val="0.11256355935724269"/>
                </c:manualLayout>
              </c:layout>
              <c:spPr>
                <a:noFill/>
                <a:ln w="6350">
                  <a:solidFill>
                    <a:prstClr val="black"/>
                  </a:solidFill>
                </a:ln>
                <a:effectLst/>
              </c:spPr>
              <c:txPr>
                <a:bodyPr rot="0" spcFirstLastPara="1" vertOverflow="clip" horzOverflow="clip" vert="horz" wrap="square" lIns="38100" tIns="19050" rIns="38100" bIns="19050" anchor="ctr" anchorCtr="1">
                  <a:no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c15:spPr>
                  <c15:layout>
                    <c:manualLayout>
                      <c:w val="0.26457018052392961"/>
                      <c:h val="0.17119041318914019"/>
                    </c:manualLayout>
                  </c15:layout>
                </c:ext>
                <c:ext xmlns:c16="http://schemas.microsoft.com/office/drawing/2014/chart" uri="{C3380CC4-5D6E-409C-BE32-E72D297353CC}">
                  <c16:uniqueId val="{00000003-3002-48B3-AE2E-88EA35B6B6DC}"/>
                </c:ext>
              </c:extLst>
            </c:dLbl>
            <c:dLbl>
              <c:idx val="2"/>
              <c:layout>
                <c:manualLayout>
                  <c:x val="-2.4980875414276613E-2"/>
                  <c:y val="-4.6901483065518723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6450684318626507"/>
                      <c:h val="0.12851006359951894"/>
                    </c:manualLayout>
                  </c15:layout>
                </c:ext>
                <c:ext xmlns:c16="http://schemas.microsoft.com/office/drawing/2014/chart" uri="{C3380CC4-5D6E-409C-BE32-E72D297353CC}">
                  <c16:uniqueId val="{00000005-3002-48B3-AE2E-88EA35B6B6DC}"/>
                </c:ext>
              </c:extLst>
            </c:dLbl>
            <c:spPr>
              <a:noFill/>
              <a:ln w="6350">
                <a:solidFill>
                  <a:prstClr val="black"/>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15:layout/>
              </c:ext>
            </c:extLst>
          </c:dLbls>
          <c:cat>
            <c:strRef>
              <c:f>Sheet1!$A$2:$A$5</c:f>
              <c:strCache>
                <c:ptCount val="4"/>
                <c:pt idx="0">
                  <c:v>Financial subsidies</c:v>
                </c:pt>
                <c:pt idx="1">
                  <c:v>Reduction of reputational risk/meeting stakeholder expectations</c:v>
                </c:pt>
                <c:pt idx="2">
                  <c:v>Reduction of non-compliance risk</c:v>
                </c:pt>
                <c:pt idx="3">
                  <c:v>Regulatory incentives</c:v>
                </c:pt>
              </c:strCache>
            </c:strRef>
          </c:cat>
          <c:val>
            <c:numRef>
              <c:f>Sheet1!$B$2:$B$5</c:f>
              <c:numCache>
                <c:formatCode>General</c:formatCode>
                <c:ptCount val="4"/>
                <c:pt idx="0">
                  <c:v>18</c:v>
                </c:pt>
                <c:pt idx="1">
                  <c:v>40</c:v>
                </c:pt>
                <c:pt idx="2">
                  <c:v>20</c:v>
                </c:pt>
                <c:pt idx="3">
                  <c:v>20</c:v>
                </c:pt>
              </c:numCache>
            </c:numRef>
          </c:val>
          <c:extLst>
            <c:ext xmlns:c16="http://schemas.microsoft.com/office/drawing/2014/chart" uri="{C3380CC4-5D6E-409C-BE32-E72D297353CC}">
              <c16:uniqueId val="{0000000C-3002-48B3-AE2E-88EA35B6B6D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263958067E-2"/>
          <c:y val="4.9876165899275827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Yes, in a non-financial statement (NFRD)</c:v>
                </c:pt>
                <c:pt idx="1">
                  <c:v>Yes, in a CSR report</c:v>
                </c:pt>
                <c:pt idx="2">
                  <c:v>Yes, in an integrated report</c:v>
                </c:pt>
                <c:pt idx="3">
                  <c:v>Yes, in a sustainability report (non-standardized)</c:v>
                </c:pt>
                <c:pt idx="4">
                  <c:v>Yes, in a sustainability report in accordance with GRI / SASB / other standards</c:v>
                </c:pt>
                <c:pt idx="5">
                  <c:v>Yes, on our website</c:v>
                </c:pt>
              </c:strCache>
            </c:strRef>
          </c:cat>
          <c:val>
            <c:numRef>
              <c:f>Sheet1!$B$2:$B$7</c:f>
              <c:numCache>
                <c:formatCode>General</c:formatCode>
                <c:ptCount val="6"/>
                <c:pt idx="0">
                  <c:v>2</c:v>
                </c:pt>
                <c:pt idx="1">
                  <c:v>2</c:v>
                </c:pt>
                <c:pt idx="2">
                  <c:v>8</c:v>
                </c:pt>
                <c:pt idx="3">
                  <c:v>11</c:v>
                </c:pt>
                <c:pt idx="4">
                  <c:v>11</c:v>
                </c:pt>
                <c:pt idx="5">
                  <c:v>7</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en-US"/>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544025495E-2"/>
          <c:y val="5.9038982369127198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Yes, in a non-financial statement (NFRD)</c:v>
                </c:pt>
                <c:pt idx="1">
                  <c:v>Yes, in a CSR report</c:v>
                </c:pt>
                <c:pt idx="2">
                  <c:v>Yes, in an integrated report</c:v>
                </c:pt>
                <c:pt idx="3">
                  <c:v>Yes, in a sustainability report (non-standardized</c:v>
                </c:pt>
                <c:pt idx="4">
                  <c:v>Yes, in a sustainability report in accordance with GRI / SASB / other standards</c:v>
                </c:pt>
                <c:pt idx="5">
                  <c:v>We want to comply with the BSE ESG Guidance</c:v>
                </c:pt>
              </c:strCache>
            </c:strRef>
          </c:cat>
          <c:val>
            <c:numRef>
              <c:f>Sheet1!$B$2:$B$7</c:f>
              <c:numCache>
                <c:formatCode>General</c:formatCode>
                <c:ptCount val="6"/>
                <c:pt idx="0">
                  <c:v>1</c:v>
                </c:pt>
                <c:pt idx="1">
                  <c:v>3</c:v>
                </c:pt>
                <c:pt idx="2">
                  <c:v>1</c:v>
                </c:pt>
                <c:pt idx="3">
                  <c:v>7</c:v>
                </c:pt>
                <c:pt idx="4">
                  <c:v>2</c:v>
                </c:pt>
                <c:pt idx="5">
                  <c:v>1</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en-US"/>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544025495E-2"/>
          <c:y val="5.9038982369127198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Race to zero</c:v>
                </c:pt>
                <c:pt idx="1">
                  <c:v>Science Based Target Initiative</c:v>
                </c:pt>
                <c:pt idx="2">
                  <c:v>EV100</c:v>
                </c:pt>
                <c:pt idx="3">
                  <c:v>RE100</c:v>
                </c:pt>
                <c:pt idx="4">
                  <c:v>Goal 13</c:v>
                </c:pt>
                <c:pt idx="5">
                  <c:v>Advancing net zero</c:v>
                </c:pt>
              </c:strCache>
            </c:strRef>
          </c:cat>
          <c:val>
            <c:numRef>
              <c:f>Sheet1!$B$2:$B$7</c:f>
              <c:numCache>
                <c:formatCode>General</c:formatCode>
                <c:ptCount val="6"/>
                <c:pt idx="0">
                  <c:v>18</c:v>
                </c:pt>
                <c:pt idx="1">
                  <c:v>8</c:v>
                </c:pt>
                <c:pt idx="2">
                  <c:v>4</c:v>
                </c:pt>
                <c:pt idx="3">
                  <c:v>4</c:v>
                </c:pt>
                <c:pt idx="4">
                  <c:v>4</c:v>
                </c:pt>
                <c:pt idx="5">
                  <c:v>4</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en-US"/>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drawing1.xml><?xml version="1.0" encoding="utf-8"?>
<c:userShapes xmlns:c="http://schemas.openxmlformats.org/drawingml/2006/chart">
  <cdr:relSizeAnchor xmlns:cdr="http://schemas.openxmlformats.org/drawingml/2006/chartDrawing">
    <cdr:from>
      <cdr:x>0.65069</cdr:x>
      <cdr:y>0.56756</cdr:y>
    </cdr:from>
    <cdr:to>
      <cdr:x>0.80503</cdr:x>
      <cdr:y>0.63372</cdr:y>
    </cdr:to>
    <cdr:sp macro="" textlink="">
      <cdr:nvSpPr>
        <cdr:cNvPr id="2" name="Rectangle 1"/>
        <cdr:cNvSpPr/>
      </cdr:nvSpPr>
      <cdr:spPr bwMode="gray">
        <a:xfrm xmlns:a="http://schemas.openxmlformats.org/drawingml/2006/main">
          <a:off x="7267677" y="3073653"/>
          <a:ext cx="1723767" cy="358274"/>
        </a:xfrm>
        <a:prstGeom xmlns:a="http://schemas.openxmlformats.org/drawingml/2006/main" prst="rect">
          <a:avLst/>
        </a:prstGeom>
        <a:noFill xmlns:a="http://schemas.openxmlformats.org/drawingml/2006/main"/>
        <a:ln xmlns:a="http://schemas.openxmlformats.org/drawingml/2006/main" w="3175" algn="ctr">
          <a:solidFill>
            <a:schemeClr val="accent4"/>
          </a:solidFill>
          <a:prstDash val="dashDot"/>
          <a:miter lim="800000"/>
          <a:headEnd/>
          <a:tailEnd/>
        </a:ln>
      </cdr:spPr>
      <cdr:txBody>
        <a:bodyPr xmlns:a="http://schemas.openxmlformats.org/drawingml/2006/main" rot="0" spcFirstLastPara="0" vert="horz" wrap="square" lIns="88900" tIns="88900" rIns="88900" bIns="8890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106000"/>
            </a:lnSpc>
            <a:buFont typeface="Wingdings 2" pitchFamily="18" charset="2"/>
            <a:buNone/>
          </a:pPr>
          <a:endParaRPr lang="de-DE" sz="1600" b="1" dirty="0" smtClean="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0.039</cdr:x>
      <cdr:y>0.06198</cdr:y>
    </cdr:from>
    <cdr:to>
      <cdr:x>0.49026</cdr:x>
      <cdr:y>0.19857</cdr:y>
    </cdr:to>
    <cdr:sp macro="" textlink="">
      <cdr:nvSpPr>
        <cdr:cNvPr id="2" name="Text Placeholder 19"/>
        <cdr:cNvSpPr>
          <a:spLocks xmlns:a="http://schemas.openxmlformats.org/drawingml/2006/main" noGrp="1"/>
        </cdr:cNvSpPr>
      </cdr:nvSpPr>
      <cdr:spPr>
        <a:xfrm xmlns:a="http://schemas.openxmlformats.org/drawingml/2006/main">
          <a:off x="430292" y="343651"/>
          <a:ext cx="4978531" cy="757270"/>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lgn="l" defTabSz="914400" rtl="0" eaLnBrk="1" latinLnBrk="0" hangingPunct="1">
            <a:spcBef>
              <a:spcPts val="0"/>
            </a:spcBef>
            <a:spcAft>
              <a:spcPts val="1000"/>
            </a:spcAft>
            <a:buSzPct val="100000"/>
            <a:buFont typeface="Arial" panose="020B0604020202020204" pitchFamily="34" charset="0"/>
            <a:buNone/>
            <a:defRPr sz="1800" b="0" kern="1200">
              <a:solidFill>
                <a:srgbClr val="575757"/>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xmlns:a="http://schemas.openxmlformats.org/drawingml/2006/main">
          <a:r>
            <a:rPr lang="hu-HU" sz="2800" dirty="0" smtClean="0">
              <a:solidFill>
                <a:schemeClr val="accent1"/>
              </a:solidFill>
            </a:rPr>
            <a:t>6</a:t>
          </a:r>
          <a:r>
            <a:rPr lang="en-US" sz="2800" dirty="0">
              <a:solidFill>
                <a:schemeClr val="accent1"/>
              </a:solidFill>
            </a:rPr>
            <a:t>7</a:t>
          </a:r>
          <a:r>
            <a:rPr lang="hu-HU" sz="2800" dirty="0" smtClean="0">
              <a:solidFill>
                <a:schemeClr val="accent1"/>
              </a:solidFill>
            </a:rPr>
            <a:t>% </a:t>
          </a:r>
          <a:r>
            <a:rPr lang="en-US" sz="2800" dirty="0"/>
            <a:t>already </a:t>
          </a:r>
          <a:r>
            <a:rPr lang="en-US" sz="2800" dirty="0">
              <a:solidFill>
                <a:schemeClr val="accent1"/>
              </a:solidFill>
            </a:rPr>
            <a:t>report </a:t>
          </a:r>
          <a:r>
            <a:rPr lang="en-US" sz="2800" dirty="0" smtClean="0">
              <a:solidFill>
                <a:schemeClr val="accent1"/>
              </a:solidFill>
            </a:rPr>
            <a:t>GHG-emission </a:t>
          </a:r>
          <a:r>
            <a:rPr lang="en-US" sz="2800" dirty="0">
              <a:solidFill>
                <a:schemeClr val="accent1"/>
              </a:solidFill>
            </a:rPr>
            <a:t>reduction </a:t>
          </a:r>
          <a:r>
            <a:rPr lang="en-US" sz="2800" dirty="0" smtClean="0">
              <a:solidFill>
                <a:schemeClr val="accent1"/>
              </a:solidFill>
            </a:rPr>
            <a:t>activity</a:t>
          </a:r>
          <a:r>
            <a:rPr lang="hu-HU" sz="2800" dirty="0">
              <a:solidFill>
                <a:schemeClr val="accent1"/>
              </a:solidFill>
            </a:rPr>
            <a:t> </a:t>
          </a:r>
          <a:r>
            <a:rPr lang="hu-HU" sz="2800" dirty="0" smtClean="0">
              <a:solidFill>
                <a:schemeClr val="accent1"/>
              </a:solidFill>
            </a:rPr>
            <a:t>in </a:t>
          </a:r>
          <a:r>
            <a:rPr lang="hu-HU" sz="2800" dirty="0" err="1" smtClean="0"/>
            <a:t>some</a:t>
          </a:r>
          <a:r>
            <a:rPr lang="hu-HU" sz="2800" dirty="0" smtClean="0"/>
            <a:t> </a:t>
          </a:r>
          <a:r>
            <a:rPr lang="hu-HU" sz="2800" dirty="0" err="1" smtClean="0"/>
            <a:t>form</a:t>
          </a:r>
          <a:endParaRPr lang="hu-HU" sz="2800" dirty="0" smtClean="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70138" cy="479539"/>
          </a:xfrm>
          <a:prstGeom prst="rect">
            <a:avLst/>
          </a:prstGeom>
        </p:spPr>
        <p:txBody>
          <a:bodyPr vert="horz" lIns="90913" tIns="45457" rIns="90913" bIns="45457" rtlCol="0"/>
          <a:lstStyle>
            <a:lvl1pPr algn="l">
              <a:defRPr sz="11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4143427" y="1"/>
            <a:ext cx="3170138" cy="479539"/>
          </a:xfrm>
          <a:prstGeom prst="rect">
            <a:avLst/>
          </a:prstGeom>
        </p:spPr>
        <p:txBody>
          <a:bodyPr vert="horz" lIns="90913" tIns="45457" rIns="90913" bIns="45457" rtlCol="0"/>
          <a:lstStyle>
            <a:lvl1pPr algn="r">
              <a:defRPr sz="1100"/>
            </a:lvl1pPr>
          </a:lstStyle>
          <a:p>
            <a:fld id="{B4AD245C-091B-44E2-BFB0-BD94217887F7}" type="datetimeFigureOut">
              <a:rPr lang="en-US" smtClean="0">
                <a:latin typeface="Arial" panose="020B0604020202020204" pitchFamily="34" charset="0"/>
              </a:rPr>
              <a:t>4/8/2021</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120173"/>
            <a:ext cx="3170138" cy="479539"/>
          </a:xfrm>
          <a:prstGeom prst="rect">
            <a:avLst/>
          </a:prstGeom>
        </p:spPr>
        <p:txBody>
          <a:bodyPr vert="horz" lIns="90913" tIns="45457" rIns="90913" bIns="45457" rtlCol="0" anchor="b"/>
          <a:lstStyle>
            <a:lvl1pPr algn="l">
              <a:defRPr sz="1100"/>
            </a:lvl1pPr>
          </a:lstStyle>
          <a:p>
            <a:r>
              <a:rPr lang="en-US" smtClean="0">
                <a:latin typeface="Arial" panose="020B0604020202020204" pitchFamily="34" charset="0"/>
              </a:rPr>
              <a:t>© 2020 Deloitte Hungary</a:t>
            </a:r>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4143427" y="9120173"/>
            <a:ext cx="3170138" cy="479539"/>
          </a:xfrm>
          <a:prstGeom prst="rect">
            <a:avLst/>
          </a:prstGeom>
        </p:spPr>
        <p:txBody>
          <a:bodyPr vert="horz" lIns="90913" tIns="45457" rIns="90913" bIns="45457" rtlCol="0" anchor="b"/>
          <a:lstStyle>
            <a:lvl1pPr algn="r">
              <a:defRPr sz="1100"/>
            </a:lvl1pPr>
          </a:lstStyle>
          <a:p>
            <a:fld id="{9A913F39-CFF6-40F1-84D1-700840B41EAB}"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8478" tIns="49238" rIns="98478" bIns="49238"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4143589" y="1"/>
            <a:ext cx="3169920" cy="480060"/>
          </a:xfrm>
          <a:prstGeom prst="rect">
            <a:avLst/>
          </a:prstGeom>
        </p:spPr>
        <p:txBody>
          <a:bodyPr vert="horz" lIns="98478" tIns="49238" rIns="98478" bIns="49238" rtlCol="0"/>
          <a:lstStyle>
            <a:lvl1pPr algn="r">
              <a:defRPr sz="1200">
                <a:latin typeface="Arial" panose="020B0604020202020204" pitchFamily="34" charset="0"/>
              </a:defRPr>
            </a:lvl1pPr>
          </a:lstStyle>
          <a:p>
            <a:fld id="{0BA5BBE4-AEA3-489A-A28E-0C2FAF2506E3}" type="datetimeFigureOut">
              <a:rPr lang="en-US" smtClean="0"/>
              <a:pPr/>
              <a:t>4/8/2021</a:t>
            </a:fld>
            <a:endParaRPr lang="en-US" dirty="0"/>
          </a:p>
        </p:txBody>
      </p:sp>
      <p:sp>
        <p:nvSpPr>
          <p:cNvPr id="4" name="Slide Image Placeholder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8478" tIns="49238" rIns="98478" bIns="49238" rtlCol="0" anchor="ctr"/>
          <a:lstStyle/>
          <a:p>
            <a:endParaRPr lang="en-GB"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8478" tIns="49238" rIns="98478" bIns="492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8478" tIns="49238" rIns="98478" bIns="49238" rtlCol="0" anchor="b"/>
          <a:lstStyle>
            <a:lvl1pPr algn="l">
              <a:defRPr sz="1200">
                <a:latin typeface="Arial" panose="020B0604020202020204" pitchFamily="34" charset="0"/>
              </a:defRPr>
            </a:lvl1pPr>
          </a:lstStyle>
          <a:p>
            <a:r>
              <a:rPr lang="en-US" smtClean="0"/>
              <a:t>© 2020 Deloitte Hungary</a:t>
            </a:r>
            <a:endParaRPr lang="en-US" dirty="0"/>
          </a:p>
        </p:txBody>
      </p:sp>
      <p:sp>
        <p:nvSpPr>
          <p:cNvPr id="7" name="Slide Number Placeholder 6"/>
          <p:cNvSpPr>
            <a:spLocks noGrp="1"/>
          </p:cNvSpPr>
          <p:nvPr>
            <p:ph type="sldNum" sz="quarter" idx="5"/>
          </p:nvPr>
        </p:nvSpPr>
        <p:spPr>
          <a:xfrm>
            <a:off x="4143589" y="9119475"/>
            <a:ext cx="3169920" cy="480060"/>
          </a:xfrm>
          <a:prstGeom prst="rect">
            <a:avLst/>
          </a:prstGeom>
        </p:spPr>
        <p:txBody>
          <a:bodyPr vert="horz" lIns="98478" tIns="49238" rIns="98478" bIns="49238" rtlCol="0" anchor="b"/>
          <a:lstStyle>
            <a:lvl1pPr algn="r">
              <a:defRPr sz="1200">
                <a:latin typeface="Arial" panose="020B0604020202020204" pitchFamily="34" charset="0"/>
              </a:defRPr>
            </a:lvl1pPr>
          </a:lstStyle>
          <a:p>
            <a:fld id="{C0F4A2C8-6C88-4E71-83EE-698B9D4FE22F}" type="slidenum">
              <a:rPr lang="en-US" smtClean="0"/>
              <a:pPr/>
              <a:t>‹#›</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dt="0"/>
  <p:notesStyle>
    <a:lvl1pPr marL="0" algn="l" defTabSz="1219170" rtl="0" eaLnBrk="1" latinLnBrk="0" hangingPunct="1">
      <a:defRPr sz="160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Arial" panose="020B0604020202020204" pitchFamily="34" charset="0"/>
        <a:ea typeface="+mn-ea"/>
        <a:cs typeface="+mn-cs"/>
      </a:defRPr>
    </a:lvl2pPr>
    <a:lvl3pPr marL="1219170" algn="l" defTabSz="1219170" rtl="0" eaLnBrk="1" latinLnBrk="0" hangingPunct="1">
      <a:defRPr sz="1600" kern="1200">
        <a:solidFill>
          <a:schemeClr val="tx1"/>
        </a:solidFill>
        <a:latin typeface="Arial" panose="020B0604020202020204" pitchFamily="34" charset="0"/>
        <a:ea typeface="+mn-ea"/>
        <a:cs typeface="+mn-cs"/>
      </a:defRPr>
    </a:lvl3pPr>
    <a:lvl4pPr marL="1828754" algn="l" defTabSz="1219170" rtl="0" eaLnBrk="1" latinLnBrk="0" hangingPunct="1">
      <a:defRPr sz="1600" kern="1200">
        <a:solidFill>
          <a:schemeClr val="tx1"/>
        </a:solidFill>
        <a:latin typeface="Arial" panose="020B0604020202020204" pitchFamily="34" charset="0"/>
        <a:ea typeface="+mn-ea"/>
        <a:cs typeface="+mn-cs"/>
      </a:defRPr>
    </a:lvl4pPr>
    <a:lvl5pPr marL="2438339" algn="l" defTabSz="1219170" rtl="0" eaLnBrk="1" latinLnBrk="0" hangingPunct="1">
      <a:defRPr sz="1600" kern="1200">
        <a:solidFill>
          <a:schemeClr val="tx1"/>
        </a:solidFill>
        <a:latin typeface="Arial" panose="020B0604020202020204" pitchFamily="34"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r>
              <a:rPr lang="hu-HU" dirty="0" smtClean="0"/>
              <a:t>Angolra kell,</a:t>
            </a:r>
            <a:r>
              <a:rPr lang="hu-HU" baseline="0" dirty="0" smtClean="0"/>
              <a:t> nemzetközi felmérésekkel összehasonlítani, BCSDH </a:t>
            </a:r>
            <a:r>
              <a:rPr lang="hu-HU" baseline="0" dirty="0" err="1" smtClean="0"/>
              <a:t>logo</a:t>
            </a:r>
            <a:r>
              <a:rPr lang="hu-HU" baseline="0" dirty="0" smtClean="0"/>
              <a:t> és összehasonlításokból bele tenni </a:t>
            </a:r>
          </a:p>
          <a:p>
            <a:r>
              <a:rPr lang="hu-HU" baseline="0" dirty="0" smtClean="0"/>
              <a:t>19 perc van Irénnek és Ákosnak, inkább kevesebb üzenet, de az erős legyen</a:t>
            </a:r>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a:t>
            </a:fld>
            <a:endParaRPr lang="en-US" dirty="0"/>
          </a:p>
        </p:txBody>
      </p:sp>
    </p:spTree>
    <p:extLst>
      <p:ext uri="{BB962C8B-B14F-4D97-AF65-F5344CB8AC3E}">
        <p14:creationId xmlns:p14="http://schemas.microsoft.com/office/powerpoint/2010/main" val="450804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en-US" dirty="0" smtClean="0"/>
              <a:t>61 </a:t>
            </a:r>
            <a:r>
              <a:rPr lang="en-US" dirty="0" err="1" smtClean="0"/>
              <a:t>ki</a:t>
            </a:r>
            <a:r>
              <a:rPr lang="hu-HU" dirty="0" smtClean="0"/>
              <a:t>értékelhető</a:t>
            </a:r>
            <a:r>
              <a:rPr lang="hu-HU" baseline="0" dirty="0" smtClean="0"/>
              <a:t> kitöltés érkezett</a:t>
            </a:r>
            <a:endParaRPr lang="en-US" dirty="0" smtClean="0"/>
          </a:p>
          <a:p>
            <a:r>
              <a:rPr lang="en-US" dirty="0" smtClean="0"/>
              <a:t>A </a:t>
            </a:r>
            <a:r>
              <a:rPr lang="en-US" dirty="0" smtClean="0"/>
              <a:t>mi </a:t>
            </a:r>
            <a:r>
              <a:rPr lang="en-US" dirty="0" err="1" smtClean="0"/>
              <a:t>felm</a:t>
            </a:r>
            <a:r>
              <a:rPr lang="hu-HU" dirty="0" smtClean="0"/>
              <a:t>érésünk</a:t>
            </a:r>
            <a:r>
              <a:rPr lang="hu-HU" baseline="0" dirty="0" smtClean="0"/>
              <a:t> a magyar piacról egyedülálló </a:t>
            </a:r>
            <a:r>
              <a:rPr lang="en-US" baseline="0" dirty="0" smtClean="0"/>
              <a:t>- </a:t>
            </a:r>
            <a:r>
              <a:rPr lang="en-US" dirty="0" smtClean="0"/>
              <a:t>Largest survey on Hungarian companies’ ambitions – there</a:t>
            </a:r>
            <a:r>
              <a:rPr lang="en-US" baseline="0" dirty="0" smtClean="0"/>
              <a:t> is no comparable one up to date that examines Hungarian companies.</a:t>
            </a:r>
          </a:p>
          <a:p>
            <a:r>
              <a:rPr lang="en-US" baseline="0" dirty="0" smtClean="0"/>
              <a:t>Alliance for corporate transparency </a:t>
            </a:r>
            <a:r>
              <a:rPr lang="en-US" baseline="0" dirty="0" err="1" smtClean="0"/>
              <a:t>felm</a:t>
            </a:r>
            <a:r>
              <a:rPr lang="hu-HU" baseline="0" dirty="0" smtClean="0"/>
              <a:t>érés </a:t>
            </a:r>
            <a:r>
              <a:rPr lang="en-US" baseline="0" dirty="0" smtClean="0"/>
              <a:t>– 8 Magyar v</a:t>
            </a:r>
            <a:r>
              <a:rPr lang="hu-HU" baseline="0" dirty="0" err="1" smtClean="0"/>
              <a:t>állalat</a:t>
            </a:r>
            <a:r>
              <a:rPr lang="hu-HU" baseline="0" dirty="0" smtClean="0"/>
              <a:t> vett részt ezen az Európai vállalatokat lefedő felmérésen, ezért messzire nem éri el a mi felmérésünk értékét </a:t>
            </a:r>
            <a:endParaRPr lang="en-US" dirty="0" smtClean="0"/>
          </a:p>
          <a:p>
            <a:endParaRPr lang="en-US" dirty="0" smtClean="0"/>
          </a:p>
          <a:p>
            <a:r>
              <a:rPr lang="hu-HU" dirty="0" smtClean="0"/>
              <a:t>A lehatárolás a Global </a:t>
            </a:r>
            <a:r>
              <a:rPr lang="hu-HU" dirty="0" err="1" smtClean="0"/>
              <a:t>Industry</a:t>
            </a:r>
            <a:r>
              <a:rPr lang="hu-HU" dirty="0" smtClean="0"/>
              <a:t> </a:t>
            </a:r>
            <a:r>
              <a:rPr lang="hu-HU" dirty="0" err="1" smtClean="0"/>
              <a:t>Classification</a:t>
            </a:r>
            <a:r>
              <a:rPr lang="hu-HU" dirty="0" smtClean="0"/>
              <a:t> Standard </a:t>
            </a:r>
            <a:r>
              <a:rPr lang="hu-HU" dirty="0" err="1" smtClean="0"/>
              <a:t>Methodology</a:t>
            </a:r>
            <a:r>
              <a:rPr lang="hu-HU" baseline="0" dirty="0" smtClean="0"/>
              <a:t> alapján készült</a:t>
            </a:r>
            <a:r>
              <a:rPr lang="en-US" baseline="0" dirty="0" smtClean="0"/>
              <a:t>:</a:t>
            </a:r>
          </a:p>
          <a:p>
            <a:r>
              <a:rPr lang="en-US" dirty="0" smtClean="0"/>
              <a:t>https://www.msci.com/documents/1296102/11185224/GICS+Methodology+2020.pdf/9caadd09-790d-3d60-455b-2a1ed5d1e48c?t=1578405935658</a:t>
            </a:r>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3</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2243904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hu-HU" dirty="0" smtClean="0"/>
              <a:t>Erre nem volt</a:t>
            </a:r>
            <a:r>
              <a:rPr lang="hu-HU" baseline="0" dirty="0" smtClean="0"/>
              <a:t> </a:t>
            </a:r>
            <a:r>
              <a:rPr lang="hu-HU" baseline="0" dirty="0" err="1" smtClean="0"/>
              <a:t>öss</a:t>
            </a:r>
            <a:r>
              <a:rPr lang="en-US" baseline="0" dirty="0" smtClean="0"/>
              <a:t>z</a:t>
            </a:r>
            <a:r>
              <a:rPr lang="hu-HU" baseline="0" dirty="0" err="1" smtClean="0"/>
              <a:t>ehasonlítható</a:t>
            </a:r>
            <a:r>
              <a:rPr lang="hu-HU" baseline="0" dirty="0" smtClean="0"/>
              <a:t> </a:t>
            </a:r>
            <a:r>
              <a:rPr lang="hu-HU" baseline="0" dirty="0" smtClean="0"/>
              <a:t>nemzetközi adat, </a:t>
            </a:r>
            <a:r>
              <a:rPr lang="hu-HU" baseline="0" dirty="0" err="1" smtClean="0"/>
              <a:t>Alliance</a:t>
            </a:r>
            <a:r>
              <a:rPr lang="hu-HU" baseline="0" dirty="0" smtClean="0"/>
              <a:t> </a:t>
            </a:r>
            <a:r>
              <a:rPr lang="hu-HU" baseline="0" dirty="0" err="1" smtClean="0"/>
              <a:t>for</a:t>
            </a:r>
            <a:r>
              <a:rPr lang="hu-HU" baseline="0" dirty="0" smtClean="0"/>
              <a:t> </a:t>
            </a:r>
            <a:r>
              <a:rPr lang="hu-HU" baseline="0" dirty="0" err="1" smtClean="0"/>
              <a:t>corporate</a:t>
            </a:r>
            <a:r>
              <a:rPr lang="hu-HU" baseline="0" dirty="0" smtClean="0"/>
              <a:t> </a:t>
            </a:r>
            <a:r>
              <a:rPr lang="hu-HU" baseline="0" dirty="0" err="1" smtClean="0"/>
              <a:t>transparency</a:t>
            </a:r>
            <a:r>
              <a:rPr lang="hu-HU" baseline="0" dirty="0" smtClean="0"/>
              <a:t> a </a:t>
            </a:r>
            <a:r>
              <a:rPr lang="hu-HU" baseline="0" dirty="0" err="1" smtClean="0"/>
              <a:t>climate</a:t>
            </a:r>
            <a:r>
              <a:rPr lang="hu-HU" baseline="0" dirty="0" smtClean="0"/>
              <a:t> policyre kérdezett rá, de nem konkrétan az </a:t>
            </a:r>
            <a:r>
              <a:rPr lang="hu-HU" baseline="0" dirty="0" err="1" smtClean="0"/>
              <a:t>emission</a:t>
            </a:r>
            <a:r>
              <a:rPr lang="hu-HU" baseline="0" dirty="0" smtClean="0"/>
              <a:t> </a:t>
            </a:r>
            <a:r>
              <a:rPr lang="hu-HU" baseline="0" dirty="0" err="1" smtClean="0"/>
              <a:t>reduction</a:t>
            </a:r>
            <a:r>
              <a:rPr lang="hu-HU" baseline="0" dirty="0" smtClean="0"/>
              <a:t> policyre </a:t>
            </a:r>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5</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3526627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fontScale="62500" lnSpcReduction="20000"/>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The Goal 13 Impact Platform is the result of a partnership between the Confederation of British Industry, Deloitte, Chapter Zero, The Prince’s Accounting for Sustainability Project, Dell Technologies and the Met Office. </a:t>
            </a:r>
            <a:r>
              <a:rPr lang="en-GB" sz="1600" b="1" kern="1200" dirty="0" smtClean="0">
                <a:solidFill>
                  <a:schemeClr val="tx1"/>
                </a:solidFill>
                <a:effectLst/>
                <a:latin typeface="Arial" panose="020B0604020202020204" pitchFamily="34" charset="0"/>
                <a:ea typeface="+mn-ea"/>
                <a:cs typeface="+mn-cs"/>
              </a:rPr>
              <a:t>The initiative has reached out to over 900 companies now, with a 25% success rate</a:t>
            </a:r>
            <a:r>
              <a:rPr lang="en-GB" sz="1600" kern="1200" dirty="0" smtClean="0">
                <a:solidFill>
                  <a:schemeClr val="tx1"/>
                </a:solidFill>
                <a:effectLst/>
                <a:latin typeface="Arial" panose="020B0604020202020204" pitchFamily="34" charset="0"/>
                <a:ea typeface="+mn-ea"/>
                <a:cs typeface="+mn-cs"/>
              </a:rPr>
              <a:t>; next to companies in the UK, engagements with more than 15 additional countries with India/ Switzerland/ Norway kicked off at the end of 2020. </a:t>
            </a:r>
            <a:endParaRPr lang="en-US" sz="1600" kern="1200" dirty="0" smtClean="0">
              <a:solidFill>
                <a:schemeClr val="tx1"/>
              </a:solidFill>
              <a:effectLst/>
              <a:latin typeface="Arial" panose="020B0604020202020204" pitchFamily="34" charset="0"/>
              <a:ea typeface="+mn-ea"/>
              <a:cs typeface="+mn-cs"/>
            </a:endParaRPr>
          </a:p>
          <a:p>
            <a:endParaRPr lang="en-US" dirty="0" smtClean="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Mission: Establish a public and international repository of company-specific climate change measures (emission reductions and adaptation to climate change); support companies in the fight against climate change, promote cooperation between companies, encourage joint action; support the collaboration of companies for COP26.</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The most recent report presents research results from 100 companies. 61% of the companies interviewed have at least one significant carbon reduction target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Arial" panose="020B0604020202020204" pitchFamily="34" charset="0"/>
              <a:ea typeface="+mn-ea"/>
              <a:cs typeface="+mn-cs"/>
            </a:endParaRPr>
          </a:p>
          <a:p>
            <a:endParaRPr lang="en-US" dirty="0" smtClean="0"/>
          </a:p>
          <a:p>
            <a:r>
              <a:rPr lang="en-US" dirty="0" smtClean="0"/>
              <a:t>Alliance</a:t>
            </a:r>
            <a:r>
              <a:rPr lang="en-US" baseline="0" dirty="0" smtClean="0"/>
              <a:t> for Corporate Transparency Report</a:t>
            </a:r>
          </a:p>
          <a:p>
            <a:endParaRPr lang="en-US" baseline="0" dirty="0" smtClean="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In February 2020, the Alliance for Corporate Transparency presented a landmark research on </a:t>
            </a:r>
            <a:r>
              <a:rPr lang="en-US" sz="1600" b="1" kern="1200" dirty="0" smtClean="0">
                <a:solidFill>
                  <a:schemeClr val="tx1"/>
                </a:solidFill>
                <a:effectLst/>
                <a:latin typeface="Arial" panose="020B0604020202020204" pitchFamily="34" charset="0"/>
                <a:ea typeface="+mn-ea"/>
                <a:cs typeface="+mn-cs"/>
              </a:rPr>
              <a:t>1000 European companies</a:t>
            </a:r>
            <a:r>
              <a:rPr lang="en-US" sz="1600" kern="1200" dirty="0" smtClean="0">
                <a:solidFill>
                  <a:schemeClr val="tx1"/>
                </a:solidFill>
                <a:effectLst/>
                <a:latin typeface="Arial" panose="020B0604020202020204" pitchFamily="34" charset="0"/>
                <a:ea typeface="+mn-ea"/>
                <a:cs typeface="+mn-cs"/>
              </a:rPr>
              <a:t>, analyzing information on disclosure regarding environmental and societal risks and impacts following the requirements introduced by the EU Non-Financial Reporting Directive (NFRD). </a:t>
            </a:r>
            <a:r>
              <a:rPr lang="en-US" sz="1600" kern="1200" dirty="0" err="1" smtClean="0">
                <a:solidFill>
                  <a:schemeClr val="tx1"/>
                </a:solidFill>
                <a:effectLst/>
                <a:latin typeface="Arial" panose="020B0604020202020204" pitchFamily="34" charset="0"/>
                <a:ea typeface="+mn-ea"/>
                <a:cs typeface="+mn-cs"/>
              </a:rPr>
              <a:t>Concering</a:t>
            </a:r>
            <a:r>
              <a:rPr lang="en-US" sz="1600" kern="1200" dirty="0" smtClean="0">
                <a:solidFill>
                  <a:schemeClr val="tx1"/>
                </a:solidFill>
                <a:effectLst/>
                <a:latin typeface="Arial" panose="020B0604020202020204" pitchFamily="34" charset="0"/>
                <a:ea typeface="+mn-ea"/>
                <a:cs typeface="+mn-cs"/>
              </a:rPr>
              <a:t> climate change related issues, the following results were derived:</a:t>
            </a:r>
          </a:p>
          <a:p>
            <a:endParaRPr lang="en-US" dirty="0" smtClean="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82% have policies on climate change, but only 35% have targets and 28% have measurable results that relate to these goals.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In the case of Hungary, 11 companies were screened, the results of which are included in the report's 155-company sample of Eastern European companies, In this sample, only 6.7% have a climate change target, 1.3% are working to publish a target in line with the Paris Agreement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Next</a:t>
            </a:r>
            <a:r>
              <a:rPr lang="en-US" sz="1600" kern="1200" baseline="0" dirty="0" smtClean="0">
                <a:solidFill>
                  <a:schemeClr val="tx1"/>
                </a:solidFill>
                <a:effectLst/>
                <a:latin typeface="Arial" panose="020B0604020202020204" pitchFamily="34" charset="0"/>
                <a:ea typeface="+mn-ea"/>
                <a:cs typeface="+mn-cs"/>
              </a:rPr>
              <a:t> step for the BCSDH companies: survey on concrete steps taken towards their goals.</a:t>
            </a:r>
            <a:endParaRPr lang="en-US" sz="1600" kern="1200" dirty="0" smtClean="0">
              <a:solidFill>
                <a:schemeClr val="tx1"/>
              </a:solidFill>
              <a:effectLst/>
              <a:latin typeface="Arial" panose="020B0604020202020204" pitchFamily="34" charset="0"/>
              <a:ea typeface="+mn-ea"/>
              <a:cs typeface="+mn-cs"/>
            </a:endParaRPr>
          </a:p>
          <a:p>
            <a:endParaRPr lang="hu-HU" dirty="0" smtClean="0"/>
          </a:p>
          <a:p>
            <a:r>
              <a:rPr lang="hu-HU" dirty="0" smtClean="0"/>
              <a:t>Különbség</a:t>
            </a:r>
            <a:r>
              <a:rPr lang="hu-HU" baseline="0" dirty="0" smtClean="0"/>
              <a:t> megmagyarázása</a:t>
            </a:r>
            <a:r>
              <a:rPr lang="en-US" baseline="0" dirty="0" smtClean="0"/>
              <a:t>: BCSDH, goal 13 </a:t>
            </a:r>
            <a:r>
              <a:rPr lang="en-US" baseline="0" dirty="0" err="1" smtClean="0"/>
              <a:t>az</a:t>
            </a:r>
            <a:r>
              <a:rPr lang="hu-HU" baseline="0" dirty="0" smtClean="0"/>
              <a:t>ért hasonló </a:t>
            </a:r>
            <a:r>
              <a:rPr lang="hu-HU" baseline="0" dirty="0" err="1" smtClean="0"/>
              <a:t>valszeg</a:t>
            </a:r>
            <a:r>
              <a:rPr lang="hu-HU" baseline="0" dirty="0" smtClean="0"/>
              <a:t>, mert már alapjából a fenntarthatóságban érdekelt cégek csatlakoznak, az </a:t>
            </a:r>
            <a:r>
              <a:rPr lang="hu-HU" baseline="0" dirty="0" err="1" smtClean="0"/>
              <a:t>Alliance</a:t>
            </a:r>
            <a:r>
              <a:rPr lang="hu-HU" baseline="0" dirty="0" smtClean="0"/>
              <a:t> f. </a:t>
            </a:r>
            <a:r>
              <a:rPr lang="hu-HU" baseline="0" dirty="0" err="1" smtClean="0"/>
              <a:t>corp.</a:t>
            </a:r>
            <a:r>
              <a:rPr lang="hu-HU" baseline="0" dirty="0" smtClean="0"/>
              <a:t> </a:t>
            </a:r>
            <a:r>
              <a:rPr lang="hu-HU" baseline="0" dirty="0" err="1" smtClean="0"/>
              <a:t>Transparency</a:t>
            </a:r>
            <a:r>
              <a:rPr lang="hu-HU" baseline="0" dirty="0" smtClean="0"/>
              <a:t> felmérésén nem volt ilyen szűrő, ők </a:t>
            </a:r>
            <a:r>
              <a:rPr lang="hu-HU" baseline="0" dirty="0" err="1" smtClean="0"/>
              <a:t>mindneféle</a:t>
            </a:r>
            <a:r>
              <a:rPr lang="hu-HU" baseline="0" dirty="0" smtClean="0"/>
              <a:t> cég nem pénzügyi adatait vizsgálta </a:t>
            </a:r>
            <a:endParaRPr lang="en-US" dirty="0" smtClean="0"/>
          </a:p>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6</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2829504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fontScale="70000" lnSpcReduction="20000"/>
          </a:bodyPr>
          <a:lstStyle/>
          <a:p>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baseline="0" dirty="0" smtClean="0">
                <a:solidFill>
                  <a:schemeClr val="tx1"/>
                </a:solidFill>
                <a:effectLst/>
                <a:latin typeface="Arial" panose="020B0604020202020204" pitchFamily="34" charset="0"/>
                <a:ea typeface="+mn-ea"/>
                <a:cs typeface="+mn-cs"/>
                <a:sym typeface="Wingdings" panose="05000000000000000000" pitchFamily="2" charset="2"/>
              </a:rPr>
              <a:t>South Pole’s research</a:t>
            </a:r>
          </a:p>
          <a:p>
            <a:endParaRPr lang="de-DE" sz="1600" b="0" i="0" u="none" strike="noStrike" kern="1200" baseline="0" dirty="0" smtClean="0">
              <a:solidFill>
                <a:schemeClr val="tx1"/>
              </a:solidFill>
              <a:latin typeface="Arial" panose="020B0604020202020204" pitchFamily="34" charset="0"/>
              <a:ea typeface="+mn-ea"/>
              <a:cs typeface="+mn-cs"/>
            </a:endParaRPr>
          </a:p>
          <a:p>
            <a:r>
              <a:rPr lang="en-US" sz="1600" b="0" i="0" u="none" strike="noStrike" kern="1200" baseline="0" dirty="0" smtClean="0">
                <a:solidFill>
                  <a:schemeClr val="tx1"/>
                </a:solidFill>
                <a:latin typeface="Arial" panose="020B0604020202020204" pitchFamily="34" charset="0"/>
                <a:ea typeface="+mn-ea"/>
                <a:cs typeface="+mn-cs"/>
              </a:rPr>
              <a:t>South Pole’s research was conducted via an online poll, with multiple choice questions on </a:t>
            </a:r>
          </a:p>
          <a:p>
            <a:r>
              <a:rPr lang="en-US" sz="1600" b="0" i="0" u="none" strike="noStrike" kern="1200" baseline="0" dirty="0" smtClean="0">
                <a:solidFill>
                  <a:schemeClr val="tx1"/>
                </a:solidFill>
                <a:latin typeface="Arial" panose="020B0604020202020204" pitchFamily="34" charset="0"/>
                <a:ea typeface="+mn-ea"/>
                <a:cs typeface="+mn-cs"/>
              </a:rPr>
              <a:t>Net Zero, Science-Based targets and </a:t>
            </a:r>
            <a:r>
              <a:rPr lang="en-US" sz="1600" b="0" i="0" u="none" strike="noStrike" kern="1200" baseline="0" dirty="0" err="1" smtClean="0">
                <a:solidFill>
                  <a:schemeClr val="tx1"/>
                </a:solidFill>
                <a:latin typeface="Arial" panose="020B0604020202020204" pitchFamily="34" charset="0"/>
                <a:ea typeface="+mn-ea"/>
                <a:cs typeface="+mn-cs"/>
              </a:rPr>
              <a:t>decarbonisation</a:t>
            </a:r>
            <a:r>
              <a:rPr lang="en-US" sz="1600" b="0" i="0" u="none" strike="noStrike" kern="1200" baseline="0" dirty="0" smtClean="0">
                <a:solidFill>
                  <a:schemeClr val="tx1"/>
                </a:solidFill>
                <a:latin typeface="Arial" panose="020B0604020202020204" pitchFamily="34" charset="0"/>
                <a:ea typeface="+mn-ea"/>
                <a:cs typeface="+mn-cs"/>
              </a:rPr>
              <a:t> milestones, in the context of </a:t>
            </a:r>
            <a:r>
              <a:rPr lang="en-US" sz="1600" b="0" i="0" u="none" strike="noStrike" kern="1200" baseline="0" dirty="0" err="1" smtClean="0">
                <a:solidFill>
                  <a:schemeClr val="tx1"/>
                </a:solidFill>
                <a:latin typeface="Arial" panose="020B0604020202020204" pitchFamily="34" charset="0"/>
                <a:ea typeface="+mn-ea"/>
                <a:cs typeface="+mn-cs"/>
              </a:rPr>
              <a:t>organisations’</a:t>
            </a:r>
            <a:r>
              <a:rPr lang="en-US" sz="1600" b="0" i="0" u="none" strike="noStrike" kern="1200" baseline="0" dirty="0" smtClean="0">
                <a:solidFill>
                  <a:schemeClr val="tx1"/>
                </a:solidFill>
                <a:latin typeface="Arial" panose="020B0604020202020204" pitchFamily="34" charset="0"/>
                <a:ea typeface="+mn-ea"/>
                <a:cs typeface="+mn-cs"/>
              </a:rPr>
              <a:t> current climate ambitions. The research primarily collated the views of executives that attended the world’s first Net Zero Festival, a virtual event aimed at sustainability professionals held October 2-4, 2020 by Incisive Media. The event was attended by 1,100 sustainability-focused executives, and focused on Net Zero action, including leadership, innovation and culture. </a:t>
            </a:r>
          </a:p>
          <a:p>
            <a:r>
              <a:rPr lang="en-US" sz="1600" kern="1200" dirty="0" smtClean="0">
                <a:solidFill>
                  <a:schemeClr val="tx1"/>
                </a:solidFill>
                <a:effectLst/>
                <a:latin typeface="Arial" panose="020B0604020202020204" pitchFamily="34" charset="0"/>
                <a:ea typeface="+mn-ea"/>
                <a:cs typeface="+mn-cs"/>
              </a:rPr>
              <a:t>https://www.southpole.com/crossing-the-line-to-net-zero</a:t>
            </a:r>
          </a:p>
          <a:p>
            <a:endParaRPr lang="en-US" sz="1600" kern="1200" dirty="0" smtClean="0">
              <a:solidFill>
                <a:schemeClr val="tx1"/>
              </a:solidFill>
              <a:effectLst/>
              <a:latin typeface="Arial" panose="020B0604020202020204" pitchFamily="34" charset="0"/>
              <a:ea typeface="+mn-ea"/>
              <a:cs typeface="+mn-cs"/>
            </a:endParaRPr>
          </a:p>
          <a:p>
            <a:r>
              <a:rPr lang="en-US" sz="1600" kern="1200" dirty="0" smtClean="0">
                <a:solidFill>
                  <a:schemeClr val="tx1"/>
                </a:solidFill>
                <a:effectLst/>
                <a:latin typeface="Arial" panose="020B0604020202020204" pitchFamily="34" charset="0"/>
                <a:ea typeface="+mn-ea"/>
                <a:cs typeface="+mn-cs"/>
              </a:rPr>
              <a:t>The Science Based Targets initiative mobilizes companies to set science-based targets and boost their competitive advantage in the transition to the low-carbon economy. It is a collaboration between CDP, the United Nations Global Compact, World Resources Institute (WRI) and the World Wide Fund for Nature (WWF), and one of the We Mean Business Coalition commitments. The initiative defines and promotes best practice in science-based target setting, offers resources and guidance to reduce barriers to adoption, and independently assesses and approves companies’ targets</a:t>
            </a:r>
          </a:p>
          <a:p>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Arial" panose="020B0604020202020204" pitchFamily="34" charset="0"/>
                <a:ea typeface="+mn-ea"/>
                <a:cs typeface="+mn-cs"/>
              </a:rPr>
              <a:t>As of today, only one Hungarian-owned company (Magyar Telekom Plc.) has set an </a:t>
            </a:r>
            <a:r>
              <a:rPr lang="en-US" sz="1600" b="1" kern="1200" dirty="0" err="1" smtClean="0">
                <a:solidFill>
                  <a:schemeClr val="tx1"/>
                </a:solidFill>
                <a:effectLst/>
                <a:latin typeface="Arial" panose="020B0604020202020204" pitchFamily="34" charset="0"/>
                <a:ea typeface="+mn-ea"/>
                <a:cs typeface="+mn-cs"/>
              </a:rPr>
              <a:t>SBTi</a:t>
            </a:r>
            <a:r>
              <a:rPr lang="en-US" sz="1600" b="1" kern="1200" dirty="0" smtClean="0">
                <a:solidFill>
                  <a:schemeClr val="tx1"/>
                </a:solidFill>
                <a:effectLst/>
                <a:latin typeface="Arial" panose="020B0604020202020204" pitchFamily="34" charset="0"/>
                <a:ea typeface="+mn-ea"/>
                <a:cs typeface="+mn-cs"/>
              </a:rPr>
              <a:t> in line with the 1.5C goal of the Paris Agreement.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b="1"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err="1" smtClean="0">
                <a:solidFill>
                  <a:schemeClr val="tx1"/>
                </a:solidFill>
                <a:effectLst/>
                <a:latin typeface="Arial" panose="020B0604020202020204" pitchFamily="34" charset="0"/>
                <a:ea typeface="+mn-ea"/>
                <a:cs typeface="+mn-cs"/>
              </a:rPr>
              <a:t>SBTi</a:t>
            </a:r>
            <a:r>
              <a:rPr lang="en-US" sz="1600" kern="1200" dirty="0" smtClean="0">
                <a:solidFill>
                  <a:schemeClr val="tx1"/>
                </a:solidFill>
                <a:effectLst/>
                <a:latin typeface="Arial" panose="020B0604020202020204" pitchFamily="34" charset="0"/>
                <a:ea typeface="+mn-ea"/>
                <a:cs typeface="+mn-cs"/>
              </a:rPr>
              <a:t>: Latest results (September 2020) show that net-zero targets are being approached inconsistently, making it difficult to assess these targets’ contribution to the global net-zero goal.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Arial" panose="020B0604020202020204" pitchFamily="34" charset="0"/>
                <a:ea typeface="+mn-ea"/>
                <a:cs typeface="+mn-cs"/>
              </a:rPr>
              <a:t>As for SBTI’s results,</a:t>
            </a:r>
            <a:r>
              <a:rPr lang="en-US" sz="1600" kern="1200" baseline="0" dirty="0" smtClean="0">
                <a:solidFill>
                  <a:schemeClr val="tx1"/>
                </a:solidFill>
                <a:effectLst/>
                <a:latin typeface="Arial" panose="020B0604020202020204" pitchFamily="34" charset="0"/>
                <a:ea typeface="+mn-ea"/>
                <a:cs typeface="+mn-cs"/>
              </a:rPr>
              <a:t> the BCSDH’s results suggest that net-zero targets to date differ across the (1)-(3) dimensions </a:t>
            </a:r>
            <a:r>
              <a:rPr lang="en-US" sz="1600" kern="1200" baseline="0" dirty="0" smtClean="0">
                <a:solidFill>
                  <a:schemeClr val="tx1"/>
                </a:solidFill>
                <a:effectLst/>
                <a:latin typeface="Arial" panose="020B0604020202020204" pitchFamily="34" charset="0"/>
                <a:ea typeface="+mn-ea"/>
                <a:cs typeface="+mn-cs"/>
                <a:sym typeface="Wingdings" panose="05000000000000000000" pitchFamily="2" charset="2"/>
              </a:rPr>
              <a:t> However, a closer examination on how companies aim to achieve net zero could be part of a next study!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baseline="0" dirty="0" smtClean="0">
              <a:solidFill>
                <a:schemeClr val="tx1"/>
              </a:solidFill>
              <a:effectLst/>
              <a:latin typeface="Arial" panose="020B0604020202020204" pitchFamily="34" charset="0"/>
              <a:ea typeface="+mn-ea"/>
              <a:cs typeface="+mn-cs"/>
              <a:sym typeface="Wingdings" panose="05000000000000000000" pitchFamily="2" charset="2"/>
            </a:endParaRPr>
          </a:p>
        </p:txBody>
      </p:sp>
      <p:sp>
        <p:nvSpPr>
          <p:cNvPr id="5" name="Slide Number Placeholder 4"/>
          <p:cNvSpPr>
            <a:spLocks noGrp="1"/>
          </p:cNvSpPr>
          <p:nvPr>
            <p:ph type="sldNum" sz="quarter" idx="10"/>
          </p:nvPr>
        </p:nvSpPr>
        <p:spPr/>
        <p:txBody>
          <a:bodyPr/>
          <a:lstStyle/>
          <a:p>
            <a:fld id="{C0F4A2C8-6C88-4E71-83EE-698B9D4FE22F}" type="slidenum">
              <a:rPr lang="en-US" smtClean="0"/>
              <a:pPr/>
              <a:t>7</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161484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en-US" dirty="0" smtClean="0"/>
              <a:t>3 companies did not provide an answer</a:t>
            </a:r>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9</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2162953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pPr lvl="0"/>
            <a:r>
              <a:rPr lang="hu-HU" sz="1600" kern="1200" dirty="0" err="1" smtClean="0">
                <a:solidFill>
                  <a:schemeClr val="tx1"/>
                </a:solidFill>
                <a:effectLst/>
                <a:latin typeface="Arial" panose="020B0604020202020204" pitchFamily="34" charset="0"/>
                <a:ea typeface="+mn-ea"/>
                <a:cs typeface="+mn-cs"/>
              </a:rPr>
              <a:t>SBTi</a:t>
            </a:r>
            <a:r>
              <a:rPr lang="en-US" sz="1600" kern="1200" dirty="0" smtClean="0">
                <a:solidFill>
                  <a:schemeClr val="tx1"/>
                </a:solidFill>
                <a:effectLst/>
                <a:latin typeface="Arial" panose="020B0604020202020204" pitchFamily="34" charset="0"/>
                <a:ea typeface="+mn-ea"/>
                <a:cs typeface="+mn-cs"/>
              </a:rPr>
              <a:t> survey:</a:t>
            </a:r>
            <a:r>
              <a:rPr lang="en-US" sz="1600" kern="1200" baseline="0" dirty="0" smtClean="0">
                <a:solidFill>
                  <a:schemeClr val="tx1"/>
                </a:solidFill>
                <a:effectLst/>
                <a:latin typeface="Arial" panose="020B0604020202020204" pitchFamily="34" charset="0"/>
                <a:ea typeface="+mn-ea"/>
                <a:cs typeface="+mn-cs"/>
              </a:rPr>
              <a:t> </a:t>
            </a:r>
            <a:endParaRPr lang="hu-HU" sz="1600" kern="1200" dirty="0" smtClean="0">
              <a:solidFill>
                <a:schemeClr val="tx1"/>
              </a:solidFill>
              <a:effectLst/>
              <a:latin typeface="Arial" panose="020B0604020202020204" pitchFamily="34" charset="0"/>
              <a:ea typeface="+mn-ea"/>
              <a:cs typeface="+mn-cs"/>
            </a:endParaRPr>
          </a:p>
          <a:p>
            <a:pPr lvl="0"/>
            <a:r>
              <a:rPr lang="en-US" sz="1600" kern="1200" dirty="0" smtClean="0">
                <a:solidFill>
                  <a:schemeClr val="tx1"/>
                </a:solidFill>
                <a:effectLst/>
                <a:latin typeface="Arial" panose="020B0604020202020204" pitchFamily="34" charset="0"/>
                <a:ea typeface="+mn-ea"/>
                <a:cs typeface="+mn-cs"/>
              </a:rPr>
              <a:t>The three most common tactics in corporate net-zero strategies are:</a:t>
            </a:r>
          </a:p>
          <a:p>
            <a:pPr lvl="0"/>
            <a:r>
              <a:rPr lang="en-US" sz="1600" kern="1200" dirty="0" smtClean="0">
                <a:solidFill>
                  <a:schemeClr val="tx1"/>
                </a:solidFill>
                <a:effectLst/>
                <a:latin typeface="Arial" panose="020B0604020202020204" pitchFamily="34" charset="0"/>
                <a:ea typeface="+mn-ea"/>
                <a:cs typeface="+mn-cs"/>
              </a:rPr>
              <a:t>Eliminating sources of emissions within the value chain of the company (i.e. a company’s scope 1, 2, and 3 emissions); </a:t>
            </a:r>
            <a:r>
              <a:rPr lang="en-US" sz="1600" kern="1200" dirty="0" smtClean="0">
                <a:solidFill>
                  <a:schemeClr val="tx1"/>
                </a:solidFill>
                <a:effectLst/>
                <a:latin typeface="Arial" panose="020B0604020202020204" pitchFamily="34" charset="0"/>
                <a:ea typeface="+mn-ea"/>
                <a:cs typeface="+mn-cs"/>
                <a:sym typeface="Wingdings" panose="05000000000000000000" pitchFamily="2" charset="2"/>
              </a:rPr>
              <a:t> true for BCSDH results as well</a:t>
            </a:r>
            <a:endParaRPr lang="en-US" sz="1600" kern="1200" dirty="0" smtClean="0">
              <a:solidFill>
                <a:schemeClr val="tx1"/>
              </a:solidFill>
              <a:effectLst/>
              <a:latin typeface="Arial" panose="020B0604020202020204" pitchFamily="34" charset="0"/>
              <a:ea typeface="+mn-ea"/>
              <a:cs typeface="+mn-cs"/>
            </a:endParaRPr>
          </a:p>
          <a:p>
            <a:pPr lvl="0"/>
            <a:r>
              <a:rPr lang="en-US" sz="1600" kern="1200" dirty="0" smtClean="0">
                <a:solidFill>
                  <a:schemeClr val="tx1"/>
                </a:solidFill>
                <a:effectLst/>
                <a:latin typeface="Arial" panose="020B0604020202020204" pitchFamily="34" charset="0"/>
                <a:ea typeface="+mn-ea"/>
                <a:cs typeface="+mn-cs"/>
              </a:rPr>
              <a:t>Removing CO2 from the atmosphere;</a:t>
            </a:r>
            <a:r>
              <a:rPr lang="hu-HU" sz="1600" kern="1200" dirty="0" smtClean="0">
                <a:solidFill>
                  <a:schemeClr val="tx1"/>
                </a:solidFill>
                <a:effectLst/>
                <a:latin typeface="Arial" panose="020B0604020202020204" pitchFamily="34" charset="0"/>
                <a:ea typeface="+mn-ea"/>
                <a:cs typeface="+mn-cs"/>
              </a:rPr>
              <a:t> </a:t>
            </a:r>
            <a:r>
              <a:rPr lang="en-US" sz="1600" kern="1200" dirty="0" smtClean="0">
                <a:solidFill>
                  <a:schemeClr val="tx1"/>
                </a:solidFill>
                <a:effectLst/>
                <a:latin typeface="Arial" panose="020B0604020202020204" pitchFamily="34" charset="0"/>
                <a:ea typeface="+mn-ea"/>
                <a:cs typeface="+mn-cs"/>
                <a:sym typeface="Wingdings" panose="05000000000000000000" pitchFamily="2" charset="2"/>
              </a:rPr>
              <a:t> not a prominent</a:t>
            </a:r>
            <a:r>
              <a:rPr lang="en-US" sz="1600" kern="1200" baseline="0" dirty="0" smtClean="0">
                <a:solidFill>
                  <a:schemeClr val="tx1"/>
                </a:solidFill>
                <a:effectLst/>
                <a:latin typeface="Arial" panose="020B0604020202020204" pitchFamily="34" charset="0"/>
                <a:ea typeface="+mn-ea"/>
                <a:cs typeface="+mn-cs"/>
                <a:sym typeface="Wingdings" panose="05000000000000000000" pitchFamily="2" charset="2"/>
              </a:rPr>
              <a:t> option for BCSDH members right now (see e.g. carbon capture is not really applied</a:t>
            </a:r>
            <a:r>
              <a:rPr lang="hu-HU" sz="1600" kern="1200" baseline="0" dirty="0" smtClean="0">
                <a:solidFill>
                  <a:schemeClr val="tx1"/>
                </a:solidFill>
                <a:effectLst/>
                <a:latin typeface="Arial" panose="020B0604020202020204" pitchFamily="34" charset="0"/>
                <a:ea typeface="+mn-ea"/>
                <a:cs typeface="+mn-cs"/>
                <a:sym typeface="Wingdings" panose="05000000000000000000" pitchFamily="2" charset="2"/>
              </a:rPr>
              <a:t>/</a:t>
            </a:r>
            <a:r>
              <a:rPr lang="hu-HU" sz="1600" kern="1200" baseline="0" dirty="0" err="1" smtClean="0">
                <a:solidFill>
                  <a:schemeClr val="tx1"/>
                </a:solidFill>
                <a:effectLst/>
                <a:latin typeface="Arial" panose="020B0604020202020204" pitchFamily="34" charset="0"/>
                <a:ea typeface="+mn-ea"/>
                <a:cs typeface="+mn-cs"/>
                <a:sym typeface="Wingdings" panose="05000000000000000000" pitchFamily="2" charset="2"/>
              </a:rPr>
              <a:t>planned</a:t>
            </a:r>
            <a:endParaRPr lang="en-US" sz="1600" kern="1200" dirty="0" smtClean="0">
              <a:solidFill>
                <a:schemeClr val="tx1"/>
              </a:solidFill>
              <a:effectLst/>
              <a:latin typeface="Arial" panose="020B0604020202020204" pitchFamily="34" charset="0"/>
              <a:ea typeface="+mn-ea"/>
              <a:cs typeface="+mn-cs"/>
            </a:endParaRPr>
          </a:p>
          <a:p>
            <a:pPr lvl="0"/>
            <a:r>
              <a:rPr lang="en-US" sz="1600" kern="1200" dirty="0" smtClean="0">
                <a:solidFill>
                  <a:schemeClr val="tx1"/>
                </a:solidFill>
                <a:effectLst/>
                <a:latin typeface="Arial" panose="020B0604020202020204" pitchFamily="34" charset="0"/>
                <a:ea typeface="+mn-ea"/>
                <a:cs typeface="+mn-cs"/>
              </a:rPr>
              <a:t>And compensating for value chain emissions by helping to reduce emissions outside of the value chain (e.g. through the provision of finance) </a:t>
            </a:r>
            <a:r>
              <a:rPr lang="en-US" sz="1600" kern="1200" dirty="0" smtClean="0">
                <a:solidFill>
                  <a:schemeClr val="tx1"/>
                </a:solidFill>
                <a:effectLst/>
                <a:latin typeface="Arial" panose="020B0604020202020204" pitchFamily="34" charset="0"/>
                <a:ea typeface="+mn-ea"/>
                <a:cs typeface="+mn-cs"/>
                <a:sym typeface="Wingdings" panose="05000000000000000000" pitchFamily="2" charset="2"/>
              </a:rPr>
              <a:t> offsetting is not</a:t>
            </a:r>
            <a:r>
              <a:rPr lang="en-US" sz="1600" kern="1200" baseline="0" dirty="0" smtClean="0">
                <a:solidFill>
                  <a:schemeClr val="tx1"/>
                </a:solidFill>
                <a:effectLst/>
                <a:latin typeface="Arial" panose="020B0604020202020204" pitchFamily="34" charset="0"/>
                <a:ea typeface="+mn-ea"/>
                <a:cs typeface="+mn-cs"/>
                <a:sym typeface="Wingdings" panose="05000000000000000000" pitchFamily="2" charset="2"/>
              </a:rPr>
              <a:t> a prominent option for BCSDH members</a:t>
            </a:r>
            <a:endParaRPr lang="en-US" sz="1600" kern="1200" dirty="0" smtClean="0">
              <a:solidFill>
                <a:schemeClr val="tx1"/>
              </a:solidFill>
              <a:effectLst/>
              <a:latin typeface="Arial" panose="020B0604020202020204" pitchFamily="34" charset="0"/>
              <a:ea typeface="+mn-ea"/>
              <a:cs typeface="+mn-cs"/>
            </a:endParaRPr>
          </a:p>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11</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315383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13</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56910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14</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2674026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16</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25360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17</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1859226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18</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4240136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fld id="{C0F4A2C8-6C88-4E71-83EE-698B9D4FE22F}" type="slidenum">
              <a:rPr lang="en-US" smtClean="0"/>
              <a:pPr/>
              <a:t>19</a:t>
            </a:fld>
            <a:endParaRPr lang="en-US" dirty="0"/>
          </a:p>
        </p:txBody>
      </p:sp>
      <p:sp>
        <p:nvSpPr>
          <p:cNvPr id="6" name="Footer Placeholder 5"/>
          <p:cNvSpPr>
            <a:spLocks noGrp="1"/>
          </p:cNvSpPr>
          <p:nvPr>
            <p:ph type="ftr" sz="quarter" idx="11"/>
          </p:nvPr>
        </p:nvSpPr>
        <p:spPr/>
        <p:txBody>
          <a:bodyPr/>
          <a:lstStyle/>
          <a:p>
            <a:r>
              <a:rPr lang="en-US" smtClean="0"/>
              <a:t>© 2020 Deloitte Hungary</a:t>
            </a:r>
            <a:endParaRPr lang="en-US" dirty="0"/>
          </a:p>
        </p:txBody>
      </p:sp>
    </p:spTree>
    <p:extLst>
      <p:ext uri="{BB962C8B-B14F-4D97-AF65-F5344CB8AC3E}">
        <p14:creationId xmlns:p14="http://schemas.microsoft.com/office/powerpoint/2010/main" val="184046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smtClean="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spTree>
    <p:extLst>
      <p:ext uri="{BB962C8B-B14F-4D97-AF65-F5344CB8AC3E}">
        <p14:creationId xmlns:p14="http://schemas.microsoft.com/office/powerpoint/2010/main" val="1209295223"/>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US" noProof="0" smtClean="0"/>
              <a:t>Click icon to add picture</a:t>
            </a:r>
            <a:endParaRPr lang="en-US" noProof="0" dirty="0"/>
          </a:p>
        </p:txBody>
      </p:sp>
      <p:grpSp>
        <p:nvGrpSpPr>
          <p:cNvPr id="18" name="Group 17">
            <a:extLst>
              <a:ext uri="{FF2B5EF4-FFF2-40B4-BE49-F238E27FC236}">
                <a16:creationId xmlns:a16="http://schemas.microsoft.com/office/drawing/2014/main" id="{2A695DEC-E9CB-4EE6-B6A0-35EA322D267E}"/>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30" name="Oval 5">
              <a:extLst>
                <a:ext uri="{FF2B5EF4-FFF2-40B4-BE49-F238E27FC236}">
                  <a16:creationId xmlns:a16="http://schemas.microsoft.com/office/drawing/2014/main" id="{156892DF-711C-4336-AEBF-762E1CB7CCD8}"/>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1" name="Freeform 6">
              <a:extLst>
                <a:ext uri="{FF2B5EF4-FFF2-40B4-BE49-F238E27FC236}">
                  <a16:creationId xmlns:a16="http://schemas.microsoft.com/office/drawing/2014/main" id="{654BE607-CC12-452A-95BB-8AEB794BBEF6}"/>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Rectangle 7">
              <a:extLst>
                <a:ext uri="{FF2B5EF4-FFF2-40B4-BE49-F238E27FC236}">
                  <a16:creationId xmlns:a16="http://schemas.microsoft.com/office/drawing/2014/main" id="{AE06DD36-C381-4B3C-86D3-4123CCCA48EE}"/>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Freeform 8">
              <a:extLst>
                <a:ext uri="{FF2B5EF4-FFF2-40B4-BE49-F238E27FC236}">
                  <a16:creationId xmlns:a16="http://schemas.microsoft.com/office/drawing/2014/main" id="{20BC03DC-7852-47B1-9820-005DEBD76BF8}"/>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Rectangle 9">
              <a:extLst>
                <a:ext uri="{FF2B5EF4-FFF2-40B4-BE49-F238E27FC236}">
                  <a16:creationId xmlns:a16="http://schemas.microsoft.com/office/drawing/2014/main" id="{07652C2F-A141-4AB0-9E2F-202CA0F5FB93}"/>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10">
              <a:extLst>
                <a:ext uri="{FF2B5EF4-FFF2-40B4-BE49-F238E27FC236}">
                  <a16:creationId xmlns:a16="http://schemas.microsoft.com/office/drawing/2014/main" id="{5648F6A9-F4A7-4EA4-BEB8-6F1BB21E0FBB}"/>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Freeform 11">
              <a:extLst>
                <a:ext uri="{FF2B5EF4-FFF2-40B4-BE49-F238E27FC236}">
                  <a16:creationId xmlns:a16="http://schemas.microsoft.com/office/drawing/2014/main" id="{1217BB3C-3B45-4FD5-A1F2-2A4B137E814A}"/>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2">
              <a:extLst>
                <a:ext uri="{FF2B5EF4-FFF2-40B4-BE49-F238E27FC236}">
                  <a16:creationId xmlns:a16="http://schemas.microsoft.com/office/drawing/2014/main" id="{2285CDEF-D8F9-4088-8EFE-11B02C6E1F4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3">
              <a:extLst>
                <a:ext uri="{FF2B5EF4-FFF2-40B4-BE49-F238E27FC236}">
                  <a16:creationId xmlns:a16="http://schemas.microsoft.com/office/drawing/2014/main" id="{8B4FB454-2D1E-4839-87E0-3E961CBE461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4">
              <a:extLst>
                <a:ext uri="{FF2B5EF4-FFF2-40B4-BE49-F238E27FC236}">
                  <a16:creationId xmlns:a16="http://schemas.microsoft.com/office/drawing/2014/main" id="{95322F62-2CA7-4C72-BE20-8B93945A3273}"/>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0" name="Title 1">
            <a:extLst>
              <a:ext uri="{FF2B5EF4-FFF2-40B4-BE49-F238E27FC236}">
                <a16:creationId xmlns:a16="http://schemas.microsoft.com/office/drawing/2014/main" id="{D9B25E43-ACA5-4BFC-98CD-B96634D5AD4A}"/>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smtClean="0"/>
              <a:t>Click to edit Master title style</a:t>
            </a:r>
            <a:endParaRPr lang="en-US" noProof="0" dirty="0"/>
          </a:p>
        </p:txBody>
      </p:sp>
      <p:sp>
        <p:nvSpPr>
          <p:cNvPr id="41" name="Text Placeholder 4">
            <a:extLst>
              <a:ext uri="{FF2B5EF4-FFF2-40B4-BE49-F238E27FC236}">
                <a16:creationId xmlns:a16="http://schemas.microsoft.com/office/drawing/2014/main" id="{EE5D7BA0-7E63-4F55-8707-FB998AF96C8C}"/>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spTree>
    <p:extLst>
      <p:ext uri="{BB962C8B-B14F-4D97-AF65-F5344CB8AC3E}">
        <p14:creationId xmlns:p14="http://schemas.microsoft.com/office/powerpoint/2010/main" val="315486209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600" b="1">
                <a:solidFill>
                  <a:schemeClr val="tx1"/>
                </a:solidFill>
                <a:latin typeface="+mj-lt"/>
                <a:ea typeface="Open Sans" panose="020B0606030504020204" pitchFamily="34" charset="0"/>
                <a:cs typeface="Calibri" panose="020F050202020403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6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
        <p:nvSpPr>
          <p:cNvPr id="4" name="Footer Placeholder 3"/>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65164778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rmAutofit/>
          </a:bodyPr>
          <a:lstStyle>
            <a:lvl1pPr>
              <a:spcBef>
                <a:spcPts val="3600"/>
              </a:spcBef>
              <a:defRPr sz="22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2" name="Footer Placeholder 1"/>
          <p:cNvSpPr>
            <a:spLocks noGrp="1"/>
          </p:cNvSpPr>
          <p:nvPr>
            <p:ph type="ftr" sz="quarter" idx="1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90759697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lstStyle>
            <a:lvl1pPr>
              <a:spcBef>
                <a:spcPts val="185"/>
              </a:spcBef>
              <a:defRPr sz="923">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US" smtClean="0"/>
              <a:t>Edit Master text styles</a:t>
            </a:r>
          </a:p>
        </p:txBody>
      </p:sp>
      <p:sp>
        <p:nvSpPr>
          <p:cNvPr id="7" name="Text Placeholder 6"/>
          <p:cNvSpPr>
            <a:spLocks noGrp="1"/>
          </p:cNvSpPr>
          <p:nvPr>
            <p:ph type="body" sz="quarter" idx="11"/>
          </p:nvPr>
        </p:nvSpPr>
        <p:spPr>
          <a:xfrm>
            <a:off x="525586" y="1700214"/>
            <a:ext cx="2766255" cy="4656835"/>
          </a:xfrm>
        </p:spPr>
        <p:txBody>
          <a:bodyPr>
            <a:normAutofit/>
          </a:bodyPr>
          <a:lstStyle>
            <a:lvl1pPr>
              <a:spcBef>
                <a:spcPts val="0"/>
              </a:spcBef>
              <a:spcAft>
                <a:spcPts val="554"/>
              </a:spcAft>
              <a:defRPr sz="1300"/>
            </a:lvl1pPr>
            <a:lvl2pPr>
              <a:spcBef>
                <a:spcPts val="277"/>
              </a:spcBef>
              <a:defRPr/>
            </a:lvl2pPr>
            <a:lvl3pPr>
              <a:spcBef>
                <a:spcPts val="277"/>
              </a:spcBef>
              <a:defRPr/>
            </a:lvl3pPr>
            <a:lvl4pPr>
              <a:spcBef>
                <a:spcPts val="277"/>
              </a:spcBef>
              <a:defRPr/>
            </a:lvl4pPr>
            <a:lvl5pPr>
              <a:spcBef>
                <a:spcPts val="277"/>
              </a:spcBef>
              <a:defRPr/>
            </a:lvl5pPr>
          </a:lstStyle>
          <a:p>
            <a:pPr lvl="0"/>
            <a:r>
              <a:rPr lang="en-US" smtClean="0"/>
              <a:t>Edit Master text styles</a:t>
            </a:r>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Footer Placeholder 1"/>
          <p:cNvSpPr>
            <a:spLocks noGrp="1"/>
          </p:cNvSpPr>
          <p:nvPr>
            <p:ph type="ftr" sz="quarter" idx="13"/>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12812601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atin typeface="+mn-lt"/>
              </a:defRPr>
            </a:lvl1pPr>
            <a:lvl2pPr>
              <a:tabLst>
                <a:tab pos="6729413" algn="r"/>
              </a:tabLst>
              <a:defRPr>
                <a:latin typeface="+mj-lt"/>
              </a:defRPr>
            </a:lvl2pPr>
            <a:lvl3pPr>
              <a:tabLst>
                <a:tab pos="6729413" algn="r"/>
              </a:tabLst>
              <a:defRPr>
                <a:latin typeface="+mn-lt"/>
              </a:defRPr>
            </a:lvl3pPr>
            <a:lvl4pPr>
              <a:tabLst>
                <a:tab pos="6729413" algn="r"/>
              </a:tabLst>
              <a:defRPr>
                <a:latin typeface="+mn-lt"/>
              </a:defRPr>
            </a:lvl4pPr>
            <a:lvl5pPr>
              <a:tabLst>
                <a:tab pos="5029200" algn="r"/>
              </a:tabLst>
              <a:defRPr baseline="0">
                <a:latin typeface="+mn-lt"/>
              </a:defRPr>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042797530"/>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atin typeface="+mn-lt"/>
              </a:defRPr>
            </a:lvl1pPr>
            <a:lvl2pPr>
              <a:tabLst>
                <a:tab pos="5029200" algn="r"/>
              </a:tabLst>
              <a:defRPr>
                <a:latin typeface="+mj-lt"/>
              </a:defRPr>
            </a:lvl2pPr>
            <a:lvl3pPr>
              <a:tabLst>
                <a:tab pos="5029200" algn="r"/>
              </a:tabLst>
              <a:defRPr>
                <a:latin typeface="+mn-lt"/>
              </a:defRPr>
            </a:lvl3pPr>
            <a:lvl4pPr>
              <a:tabLst>
                <a:tab pos="5029200" algn="r"/>
              </a:tabLst>
              <a:defRPr>
                <a:latin typeface="+mn-lt"/>
              </a:defRPr>
            </a:lvl4pPr>
            <a:lvl5pPr>
              <a:tabLst>
                <a:tab pos="5029200" algn="r"/>
              </a:tabLst>
              <a:defRPr baseline="0">
                <a:latin typeface="+mn-lt"/>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Footer Placeholder 1"/>
          <p:cNvSpPr>
            <a:spLocks noGrp="1"/>
          </p:cNvSpPr>
          <p:nvPr>
            <p:ph type="ftr" sz="quarter" idx="1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375842785"/>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smtClean="0"/>
              <a:t>Click to edit Master title style</a:t>
            </a:r>
            <a:endParaRPr lang="en-US"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 name="Footer Placeholder 2"/>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071452732"/>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124883574"/>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14011592"/>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smtClean="0"/>
              <a:t>Click icon to add chart</a:t>
            </a:r>
            <a:endParaRPr lang="en-GB" dirty="0"/>
          </a:p>
        </p:txBody>
      </p:sp>
      <p:sp>
        <p:nvSpPr>
          <p:cNvPr id="18" name="Text Placeholder 8"/>
          <p:cNvSpPr>
            <a:spLocks noGrp="1"/>
          </p:cNvSpPr>
          <p:nvPr>
            <p:ph type="body" sz="quarter" idx="18"/>
          </p:nvPr>
        </p:nvSpPr>
        <p:spPr>
          <a:xfrm>
            <a:off x="501652" y="1700214"/>
            <a:ext cx="11188699"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501651" y="6121014"/>
            <a:ext cx="11188700" cy="260737"/>
          </a:xfrm>
        </p:spPr>
        <p:txBody>
          <a:bodyPr>
            <a:normAutofit/>
          </a:bodyPr>
          <a:lstStyle>
            <a:lvl1pPr>
              <a:spcAft>
                <a:spcPts val="0"/>
              </a:spcAft>
              <a:defRPr sz="900"/>
            </a:lvl1pPr>
          </a:lstStyle>
          <a:p>
            <a:pPr lvl="0"/>
            <a:r>
              <a:rPr lang="en-US" smtClean="0"/>
              <a:t>Edit Master text styles</a:t>
            </a:r>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166098166"/>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smtClean="0"/>
              <a:t>Edit Master text styles</a:t>
            </a:r>
          </a:p>
        </p:txBody>
      </p:sp>
      <p:sp>
        <p:nvSpPr>
          <p:cNvPr id="12"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smtClean="0"/>
              <a:t>Edit Master text styles</a:t>
            </a:r>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209323641"/>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Footer Placeholder 1"/>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66434826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Footer Placeholder 1"/>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88454759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smtClean="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1100"/>
            </a:lvl1pPr>
          </a:lstStyle>
          <a:p>
            <a:pPr lvl="0"/>
            <a:r>
              <a:rPr lang="en-US" smtClean="0"/>
              <a:t>Edit Master text styles</a:t>
            </a:r>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396271539"/>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smtClean="0"/>
              <a:t>Click icon to add chart</a:t>
            </a:r>
            <a:endParaRPr lang="en-GB"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smtClean="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1100"/>
            </a:lvl1pPr>
          </a:lstStyle>
          <a:p>
            <a:pPr lvl="0"/>
            <a:r>
              <a:rPr lang="en-US" smtClean="0"/>
              <a:t>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smtClean="0"/>
              <a:t>Click icon to add chart</a:t>
            </a:r>
            <a:endParaRPr lang="en-GB"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smtClean="0"/>
              <a:t>Edit Master text styles</a:t>
            </a:r>
          </a:p>
        </p:txBody>
      </p:sp>
      <p:sp>
        <p:nvSpPr>
          <p:cNvPr id="2" name="Footer Placeholder 1"/>
          <p:cNvSpPr>
            <a:spLocks noGrp="1"/>
          </p:cNvSpPr>
          <p:nvPr>
            <p:ph type="ftr" sz="quarter" idx="2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87894044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95185929"/>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rmAutofit/>
          </a:bodyPr>
          <a:lstStyle>
            <a:lvl1pPr>
              <a:tabLst>
                <a:tab pos="5029200" algn="r"/>
              </a:tabLst>
              <a:defRPr sz="21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50635009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smtClean="0"/>
              <a:t>Click to edit Master title style</a:t>
            </a:r>
            <a:endParaRPr lang="en-GB"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3" name="Footer Placeholder 2"/>
          <p:cNvSpPr>
            <a:spLocks noGrp="1"/>
          </p:cNvSpPr>
          <p:nvPr>
            <p:ph type="ftr" sz="quarter" idx="22"/>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477058815"/>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noProof="0" smtClean="0"/>
              <a:t>Click to edit Master title style</a:t>
            </a:r>
            <a:endParaRPr lang="en-US" noProof="0" dirty="0"/>
          </a:p>
        </p:txBody>
      </p:sp>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smtClean="0"/>
              <a:t>Click icon to add picture</a:t>
            </a:r>
            <a:endParaRPr lang="en-GB"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smtClean="0"/>
              <a:t>Click icon to add picture</a:t>
            </a:r>
            <a:endParaRPr lang="en-GB"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smtClean="0"/>
              <a:t>Click icon to add picture</a:t>
            </a:r>
            <a:endParaRPr lang="en-GB"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smtClean="0"/>
              <a:t>Click icon to add picture</a:t>
            </a:r>
            <a:endParaRPr lang="en-GB"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atin typeface="+mj-lt"/>
              </a:defRPr>
            </a:lvl1pPr>
            <a:lvl2pPr>
              <a:spcAft>
                <a:spcPts val="0"/>
              </a:spcAft>
              <a:defRPr b="0"/>
            </a:lvl2pPr>
          </a:lstStyle>
          <a:p>
            <a:pPr lvl="0"/>
            <a:r>
              <a:rPr lang="en-US" smtClean="0"/>
              <a:t>Edit Master text styles</a:t>
            </a:r>
          </a:p>
          <a:p>
            <a:pPr lvl="1"/>
            <a:r>
              <a:rPr lang="en-US"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atin typeface="+mj-lt"/>
              </a:defRPr>
            </a:lvl1pPr>
            <a:lvl2pPr>
              <a:spcAft>
                <a:spcPts val="0"/>
              </a:spcAft>
              <a:defRPr b="0"/>
            </a:lvl2pPr>
          </a:lstStyle>
          <a:p>
            <a:pPr lvl="0"/>
            <a:r>
              <a:rPr lang="en-US" smtClean="0"/>
              <a:t>Edit Master text styles</a:t>
            </a:r>
          </a:p>
          <a:p>
            <a:pPr lvl="1"/>
            <a:r>
              <a:rPr lang="en-US"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atin typeface="+mj-lt"/>
              </a:defRPr>
            </a:lvl1pPr>
            <a:lvl2pPr>
              <a:spcAft>
                <a:spcPts val="0"/>
              </a:spcAft>
              <a:defRPr b="0"/>
            </a:lvl2pPr>
          </a:lstStyle>
          <a:p>
            <a:pPr lvl="0"/>
            <a:r>
              <a:rPr lang="en-US" smtClean="0"/>
              <a:t>Edit Master text styles</a:t>
            </a:r>
          </a:p>
          <a:p>
            <a:pPr lvl="1"/>
            <a:r>
              <a:rPr lang="en-US"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atin typeface="+mj-lt"/>
              </a:defRPr>
            </a:lvl1pPr>
            <a:lvl2pPr>
              <a:spcAft>
                <a:spcPts val="0"/>
              </a:spcAft>
              <a:defRPr b="0"/>
            </a:lvl2pPr>
          </a:lstStyle>
          <a:p>
            <a:pPr lvl="0"/>
            <a:r>
              <a:rPr lang="en-US" smtClean="0"/>
              <a:t>Edit Master text styles</a:t>
            </a:r>
          </a:p>
          <a:p>
            <a:pPr lvl="1"/>
            <a:r>
              <a:rPr lang="en-US" smtClean="0"/>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8" name="Rectangle 17">
            <a:extLst>
              <a:ext uri="{FF2B5EF4-FFF2-40B4-BE49-F238E27FC236}">
                <a16:creationId xmlns:a16="http://schemas.microsoft.com/office/drawing/2014/main" id="{59D67354-589A-4134-9BF4-49073EF6916F}"/>
              </a:ext>
            </a:extLst>
          </p:cNvPr>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9" name="Rectangle 18">
            <a:extLst>
              <a:ext uri="{FF2B5EF4-FFF2-40B4-BE49-F238E27FC236}">
                <a16:creationId xmlns:a16="http://schemas.microsoft.com/office/drawing/2014/main" id="{8508A8FC-38F0-4C2F-8341-81E110B7DDFA}"/>
              </a:ext>
            </a:extLst>
          </p:cNvPr>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0" name="Rectangle 19">
            <a:extLst>
              <a:ext uri="{FF2B5EF4-FFF2-40B4-BE49-F238E27FC236}">
                <a16:creationId xmlns:a16="http://schemas.microsoft.com/office/drawing/2014/main" id="{D65299EA-E622-4E9E-AFE3-61DB41B094B4}"/>
              </a:ext>
            </a:extLst>
          </p:cNvPr>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1" name="Rectangle 20">
            <a:extLst>
              <a:ext uri="{FF2B5EF4-FFF2-40B4-BE49-F238E27FC236}">
                <a16:creationId xmlns:a16="http://schemas.microsoft.com/office/drawing/2014/main" id="{E897B3BB-FEAA-48F4-A091-7980D1AB72E6}"/>
              </a:ext>
            </a:extLst>
          </p:cNvPr>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3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242828032"/>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698499"/>
          </a:xfrm>
        </p:spPr>
        <p:txBody>
          <a:bodyPr/>
          <a:lstStyle/>
          <a:p>
            <a:r>
              <a:rPr lang="en-US" noProof="0" smtClean="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19"/>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33255577"/>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616396667"/>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a:xfrm>
            <a:off x="501651" y="317502"/>
            <a:ext cx="11188700" cy="698499"/>
          </a:xfrm>
        </p:spPr>
        <p:txBody>
          <a:bodyPr/>
          <a:lstStyle/>
          <a:p>
            <a:r>
              <a:rPr lang="en-US" noProof="0" smtClean="0"/>
              <a:t>Click to edit Master title style</a:t>
            </a:r>
            <a:endParaRPr lang="en-US" noProof="0" dirty="0"/>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Rectangle 9">
            <a:extLst>
              <a:ext uri="{FF2B5EF4-FFF2-40B4-BE49-F238E27FC236}">
                <a16:creationId xmlns:a16="http://schemas.microsoft.com/office/drawing/2014/main" id="{FE6CB728-6065-4211-9B5B-36BB7061087A}"/>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1" name="Rectangle 10">
            <a:extLst>
              <a:ext uri="{FF2B5EF4-FFF2-40B4-BE49-F238E27FC236}">
                <a16:creationId xmlns:a16="http://schemas.microsoft.com/office/drawing/2014/main" id="{D5A45E81-7BCD-47BF-8332-21EC55FAE8C3}"/>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2"/>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51359243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501651" y="317501"/>
            <a:ext cx="11188700" cy="697888"/>
          </a:xfrm>
        </p:spPr>
        <p:txBody>
          <a:bodyPr/>
          <a:lstStyle/>
          <a:p>
            <a:r>
              <a:rPr lang="en-US" smtClean="0"/>
              <a:t>Click to edit Master title style</a:t>
            </a:r>
            <a:endParaRPr lang="en-GB"/>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8" name="Rectangle 17">
            <a:extLst>
              <a:ext uri="{FF2B5EF4-FFF2-40B4-BE49-F238E27FC236}">
                <a16:creationId xmlns:a16="http://schemas.microsoft.com/office/drawing/2014/main" id="{B458C70C-38AA-41B8-857D-2E80BDDEEE7B}"/>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9" name="Rectangle 18">
            <a:extLst>
              <a:ext uri="{FF2B5EF4-FFF2-40B4-BE49-F238E27FC236}">
                <a16:creationId xmlns:a16="http://schemas.microsoft.com/office/drawing/2014/main" id="{6F97A482-F480-4FC9-89FA-30A1D342305A}"/>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0" name="Rectangle 19">
            <a:extLst>
              <a:ext uri="{FF2B5EF4-FFF2-40B4-BE49-F238E27FC236}">
                <a16:creationId xmlns:a16="http://schemas.microsoft.com/office/drawing/2014/main" id="{43BBAB48-2058-4E95-A60B-2E1C9F63F370}"/>
              </a:ext>
            </a:extLst>
          </p:cNvPr>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1" name="Rectangle 20">
            <a:extLst>
              <a:ext uri="{FF2B5EF4-FFF2-40B4-BE49-F238E27FC236}">
                <a16:creationId xmlns:a16="http://schemas.microsoft.com/office/drawing/2014/main" id="{EC9CCB69-A035-447D-BC34-A5F5BC7D949A}"/>
              </a:ext>
            </a:extLst>
          </p:cNvPr>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448249979"/>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dirty="0"/>
          </a:p>
        </p:txBody>
      </p:sp>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Rectangle 10">
            <a:extLst>
              <a:ext uri="{FF2B5EF4-FFF2-40B4-BE49-F238E27FC236}">
                <a16:creationId xmlns:a16="http://schemas.microsoft.com/office/drawing/2014/main" id="{9BDBA2A0-079F-412F-A73A-75B5BF79EE89}"/>
              </a:ext>
            </a:extLst>
          </p:cNvPr>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2" name="Rectangle 11">
            <a:extLst>
              <a:ext uri="{FF2B5EF4-FFF2-40B4-BE49-F238E27FC236}">
                <a16:creationId xmlns:a16="http://schemas.microsoft.com/office/drawing/2014/main" id="{859B26C1-E233-44AD-B9EC-FA94D6DBF298}"/>
              </a:ext>
            </a:extLst>
          </p:cNvPr>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3" name="Rectangle 12">
            <a:extLst>
              <a:ext uri="{FF2B5EF4-FFF2-40B4-BE49-F238E27FC236}">
                <a16:creationId xmlns:a16="http://schemas.microsoft.com/office/drawing/2014/main" id="{7F367FCF-B4F9-4FB7-A8BD-27363E526B49}"/>
              </a:ext>
            </a:extLst>
          </p:cNvPr>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2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036489793"/>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705184"/>
          </a:xfrm>
        </p:spPr>
        <p:txBody>
          <a:bodyPr/>
          <a:lstStyle/>
          <a:p>
            <a:r>
              <a:rPr lang="en-US" noProof="0" smtClean="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38538989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9"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125322700"/>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Footer Placeholder 2"/>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655964178"/>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437558190"/>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9" name="TextBox 8">
            <a:extLst>
              <a:ext uri="{FF2B5EF4-FFF2-40B4-BE49-F238E27FC236}">
                <a16:creationId xmlns:a16="http://schemas.microsoft.com/office/drawing/2014/main" id="{6C32543E-E807-47A4-A234-D5C7012187B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smtClean="0"/>
              <a:t>© 2020 Deloitte Hungary</a:t>
            </a:r>
            <a:endParaRPr lang="hu-HU" dirty="0"/>
          </a:p>
        </p:txBody>
      </p:sp>
    </p:spTree>
    <p:extLst>
      <p:ext uri="{BB962C8B-B14F-4D97-AF65-F5344CB8AC3E}">
        <p14:creationId xmlns:p14="http://schemas.microsoft.com/office/powerpoint/2010/main" val="127237144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9" name="TextBox 8">
            <a:extLst>
              <a:ext uri="{FF2B5EF4-FFF2-40B4-BE49-F238E27FC236}">
                <a16:creationId xmlns:a16="http://schemas.microsoft.com/office/drawing/2014/main" id="{8194F347-CBED-4284-9EC5-49E7D0DE163A}"/>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smtClean="0"/>
              <a:t>© 2020 Deloitte Hungary</a:t>
            </a:r>
            <a:endParaRPr lang="hu-HU" dirty="0"/>
          </a:p>
        </p:txBody>
      </p:sp>
    </p:spTree>
    <p:extLst>
      <p:ext uri="{BB962C8B-B14F-4D97-AF65-F5344CB8AC3E}">
        <p14:creationId xmlns:p14="http://schemas.microsoft.com/office/powerpoint/2010/main" val="193697899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6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4" name="Footer Placeholder 3"/>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87951509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600300"/>
            <a:ext cx="9029604" cy="4708525"/>
          </a:xfrm>
          <a:prstGeom prst="rect">
            <a:avLst/>
          </a:prstGeom>
        </p:spPr>
        <p:txBody>
          <a:bodyPr>
            <a:noAutofit/>
          </a:bodyPr>
          <a:lstStyle>
            <a:lvl1pPr>
              <a:spcBef>
                <a:spcPts val="4800"/>
              </a:spcBef>
              <a:defRPr sz="36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2" name="Footer Placeholder 1"/>
          <p:cNvSpPr>
            <a:spLocks noGrp="1"/>
          </p:cNvSpPr>
          <p:nvPr>
            <p:ph type="ftr" sz="quarter" idx="1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510221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2920" y="1665818"/>
            <a:ext cx="1125220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272647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12778938"/>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4581"/>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2920" y="1659816"/>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829702940"/>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50292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215081642"/>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292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842891208"/>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50292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031036312"/>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292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179466235"/>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50292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502920" y="1665288"/>
            <a:ext cx="5534662"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200285679"/>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292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7"/>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890274777"/>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50292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7"/>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980198571"/>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2920"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502920" y="3076573"/>
            <a:ext cx="2640000" cy="322262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2"/>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930325268"/>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atin typeface="+mj-lt"/>
              </a:defRPr>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atin typeface="+mj-lt"/>
              </a:defRPr>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3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705043249"/>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50292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50292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9"/>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395560946"/>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28195933"/>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502920" y="1857892"/>
            <a:ext cx="5544000" cy="1695451"/>
          </a:xfrm>
        </p:spPr>
        <p:txBody>
          <a:bodyPr/>
          <a:lstStyle>
            <a:lvl1pPr>
              <a:spcAft>
                <a:spcPts val="1333"/>
              </a:spcAft>
              <a:defRPr b="1">
                <a:solidFill>
                  <a:schemeClr val="accent1"/>
                </a:solidFill>
                <a:latin typeface="+mj-lt"/>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 name="Footer Placeholder 1"/>
          <p:cNvSpPr>
            <a:spLocks noGrp="1"/>
          </p:cNvSpPr>
          <p:nvPr>
            <p:ph type="ftr" sz="quarter" idx="22"/>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239408974"/>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2920"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292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502920"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6"/>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897561385"/>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50292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50292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1735867472"/>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50292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21"/>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2912430734"/>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2920" y="1665817"/>
            <a:ext cx="553773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4"/>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4167089491"/>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smtClean="0"/>
              <a:t>Click to edit Master title style</a:t>
            </a:r>
            <a:endParaRPr lang="en-US" noProof="0" dirty="0"/>
          </a:p>
        </p:txBody>
      </p:sp>
      <p:sp>
        <p:nvSpPr>
          <p:cNvPr id="2" name="Footer Placeholder 1"/>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242278702"/>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hu-HU" smtClean="0"/>
              <a:t>© 2020 Deloitte Hungary</a:t>
            </a:r>
            <a:endParaRPr lang="hu-HU" dirty="0"/>
          </a:p>
        </p:txBody>
      </p:sp>
    </p:spTree>
    <p:extLst>
      <p:ext uri="{BB962C8B-B14F-4D97-AF65-F5344CB8AC3E}">
        <p14:creationId xmlns:p14="http://schemas.microsoft.com/office/powerpoint/2010/main" val="37423936"/>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solidFill>
                  <a:schemeClr val="bg1"/>
                </a:solidFill>
              </a:defRPr>
            </a:lvl1pPr>
          </a:lstStyle>
          <a:p>
            <a:pPr lvl="0"/>
            <a:r>
              <a:rPr lang="en-US" smtClean="0"/>
              <a:t>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solidFill>
                  <a:schemeClr val="bg1"/>
                </a:solidFill>
              </a:defRPr>
            </a:lvl1pPr>
          </a:lstStyle>
          <a:p>
            <a:r>
              <a:rPr lang="en-GB" sz="900" dirty="0"/>
              <a:t>Insert sponsorship mark here</a:t>
            </a:r>
            <a:endParaRPr lang="en-GB"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solidFill>
                  <a:schemeClr val="bg1"/>
                </a:solidFill>
              </a:defRPr>
            </a:lvl1pPr>
          </a:lstStyle>
          <a:p>
            <a:pPr lvl="0"/>
            <a:r>
              <a:rPr lang="en-US" smtClean="0"/>
              <a:t>Edit Master text styles</a:t>
            </a:r>
          </a:p>
        </p:txBody>
      </p:sp>
      <p:grpSp>
        <p:nvGrpSpPr>
          <p:cNvPr id="20" name="Group 19">
            <a:extLst>
              <a:ext uri="{FF2B5EF4-FFF2-40B4-BE49-F238E27FC236}">
                <a16:creationId xmlns:a16="http://schemas.microsoft.com/office/drawing/2014/main" id="{42709ED3-84FD-4AF8-92AD-CD005917B5F3}"/>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1F1E0114-F0A7-467B-8A1A-C9A59C2AA2E0}"/>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8FCE242-F1D4-4297-8428-C83E0124989A}"/>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597DD4B4-42AB-452A-A6D6-A8FD20B67557}"/>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CAD1AAB6-7E99-4C8E-B4C5-BDE096522D2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7910799C-DC81-4B0E-ADDD-5E686F39AF7D}"/>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99BCC0F-2DCD-4F3F-8BE6-577A494B1596}"/>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5D7D2CB3-5327-4C8E-B736-C34180802BA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9A1B8BFD-4FD1-4E20-90DA-ED1431F44A41}"/>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287FC850-A3B0-49E6-B45F-D82F1736743F}"/>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03A54152-E7D9-47BA-81F0-736C9BC5E98D}"/>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Tree>
    <p:extLst>
      <p:ext uri="{BB962C8B-B14F-4D97-AF65-F5344CB8AC3E}">
        <p14:creationId xmlns:p14="http://schemas.microsoft.com/office/powerpoint/2010/main" val="11947197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6319691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61"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59"/>
            </p:custDataLst>
            <p:extLst>
              <p:ext uri="{D42A27DB-BD31-4B8C-83A1-F6EECF244321}">
                <p14:modId xmlns:p14="http://schemas.microsoft.com/office/powerpoint/2010/main" val="363657335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167" name="think-cell Slide" r:id="rId60" imgW="270" imgH="270" progId="TCLayout.ActiveDocument.1">
                  <p:embed/>
                </p:oleObj>
              </mc:Choice>
              <mc:Fallback>
                <p:oleObj name="think-cell Slide" r:id="rId60" imgW="270" imgH="270" progId="TCLayout.ActiveDocument.1">
                  <p:embed/>
                  <p:pic>
                    <p:nvPicPr>
                      <p:cNvPr id="4" name="Object 3" hidden="1"/>
                      <p:cNvPicPr/>
                      <p:nvPr/>
                    </p:nvPicPr>
                    <p:blipFill>
                      <a:blip r:embed="rId61"/>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Box 2"/>
          <p:cNvSpPr txBox="1"/>
          <p:nvPr/>
        </p:nvSpPr>
        <p:spPr>
          <a:xfrm>
            <a:off x="11382377" y="6510528"/>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3"/>
          </p:nvPr>
        </p:nvSpPr>
        <p:spPr>
          <a:xfrm>
            <a:off x="415025" y="6381751"/>
            <a:ext cx="4114800" cy="365125"/>
          </a:xfrm>
          <a:prstGeom prst="rect">
            <a:avLst/>
          </a:prstGeom>
        </p:spPr>
        <p:txBody>
          <a:bodyPr vert="horz" lIns="91440" tIns="45720" rIns="91440" bIns="45720" rtlCol="0" anchor="ctr"/>
          <a:lstStyle>
            <a:lvl1pPr algn="l">
              <a:defRPr sz="900">
                <a:solidFill>
                  <a:schemeClr val="tx1"/>
                </a:solidFill>
              </a:defRPr>
            </a:lvl1pPr>
          </a:lstStyle>
          <a:p>
            <a:r>
              <a:rPr lang="hu-HU" smtClean="0"/>
              <a:t>© 2020 Deloitte Hungary</a:t>
            </a:r>
            <a:endParaRPr lang="hu-HU" dirty="0"/>
          </a:p>
        </p:txBody>
      </p:sp>
    </p:spTree>
    <p:extLst>
      <p:ext uri="{BB962C8B-B14F-4D97-AF65-F5344CB8AC3E}">
        <p14:creationId xmlns:p14="http://schemas.microsoft.com/office/powerpoint/2010/main" val="224630363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 id="2147483706" r:id="rId30"/>
    <p:sldLayoutId id="2147483707" r:id="rId31"/>
    <p:sldLayoutId id="2147483713" r:id="rId32"/>
    <p:sldLayoutId id="2147483753" r:id="rId33"/>
    <p:sldLayoutId id="2147483681" r:id="rId34"/>
    <p:sldLayoutId id="2147483735" r:id="rId35"/>
    <p:sldLayoutId id="2147483699" r:id="rId36"/>
    <p:sldLayoutId id="2147483714" r:id="rId37"/>
    <p:sldLayoutId id="2147483697" r:id="rId38"/>
    <p:sldLayoutId id="2147483715" r:id="rId39"/>
    <p:sldLayoutId id="2147483716" r:id="rId40"/>
    <p:sldLayoutId id="2147483717" r:id="rId41"/>
    <p:sldLayoutId id="2147483718" r:id="rId42"/>
    <p:sldLayoutId id="2147483728" r:id="rId43"/>
    <p:sldLayoutId id="2147483720" r:id="rId44"/>
    <p:sldLayoutId id="2147483721" r:id="rId45"/>
    <p:sldLayoutId id="2147483722" r:id="rId46"/>
    <p:sldLayoutId id="2147483695" r:id="rId47"/>
    <p:sldLayoutId id="2147483751" r:id="rId48"/>
    <p:sldLayoutId id="2147483724" r:id="rId49"/>
    <p:sldLayoutId id="2147483725" r:id="rId50"/>
    <p:sldLayoutId id="2147483726" r:id="rId51"/>
    <p:sldLayoutId id="2147483698" r:id="rId52"/>
    <p:sldLayoutId id="2147483752" r:id="rId53"/>
    <p:sldLayoutId id="2147483696" r:id="rId54"/>
    <p:sldLayoutId id="2147483789" r:id="rId55"/>
    <p:sldLayoutId id="2147483790" r:id="rId56"/>
  </p:sldLayoutIdLst>
  <p:transition>
    <p:fade/>
  </p:transition>
  <p:timing>
    <p:tnLst>
      <p:par>
        <p:cTn id="1" dur="indefinite" restart="never" nodeType="tmRoot"/>
      </p:par>
    </p:tnLst>
  </p:timing>
  <p:hf sldNum="0"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userDrawn="1">
          <p15:clr>
            <a:srgbClr val="F26B43"/>
          </p15:clr>
        </p15:guide>
        <p15:guide id="24" orient="horz" pos="2160" userDrawn="1">
          <p15:clr>
            <a:srgbClr val="F26B43"/>
          </p15:clr>
        </p15:guide>
        <p15:guide id="25" orient="horz" pos="3968" userDrawn="1">
          <p15:clr>
            <a:srgbClr val="F26B43"/>
          </p15:clr>
        </p15:guide>
        <p15:guide id="26" pos="296" userDrawn="1">
          <p15:clr>
            <a:srgbClr val="F26B43"/>
          </p15:clr>
        </p15:guide>
        <p15:guide id="27" pos="7384" userDrawn="1">
          <p15:clr>
            <a:srgbClr val="F26B43"/>
          </p15:clr>
        </p15:guide>
        <p15:guide id="28" orient="horz" pos="1071" userDrawn="1">
          <p15:clr>
            <a:srgbClr val="F26B43"/>
          </p15:clr>
        </p15:guide>
        <p15:guide id="29" orient="horz" pos="245" userDrawn="1">
          <p15:clr>
            <a:srgbClr val="F26B43"/>
          </p15:clr>
        </p15:guide>
        <p15:guide id="30" orient="horz" pos="4081" userDrawn="1">
          <p15:clr>
            <a:srgbClr val="F26B43"/>
          </p15:clr>
        </p15:guide>
        <p15:guide id="31" pos="4986" userDrawn="1">
          <p15:clr>
            <a:srgbClr val="F26B43"/>
          </p15:clr>
        </p15:guide>
        <p15:guide id="32" pos="1382" userDrawn="1">
          <p15:clr>
            <a:srgbClr val="F26B43"/>
          </p15:clr>
        </p15:guide>
        <p15:guide id="33" pos="1496" userDrawn="1">
          <p15:clr>
            <a:srgbClr val="F26B43"/>
          </p15:clr>
        </p15:guide>
        <p15:guide id="34" pos="2581" userDrawn="1">
          <p15:clr>
            <a:srgbClr val="F26B43"/>
          </p15:clr>
        </p15:guide>
        <p15:guide id="35" pos="2695" userDrawn="1">
          <p15:clr>
            <a:srgbClr val="F26B43"/>
          </p15:clr>
        </p15:guide>
        <p15:guide id="36" pos="6185" userDrawn="1">
          <p15:clr>
            <a:srgbClr val="F26B43"/>
          </p15:clr>
        </p15:guide>
        <p15:guide id="37" pos="3783" userDrawn="1">
          <p15:clr>
            <a:srgbClr val="F26B43"/>
          </p15:clr>
        </p15:guide>
        <p15:guide id="38" pos="3896" userDrawn="1">
          <p15:clr>
            <a:srgbClr val="F26B43"/>
          </p15:clr>
        </p15:guide>
        <p15:guide id="39" pos="3840" userDrawn="1">
          <p15:clr>
            <a:srgbClr val="F26B43"/>
          </p15:clr>
        </p15:guide>
        <p15:guide id="40" pos="6299" userDrawn="1">
          <p15:clr>
            <a:srgbClr val="F26B43"/>
          </p15:clr>
        </p15:guide>
        <p15:guide id="41" orient="horz" pos="1049" userDrawn="1">
          <p15:clr>
            <a:srgbClr val="F26B43"/>
          </p15:clr>
        </p15:guide>
        <p15:guide id="42" orient="horz" pos="641" userDrawn="1">
          <p15:clr>
            <a:srgbClr val="F26B43"/>
          </p15:clr>
        </p15:guide>
        <p15:guide id="43"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xml"/><Relationship Id="rId7" Type="http://schemas.openxmlformats.org/officeDocument/2006/relationships/image" Target="../media/image2.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1.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chart" Target="../charts/chart2.xml"/><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2.xml"/><Relationship Id="rId7" Type="http://schemas.openxmlformats.org/officeDocument/2006/relationships/chart" Target="../charts/chart3.xml"/><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4.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4.xml"/><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emf"/><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3.bin"/><Relationship Id="rId5" Type="http://schemas.openxmlformats.org/officeDocument/2006/relationships/chart" Target="../charts/chart5.xml"/><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6.xml"/><Relationship Id="rId2" Type="http://schemas.openxmlformats.org/officeDocument/2006/relationships/tags" Target="../tags/tag11.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7.xml"/><Relationship Id="rId2" Type="http://schemas.openxmlformats.org/officeDocument/2006/relationships/tags" Target="../tags/tag12.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8.xml"/><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9.xml"/><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chart" Target="../charts/chart10.xml"/><Relationship Id="rId2" Type="http://schemas.openxmlformats.org/officeDocument/2006/relationships/tags" Target="../tags/tag15.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emf"/><Relationship Id="rId2" Type="http://schemas.openxmlformats.org/officeDocument/2006/relationships/tags" Target="../tags/tag16.xml"/><Relationship Id="rId1" Type="http://schemas.openxmlformats.org/officeDocument/2006/relationships/vmlDrawing" Target="../drawings/vmlDrawing14.vml"/><Relationship Id="rId6" Type="http://schemas.openxmlformats.org/officeDocument/2006/relationships/oleObject" Target="../embeddings/oleObject3.bin"/><Relationship Id="rId5" Type="http://schemas.openxmlformats.org/officeDocument/2006/relationships/notesSlide" Target="../notesSlides/notesSlide13.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89" name="think-cell Slide" r:id="rId6" imgW="592" imgH="591" progId="TCLayout.ActiveDocument.1">
                  <p:embed/>
                </p:oleObj>
              </mc:Choice>
              <mc:Fallback>
                <p:oleObj name="think-cell Slide" r:id="rId6" imgW="592" imgH="591"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en-US" sz="2100" dirty="0" smtClean="0">
              <a:solidFill>
                <a:schemeClr val="bg1"/>
              </a:solidFill>
              <a:latin typeface="Calibri Light" panose="020F0302020204030204" pitchFamily="34" charset="0"/>
              <a:ea typeface="Open Sans" panose="020B0606030504020204" pitchFamily="34" charset="0"/>
              <a:cs typeface="Calibri" panose="020F0502020204030204" pitchFamily="34" charset="0"/>
              <a:sym typeface="Calibri Light" panose="020F0302020204030204" pitchFamily="34" charset="0"/>
            </a:endParaRPr>
          </a:p>
        </p:txBody>
      </p:sp>
      <p:sp>
        <p:nvSpPr>
          <p:cNvPr id="13" name="Title 12">
            <a:extLst>
              <a:ext uri="{FF2B5EF4-FFF2-40B4-BE49-F238E27FC236}">
                <a16:creationId xmlns:a16="http://schemas.microsoft.com/office/drawing/2014/main" id="{DE5B9CEA-5E73-4E22-8C75-E8D43059FFC7}"/>
              </a:ext>
            </a:extLst>
          </p:cNvPr>
          <p:cNvSpPr>
            <a:spLocks noGrp="1"/>
          </p:cNvSpPr>
          <p:nvPr>
            <p:ph type="ctrTitle"/>
          </p:nvPr>
        </p:nvSpPr>
        <p:spPr>
          <a:xfrm>
            <a:off x="307687" y="5757019"/>
            <a:ext cx="3915970" cy="464044"/>
          </a:xfrm>
        </p:spPr>
        <p:txBody>
          <a:bodyPr/>
          <a:lstStyle/>
          <a:p>
            <a:r>
              <a:rPr lang="hu-HU" dirty="0" smtClean="0"/>
              <a:t>BCSDH </a:t>
            </a:r>
            <a:r>
              <a:rPr lang="hu-HU" dirty="0" err="1" smtClean="0"/>
              <a:t>Towards</a:t>
            </a:r>
            <a:r>
              <a:rPr lang="hu-HU" dirty="0" smtClean="0"/>
              <a:t> Net </a:t>
            </a:r>
            <a:r>
              <a:rPr lang="hu-HU" dirty="0" err="1" smtClean="0"/>
              <a:t>Zero</a:t>
            </a:r>
            <a:r>
              <a:rPr lang="hu-HU" dirty="0" smtClean="0"/>
              <a:t> </a:t>
            </a:r>
            <a:r>
              <a:rPr lang="en-US" dirty="0" smtClean="0"/>
              <a:t>survey</a:t>
            </a:r>
            <a:r>
              <a:rPr lang="hu-HU" dirty="0" smtClean="0"/>
              <a:t> </a:t>
            </a:r>
            <a:endParaRPr lang="en-US" dirty="0">
              <a:solidFill>
                <a:schemeClr val="accent6"/>
              </a:solidFill>
            </a:endParaRPr>
          </a:p>
        </p:txBody>
      </p:sp>
      <p:sp>
        <p:nvSpPr>
          <p:cNvPr id="15" name="Text Placeholder 14">
            <a:extLst>
              <a:ext uri="{FF2B5EF4-FFF2-40B4-BE49-F238E27FC236}">
                <a16:creationId xmlns:a16="http://schemas.microsoft.com/office/drawing/2014/main" id="{E22672E0-7693-4B5C-8331-DE3495FB6BB0}"/>
              </a:ext>
            </a:extLst>
          </p:cNvPr>
          <p:cNvSpPr>
            <a:spLocks noGrp="1"/>
          </p:cNvSpPr>
          <p:nvPr>
            <p:ph type="body" sz="quarter" idx="10"/>
          </p:nvPr>
        </p:nvSpPr>
        <p:spPr>
          <a:xfrm>
            <a:off x="307687" y="6381750"/>
            <a:ext cx="5356843" cy="273050"/>
          </a:xfrm>
        </p:spPr>
        <p:txBody>
          <a:bodyPr/>
          <a:lstStyle/>
          <a:p>
            <a:r>
              <a:rPr lang="en-US" dirty="0" smtClean="0">
                <a:latin typeface="+mn-lt"/>
              </a:rPr>
              <a:t>Updated presentation, 08 April </a:t>
            </a:r>
            <a:r>
              <a:rPr lang="en-US" dirty="0" smtClean="0">
                <a:latin typeface="+mn-lt"/>
              </a:rPr>
              <a:t>2021</a:t>
            </a:r>
            <a:endParaRPr lang="en-US" dirty="0">
              <a:latin typeface="+mn-lt"/>
            </a:endParaRPr>
          </a:p>
        </p:txBody>
      </p:sp>
      <p:pic>
        <p:nvPicPr>
          <p:cNvPr id="10" name="Picture Placeholder 9"/>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t="2541" b="2541"/>
          <a:stretch>
            <a:fillRect/>
          </a:stretch>
        </p:blipFill>
        <p:spPr>
          <a:xfrm>
            <a:off x="3656508" y="550999"/>
            <a:ext cx="5586936" cy="5586936"/>
          </a:xfrm>
        </p:spPr>
      </p:pic>
      <p:pic>
        <p:nvPicPr>
          <p:cNvPr id="7245" name="Picture 77" descr="BCSDH General Meeting - BCSD Hungar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687" y="266183"/>
            <a:ext cx="3620033" cy="13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5560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en-US" dirty="0"/>
              <a:t>P</a:t>
            </a:r>
            <a:r>
              <a:rPr lang="en-US" dirty="0" smtClean="0"/>
              <a:t>articipating companies</a:t>
            </a:r>
            <a:endParaRPr lang="en-US" dirty="0"/>
          </a:p>
        </p:txBody>
      </p:sp>
    </p:spTree>
    <p:extLst>
      <p:ext uri="{BB962C8B-B14F-4D97-AF65-F5344CB8AC3E}">
        <p14:creationId xmlns:p14="http://schemas.microsoft.com/office/powerpoint/2010/main" val="172574747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3"/>
          </p:nvPr>
        </p:nvSpPr>
        <p:spPr>
          <a:xfrm>
            <a:off x="466344" y="819915"/>
            <a:ext cx="11353479" cy="369979"/>
          </a:xfrm>
        </p:spPr>
        <p:txBody>
          <a:bodyPr/>
          <a:lstStyle/>
          <a:p>
            <a:r>
              <a:rPr lang="en-US" dirty="0" smtClean="0"/>
              <a:t>61</a:t>
            </a:r>
            <a:r>
              <a:rPr lang="en-US" dirty="0" smtClean="0"/>
              <a:t> </a:t>
            </a:r>
            <a:r>
              <a:rPr lang="en-US" dirty="0" smtClean="0"/>
              <a:t>companies took part in the survey </a:t>
            </a:r>
          </a:p>
          <a:p>
            <a:endParaRPr lang="en-US" noProof="0" dirty="0"/>
          </a:p>
        </p:txBody>
      </p:sp>
      <p:sp>
        <p:nvSpPr>
          <p:cNvPr id="3" name="Title 2"/>
          <p:cNvSpPr>
            <a:spLocks noGrp="1"/>
          </p:cNvSpPr>
          <p:nvPr>
            <p:ph type="title"/>
          </p:nvPr>
        </p:nvSpPr>
        <p:spPr>
          <a:xfrm>
            <a:off x="466344" y="402336"/>
            <a:ext cx="11188700" cy="310557"/>
          </a:xfrm>
        </p:spPr>
        <p:txBody>
          <a:bodyPr/>
          <a:lstStyle/>
          <a:p>
            <a:r>
              <a:rPr lang="en-US" b="1" noProof="0" dirty="0" smtClean="0"/>
              <a:t>Participating companies </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12398"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13" name="TextBox 12">
            <a:extLst>
              <a:ext uri="{FF2B5EF4-FFF2-40B4-BE49-F238E27FC236}">
                <a16:creationId xmlns:a16="http://schemas.microsoft.com/office/drawing/2014/main" id="{F9DECBF3-53D4-444F-AC54-88556B6EDE19}"/>
              </a:ext>
            </a:extLst>
          </p:cNvPr>
          <p:cNvSpPr txBox="1"/>
          <p:nvPr/>
        </p:nvSpPr>
        <p:spPr>
          <a:xfrm>
            <a:off x="483809" y="1954810"/>
            <a:ext cx="11224382" cy="738664"/>
          </a:xfrm>
          <a:prstGeom prst="rect">
            <a:avLst/>
          </a:prstGeom>
          <a:noFill/>
        </p:spPr>
        <p:txBody>
          <a:bodyPr wrap="square" lIns="0" tIns="0" rIns="0" bIns="0" rtlCol="0">
            <a:spAutoFit/>
          </a:bodyPr>
          <a:lstStyle/>
          <a:p>
            <a:pPr>
              <a:spcBef>
                <a:spcPts val="600"/>
              </a:spcBef>
              <a:buSzPct val="100000"/>
            </a:pPr>
            <a:r>
              <a:rPr lang="en-US" sz="2400" dirty="0">
                <a:solidFill>
                  <a:schemeClr val="bg1"/>
                </a:solidFill>
              </a:rPr>
              <a:t>In Normal view, click on any of the section names in the thumbnail panel to the left to navigate this document. In Slide Show view, click on any of the sections below.</a:t>
            </a:r>
          </a:p>
        </p:txBody>
      </p:sp>
      <p:graphicFrame>
        <p:nvGraphicFramePr>
          <p:cNvPr id="14" name="Chart Placeholder 25">
            <a:extLst>
              <a:ext uri="{FF2B5EF4-FFF2-40B4-BE49-F238E27FC236}">
                <a16:creationId xmlns:a16="http://schemas.microsoft.com/office/drawing/2014/main" id="{3A9AAAD9-44FD-4C43-83E3-9300D123465E}"/>
              </a:ext>
            </a:extLst>
          </p:cNvPr>
          <p:cNvGraphicFramePr>
            <a:graphicFrameLocks noGrp="1"/>
          </p:cNvGraphicFramePr>
          <p:nvPr>
            <p:ph type="chart" sz="quarter" idx="21"/>
            <p:extLst>
              <p:ext uri="{D42A27DB-BD31-4B8C-83A1-F6EECF244321}">
                <p14:modId xmlns:p14="http://schemas.microsoft.com/office/powerpoint/2010/main" val="2769014353"/>
              </p:ext>
            </p:extLst>
          </p:nvPr>
        </p:nvGraphicFramePr>
        <p:xfrm>
          <a:off x="1265054" y="819916"/>
          <a:ext cx="8681988" cy="5561836"/>
        </p:xfrm>
        <a:graphic>
          <a:graphicData uri="http://schemas.openxmlformats.org/drawingml/2006/chart">
            <c:chart xmlns:c="http://schemas.openxmlformats.org/drawingml/2006/chart" xmlns:r="http://schemas.openxmlformats.org/officeDocument/2006/relationships" r:id="rId7"/>
          </a:graphicData>
        </a:graphic>
      </p:graphicFrame>
      <p:cxnSp>
        <p:nvCxnSpPr>
          <p:cNvPr id="16" name="Straight Connector 15">
            <a:extLst>
              <a:ext uri="{FF2B5EF4-FFF2-40B4-BE49-F238E27FC236}">
                <a16:creationId xmlns:a16="http://schemas.microsoft.com/office/drawing/2014/main" id="{35C809E8-F00F-410E-9561-BA1AC1C11A1D}"/>
              </a:ext>
            </a:extLst>
          </p:cNvPr>
          <p:cNvCxnSpPr>
            <a:cxnSpLocks/>
          </p:cNvCxnSpPr>
          <p:nvPr/>
        </p:nvCxnSpPr>
        <p:spPr bwMode="gray">
          <a:xfrm>
            <a:off x="5606048" y="2399274"/>
            <a:ext cx="5481"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A3E8548-9880-42DD-88A9-1109A5A4FDEE}"/>
              </a:ext>
            </a:extLst>
          </p:cNvPr>
          <p:cNvCxnSpPr/>
          <p:nvPr/>
        </p:nvCxnSpPr>
        <p:spPr bwMode="gray">
          <a:xfrm>
            <a:off x="8008033" y="2399273"/>
            <a:ext cx="19274" cy="13716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C08381-5530-4C49-997A-F30FBEB9BBAC}"/>
              </a:ext>
            </a:extLst>
          </p:cNvPr>
          <p:cNvCxnSpPr>
            <a:cxnSpLocks/>
          </p:cNvCxnSpPr>
          <p:nvPr/>
        </p:nvCxnSpPr>
        <p:spPr bwMode="gray">
          <a:xfrm>
            <a:off x="6774472" y="2402093"/>
            <a:ext cx="0" cy="146304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1E0C46-6E68-468F-8B88-F1C5C314A945}"/>
              </a:ext>
            </a:extLst>
          </p:cNvPr>
          <p:cNvCxnSpPr>
            <a:cxnSpLocks/>
          </p:cNvCxnSpPr>
          <p:nvPr/>
        </p:nvCxnSpPr>
        <p:spPr bwMode="gray">
          <a:xfrm>
            <a:off x="3082931" y="2556226"/>
            <a:ext cx="0" cy="17818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A05BE5A-2C0C-4D30-9B11-B89A31AF7936}"/>
              </a:ext>
            </a:extLst>
          </p:cNvPr>
          <p:cNvCxnSpPr>
            <a:cxnSpLocks/>
          </p:cNvCxnSpPr>
          <p:nvPr/>
        </p:nvCxnSpPr>
        <p:spPr bwMode="gray">
          <a:xfrm>
            <a:off x="1845214" y="2642012"/>
            <a:ext cx="0" cy="122312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0" name="Currency" descr="{&quot;Key&quot;:&quot;POWER_USER_SHAPE_ICON&quot;,&quot;Value&quot;:&quot;POWER_USER_SHAPE_ICON_STYLE_1&quot;}">
            <a:extLst>
              <a:ext uri="{FF2B5EF4-FFF2-40B4-BE49-F238E27FC236}">
                <a16:creationId xmlns:a16="http://schemas.microsoft.com/office/drawing/2014/main" id="{68723CA6-F03D-4741-B1F0-7D4445018BBF}"/>
              </a:ext>
            </a:extLst>
          </p:cNvPr>
          <p:cNvGrpSpPr>
            <a:grpSpLocks noChangeAspect="1"/>
          </p:cNvGrpSpPr>
          <p:nvPr/>
        </p:nvGrpSpPr>
        <p:grpSpPr bwMode="auto">
          <a:xfrm>
            <a:off x="6486815" y="1658926"/>
            <a:ext cx="574751" cy="576072"/>
            <a:chOff x="26" y="26"/>
            <a:chExt cx="435" cy="436"/>
          </a:xfrm>
          <a:solidFill>
            <a:schemeClr val="accent1"/>
          </a:solidFill>
        </p:grpSpPr>
        <p:sp>
          <p:nvSpPr>
            <p:cNvPr id="31" name="Currency">
              <a:extLst>
                <a:ext uri="{FF2B5EF4-FFF2-40B4-BE49-F238E27FC236}">
                  <a16:creationId xmlns:a16="http://schemas.microsoft.com/office/drawing/2014/main" id="{062718E7-234F-4557-98C2-C4B7DC33AFD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32" name="Currency">
              <a:extLst>
                <a:ext uri="{FF2B5EF4-FFF2-40B4-BE49-F238E27FC236}">
                  <a16:creationId xmlns:a16="http://schemas.microsoft.com/office/drawing/2014/main" id="{C1C183CD-140B-4E81-A882-EFF87758694B}"/>
                </a:ext>
              </a:extLst>
            </p:cNvPr>
            <p:cNvSpPr>
              <a:spLocks noEditPoints="1"/>
            </p:cNvSpPr>
            <p:nvPr/>
          </p:nvSpPr>
          <p:spPr bwMode="auto">
            <a:xfrm>
              <a:off x="126" y="163"/>
              <a:ext cx="244" cy="163"/>
            </a:xfrm>
            <a:custGeom>
              <a:avLst/>
              <a:gdLst>
                <a:gd name="T0" fmla="*/ 62 w 337"/>
                <a:gd name="T1" fmla="*/ 0 h 225"/>
                <a:gd name="T2" fmla="*/ 50 w 337"/>
                <a:gd name="T3" fmla="*/ 50 h 225"/>
                <a:gd name="T4" fmla="*/ 0 w 337"/>
                <a:gd name="T5" fmla="*/ 62 h 225"/>
                <a:gd name="T6" fmla="*/ 12 w 337"/>
                <a:gd name="T7" fmla="*/ 225 h 225"/>
                <a:gd name="T8" fmla="*/ 287 w 337"/>
                <a:gd name="T9" fmla="*/ 212 h 225"/>
                <a:gd name="T10" fmla="*/ 325 w 337"/>
                <a:gd name="T11" fmla="*/ 175 h 225"/>
                <a:gd name="T12" fmla="*/ 337 w 337"/>
                <a:gd name="T13" fmla="*/ 12 h 225"/>
                <a:gd name="T14" fmla="*/ 262 w 337"/>
                <a:gd name="T15" fmla="*/ 200 h 225"/>
                <a:gd name="T16" fmla="*/ 25 w 337"/>
                <a:gd name="T17" fmla="*/ 75 h 225"/>
                <a:gd name="T18" fmla="*/ 262 w 337"/>
                <a:gd name="T19" fmla="*/ 200 h 225"/>
                <a:gd name="T20" fmla="*/ 287 w 337"/>
                <a:gd name="T21" fmla="*/ 150 h 225"/>
                <a:gd name="T22" fmla="*/ 275 w 337"/>
                <a:gd name="T23" fmla="*/ 50 h 225"/>
                <a:gd name="T24" fmla="*/ 75 w 337"/>
                <a:gd name="T25" fmla="*/ 25 h 225"/>
                <a:gd name="T26" fmla="*/ 312 w 337"/>
                <a:gd name="T27" fmla="*/ 150 h 225"/>
                <a:gd name="T28" fmla="*/ 118 w 337"/>
                <a:gd name="T29" fmla="*/ 117 h 225"/>
                <a:gd name="T30" fmla="*/ 143 w 337"/>
                <a:gd name="T31" fmla="*/ 97 h 225"/>
                <a:gd name="T32" fmla="*/ 152 w 337"/>
                <a:gd name="T33" fmla="*/ 87 h 225"/>
                <a:gd name="T34" fmla="*/ 177 w 337"/>
                <a:gd name="T35" fmla="*/ 101 h 225"/>
                <a:gd name="T36" fmla="*/ 153 w 337"/>
                <a:gd name="T37" fmla="*/ 110 h 225"/>
                <a:gd name="T38" fmla="*/ 146 w 337"/>
                <a:gd name="T39" fmla="*/ 110 h 225"/>
                <a:gd name="T40" fmla="*/ 140 w 337"/>
                <a:gd name="T41" fmla="*/ 120 h 225"/>
                <a:gd name="T42" fmla="*/ 155 w 337"/>
                <a:gd name="T43" fmla="*/ 127 h 225"/>
                <a:gd name="T44" fmla="*/ 178 w 337"/>
                <a:gd name="T45" fmla="*/ 142 h 225"/>
                <a:gd name="T46" fmla="*/ 175 w 337"/>
                <a:gd name="T47" fmla="*/ 166 h 225"/>
                <a:gd name="T48" fmla="*/ 156 w 337"/>
                <a:gd name="T49" fmla="*/ 186 h 225"/>
                <a:gd name="T50" fmla="*/ 147 w 337"/>
                <a:gd name="T51" fmla="*/ 173 h 225"/>
                <a:gd name="T52" fmla="*/ 122 w 337"/>
                <a:gd name="T53" fmla="*/ 152 h 225"/>
                <a:gd name="T54" fmla="*/ 147 w 337"/>
                <a:gd name="T55" fmla="*/ 160 h 225"/>
                <a:gd name="T56" fmla="*/ 156 w 337"/>
                <a:gd name="T57" fmla="*/ 160 h 225"/>
                <a:gd name="T58" fmla="*/ 162 w 337"/>
                <a:gd name="T59" fmla="*/ 148 h 225"/>
                <a:gd name="T60" fmla="*/ 147 w 337"/>
                <a:gd name="T61" fmla="*/ 141 h 225"/>
                <a:gd name="T62" fmla="*/ 123 w 337"/>
                <a:gd name="T63" fmla="*/ 13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25">
                  <a:moveTo>
                    <a:pt x="325" y="0"/>
                  </a:moveTo>
                  <a:lnTo>
                    <a:pt x="62" y="0"/>
                  </a:lnTo>
                  <a:cubicBezTo>
                    <a:pt x="54" y="0"/>
                    <a:pt x="50" y="4"/>
                    <a:pt x="50" y="12"/>
                  </a:cubicBezTo>
                  <a:lnTo>
                    <a:pt x="50" y="50"/>
                  </a:lnTo>
                  <a:lnTo>
                    <a:pt x="12" y="50"/>
                  </a:lnTo>
                  <a:cubicBezTo>
                    <a:pt x="5" y="50"/>
                    <a:pt x="0" y="55"/>
                    <a:pt x="0" y="62"/>
                  </a:cubicBezTo>
                  <a:lnTo>
                    <a:pt x="0" y="212"/>
                  </a:lnTo>
                  <a:cubicBezTo>
                    <a:pt x="0" y="220"/>
                    <a:pt x="5" y="225"/>
                    <a:pt x="12" y="225"/>
                  </a:cubicBezTo>
                  <a:lnTo>
                    <a:pt x="275" y="225"/>
                  </a:lnTo>
                  <a:cubicBezTo>
                    <a:pt x="282" y="225"/>
                    <a:pt x="287" y="220"/>
                    <a:pt x="287" y="212"/>
                  </a:cubicBezTo>
                  <a:lnTo>
                    <a:pt x="287" y="175"/>
                  </a:lnTo>
                  <a:lnTo>
                    <a:pt x="325" y="175"/>
                  </a:lnTo>
                  <a:cubicBezTo>
                    <a:pt x="332" y="175"/>
                    <a:pt x="337" y="170"/>
                    <a:pt x="337" y="162"/>
                  </a:cubicBezTo>
                  <a:lnTo>
                    <a:pt x="337" y="12"/>
                  </a:lnTo>
                  <a:cubicBezTo>
                    <a:pt x="337" y="4"/>
                    <a:pt x="332" y="0"/>
                    <a:pt x="325" y="0"/>
                  </a:cubicBezTo>
                  <a:close/>
                  <a:moveTo>
                    <a:pt x="262" y="200"/>
                  </a:moveTo>
                  <a:lnTo>
                    <a:pt x="25" y="200"/>
                  </a:lnTo>
                  <a:lnTo>
                    <a:pt x="25" y="75"/>
                  </a:lnTo>
                  <a:lnTo>
                    <a:pt x="262" y="75"/>
                  </a:lnTo>
                  <a:lnTo>
                    <a:pt x="262" y="200"/>
                  </a:lnTo>
                  <a:close/>
                  <a:moveTo>
                    <a:pt x="312" y="150"/>
                  </a:moveTo>
                  <a:lnTo>
                    <a:pt x="287" y="150"/>
                  </a:lnTo>
                  <a:lnTo>
                    <a:pt x="287" y="62"/>
                  </a:lnTo>
                  <a:cubicBezTo>
                    <a:pt x="287" y="55"/>
                    <a:pt x="282" y="50"/>
                    <a:pt x="275" y="50"/>
                  </a:cubicBezTo>
                  <a:lnTo>
                    <a:pt x="75" y="50"/>
                  </a:lnTo>
                  <a:lnTo>
                    <a:pt x="75" y="25"/>
                  </a:lnTo>
                  <a:lnTo>
                    <a:pt x="312" y="25"/>
                  </a:lnTo>
                  <a:lnTo>
                    <a:pt x="312" y="150"/>
                  </a:lnTo>
                  <a:close/>
                  <a:moveTo>
                    <a:pt x="123" y="131"/>
                  </a:moveTo>
                  <a:cubicBezTo>
                    <a:pt x="120" y="127"/>
                    <a:pt x="118" y="122"/>
                    <a:pt x="118" y="117"/>
                  </a:cubicBezTo>
                  <a:cubicBezTo>
                    <a:pt x="118" y="111"/>
                    <a:pt x="121" y="107"/>
                    <a:pt x="125" y="103"/>
                  </a:cubicBezTo>
                  <a:cubicBezTo>
                    <a:pt x="130" y="99"/>
                    <a:pt x="136" y="97"/>
                    <a:pt x="143" y="97"/>
                  </a:cubicBezTo>
                  <a:lnTo>
                    <a:pt x="143" y="87"/>
                  </a:lnTo>
                  <a:lnTo>
                    <a:pt x="152" y="87"/>
                  </a:lnTo>
                  <a:lnTo>
                    <a:pt x="152" y="96"/>
                  </a:lnTo>
                  <a:cubicBezTo>
                    <a:pt x="161" y="96"/>
                    <a:pt x="170" y="98"/>
                    <a:pt x="177" y="101"/>
                  </a:cubicBezTo>
                  <a:lnTo>
                    <a:pt x="172" y="115"/>
                  </a:lnTo>
                  <a:cubicBezTo>
                    <a:pt x="166" y="112"/>
                    <a:pt x="160" y="111"/>
                    <a:pt x="153" y="110"/>
                  </a:cubicBezTo>
                  <a:lnTo>
                    <a:pt x="150" y="110"/>
                  </a:lnTo>
                  <a:lnTo>
                    <a:pt x="146" y="110"/>
                  </a:lnTo>
                  <a:cubicBezTo>
                    <a:pt x="141" y="111"/>
                    <a:pt x="138" y="112"/>
                    <a:pt x="138" y="116"/>
                  </a:cubicBezTo>
                  <a:cubicBezTo>
                    <a:pt x="138" y="117"/>
                    <a:pt x="138" y="120"/>
                    <a:pt x="140" y="120"/>
                  </a:cubicBezTo>
                  <a:cubicBezTo>
                    <a:pt x="141" y="121"/>
                    <a:pt x="143" y="122"/>
                    <a:pt x="146" y="123"/>
                  </a:cubicBezTo>
                  <a:lnTo>
                    <a:pt x="155" y="127"/>
                  </a:lnTo>
                  <a:cubicBezTo>
                    <a:pt x="162" y="130"/>
                    <a:pt x="168" y="132"/>
                    <a:pt x="171" y="135"/>
                  </a:cubicBezTo>
                  <a:cubicBezTo>
                    <a:pt x="175" y="137"/>
                    <a:pt x="177" y="140"/>
                    <a:pt x="178" y="142"/>
                  </a:cubicBezTo>
                  <a:cubicBezTo>
                    <a:pt x="180" y="145"/>
                    <a:pt x="181" y="148"/>
                    <a:pt x="181" y="151"/>
                  </a:cubicBezTo>
                  <a:cubicBezTo>
                    <a:pt x="181" y="157"/>
                    <a:pt x="178" y="162"/>
                    <a:pt x="175" y="166"/>
                  </a:cubicBezTo>
                  <a:cubicBezTo>
                    <a:pt x="170" y="170"/>
                    <a:pt x="163" y="172"/>
                    <a:pt x="156" y="173"/>
                  </a:cubicBezTo>
                  <a:lnTo>
                    <a:pt x="156" y="186"/>
                  </a:lnTo>
                  <a:lnTo>
                    <a:pt x="147" y="186"/>
                  </a:lnTo>
                  <a:lnTo>
                    <a:pt x="147" y="173"/>
                  </a:lnTo>
                  <a:cubicBezTo>
                    <a:pt x="137" y="173"/>
                    <a:pt x="128" y="171"/>
                    <a:pt x="122" y="168"/>
                  </a:cubicBezTo>
                  <a:lnTo>
                    <a:pt x="122" y="152"/>
                  </a:lnTo>
                  <a:cubicBezTo>
                    <a:pt x="126" y="153"/>
                    <a:pt x="130" y="156"/>
                    <a:pt x="135" y="157"/>
                  </a:cubicBezTo>
                  <a:cubicBezTo>
                    <a:pt x="140" y="158"/>
                    <a:pt x="143" y="160"/>
                    <a:pt x="147" y="160"/>
                  </a:cubicBezTo>
                  <a:lnTo>
                    <a:pt x="152" y="160"/>
                  </a:lnTo>
                  <a:lnTo>
                    <a:pt x="156" y="160"/>
                  </a:lnTo>
                  <a:cubicBezTo>
                    <a:pt x="161" y="158"/>
                    <a:pt x="165" y="156"/>
                    <a:pt x="165" y="152"/>
                  </a:cubicBezTo>
                  <a:cubicBezTo>
                    <a:pt x="165" y="151"/>
                    <a:pt x="163" y="150"/>
                    <a:pt x="162" y="148"/>
                  </a:cubicBezTo>
                  <a:cubicBezTo>
                    <a:pt x="161" y="147"/>
                    <a:pt x="158" y="146"/>
                    <a:pt x="156" y="145"/>
                  </a:cubicBezTo>
                  <a:lnTo>
                    <a:pt x="147" y="141"/>
                  </a:lnTo>
                  <a:lnTo>
                    <a:pt x="143" y="140"/>
                  </a:lnTo>
                  <a:cubicBezTo>
                    <a:pt x="132" y="138"/>
                    <a:pt x="127" y="135"/>
                    <a:pt x="123" y="131"/>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33" name="Crane" descr="{&quot;Key&quot;:&quot;POWER_USER_SHAPE_ICON&quot;,&quot;Value&quot;:&quot;POWER_USER_SHAPE_ICON_STYLE_1&quot;}">
            <a:extLst>
              <a:ext uri="{FF2B5EF4-FFF2-40B4-BE49-F238E27FC236}">
                <a16:creationId xmlns:a16="http://schemas.microsoft.com/office/drawing/2014/main" id="{F8430C73-1A5E-4878-9797-307BA494617A}"/>
              </a:ext>
            </a:extLst>
          </p:cNvPr>
          <p:cNvGrpSpPr>
            <a:grpSpLocks noChangeAspect="1"/>
          </p:cNvGrpSpPr>
          <p:nvPr/>
        </p:nvGrpSpPr>
        <p:grpSpPr bwMode="auto">
          <a:xfrm>
            <a:off x="5286338" y="1668879"/>
            <a:ext cx="574752" cy="576072"/>
            <a:chOff x="26" y="26"/>
            <a:chExt cx="435" cy="436"/>
          </a:xfrm>
          <a:solidFill>
            <a:schemeClr val="accent1"/>
          </a:solidFill>
        </p:grpSpPr>
        <p:sp>
          <p:nvSpPr>
            <p:cNvPr id="34" name="Crane">
              <a:extLst>
                <a:ext uri="{FF2B5EF4-FFF2-40B4-BE49-F238E27FC236}">
                  <a16:creationId xmlns:a16="http://schemas.microsoft.com/office/drawing/2014/main" id="{C59838FC-ED7D-4307-A5F3-95323288AB89}"/>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35" name="Crane">
              <a:extLst>
                <a:ext uri="{FF2B5EF4-FFF2-40B4-BE49-F238E27FC236}">
                  <a16:creationId xmlns:a16="http://schemas.microsoft.com/office/drawing/2014/main" id="{E2DABBAB-E3FE-4B8C-8701-F0E1406444FA}"/>
                </a:ext>
              </a:extLst>
            </p:cNvPr>
            <p:cNvSpPr>
              <a:spLocks noEditPoints="1"/>
            </p:cNvSpPr>
            <p:nvPr/>
          </p:nvSpPr>
          <p:spPr bwMode="auto">
            <a:xfrm>
              <a:off x="107" y="107"/>
              <a:ext cx="274" cy="236"/>
            </a:xfrm>
            <a:custGeom>
              <a:avLst/>
              <a:gdLst>
                <a:gd name="T0" fmla="*/ 374 w 378"/>
                <a:gd name="T1" fmla="*/ 93 h 325"/>
                <a:gd name="T2" fmla="*/ 299 w 378"/>
                <a:gd name="T3" fmla="*/ 5 h 325"/>
                <a:gd name="T4" fmla="*/ 285 w 378"/>
                <a:gd name="T5" fmla="*/ 2 h 325"/>
                <a:gd name="T6" fmla="*/ 10 w 378"/>
                <a:gd name="T7" fmla="*/ 89 h 325"/>
                <a:gd name="T8" fmla="*/ 1 w 378"/>
                <a:gd name="T9" fmla="*/ 103 h 325"/>
                <a:gd name="T10" fmla="*/ 14 w 378"/>
                <a:gd name="T11" fmla="*/ 113 h 325"/>
                <a:gd name="T12" fmla="*/ 51 w 378"/>
                <a:gd name="T13" fmla="*/ 113 h 325"/>
                <a:gd name="T14" fmla="*/ 51 w 378"/>
                <a:gd name="T15" fmla="*/ 163 h 325"/>
                <a:gd name="T16" fmla="*/ 14 w 378"/>
                <a:gd name="T17" fmla="*/ 163 h 325"/>
                <a:gd name="T18" fmla="*/ 1 w 378"/>
                <a:gd name="T19" fmla="*/ 175 h 325"/>
                <a:gd name="T20" fmla="*/ 1 w 378"/>
                <a:gd name="T21" fmla="*/ 238 h 325"/>
                <a:gd name="T22" fmla="*/ 14 w 378"/>
                <a:gd name="T23" fmla="*/ 250 h 325"/>
                <a:gd name="T24" fmla="*/ 114 w 378"/>
                <a:gd name="T25" fmla="*/ 250 h 325"/>
                <a:gd name="T26" fmla="*/ 126 w 378"/>
                <a:gd name="T27" fmla="*/ 238 h 325"/>
                <a:gd name="T28" fmla="*/ 126 w 378"/>
                <a:gd name="T29" fmla="*/ 175 h 325"/>
                <a:gd name="T30" fmla="*/ 114 w 378"/>
                <a:gd name="T31" fmla="*/ 163 h 325"/>
                <a:gd name="T32" fmla="*/ 76 w 378"/>
                <a:gd name="T33" fmla="*/ 163 h 325"/>
                <a:gd name="T34" fmla="*/ 76 w 378"/>
                <a:gd name="T35" fmla="*/ 113 h 325"/>
                <a:gd name="T36" fmla="*/ 251 w 378"/>
                <a:gd name="T37" fmla="*/ 113 h 325"/>
                <a:gd name="T38" fmla="*/ 251 w 378"/>
                <a:gd name="T39" fmla="*/ 300 h 325"/>
                <a:gd name="T40" fmla="*/ 39 w 378"/>
                <a:gd name="T41" fmla="*/ 300 h 325"/>
                <a:gd name="T42" fmla="*/ 27 w 378"/>
                <a:gd name="T43" fmla="*/ 313 h 325"/>
                <a:gd name="T44" fmla="*/ 39 w 378"/>
                <a:gd name="T45" fmla="*/ 325 h 325"/>
                <a:gd name="T46" fmla="*/ 339 w 378"/>
                <a:gd name="T47" fmla="*/ 325 h 325"/>
                <a:gd name="T48" fmla="*/ 352 w 378"/>
                <a:gd name="T49" fmla="*/ 313 h 325"/>
                <a:gd name="T50" fmla="*/ 339 w 378"/>
                <a:gd name="T51" fmla="*/ 300 h 325"/>
                <a:gd name="T52" fmla="*/ 339 w 378"/>
                <a:gd name="T53" fmla="*/ 114 h 325"/>
                <a:gd name="T54" fmla="*/ 364 w 378"/>
                <a:gd name="T55" fmla="*/ 114 h 325"/>
                <a:gd name="T56" fmla="*/ 375 w 378"/>
                <a:gd name="T57" fmla="*/ 106 h 325"/>
                <a:gd name="T58" fmla="*/ 374 w 378"/>
                <a:gd name="T59" fmla="*/ 93 h 325"/>
                <a:gd name="T60" fmla="*/ 102 w 378"/>
                <a:gd name="T61" fmla="*/ 189 h 325"/>
                <a:gd name="T62" fmla="*/ 102 w 378"/>
                <a:gd name="T63" fmla="*/ 227 h 325"/>
                <a:gd name="T64" fmla="*/ 27 w 378"/>
                <a:gd name="T65" fmla="*/ 227 h 325"/>
                <a:gd name="T66" fmla="*/ 27 w 378"/>
                <a:gd name="T67" fmla="*/ 189 h 325"/>
                <a:gd name="T68" fmla="*/ 102 w 378"/>
                <a:gd name="T69" fmla="*/ 189 h 325"/>
                <a:gd name="T70" fmla="*/ 302 w 378"/>
                <a:gd name="T71" fmla="*/ 89 h 325"/>
                <a:gd name="T72" fmla="*/ 302 w 378"/>
                <a:gd name="T73" fmla="*/ 48 h 325"/>
                <a:gd name="T74" fmla="*/ 336 w 378"/>
                <a:gd name="T75" fmla="*/ 89 h 325"/>
                <a:gd name="T76" fmla="*/ 302 w 378"/>
                <a:gd name="T77" fmla="*/ 89 h 325"/>
                <a:gd name="T78" fmla="*/ 277 w 378"/>
                <a:gd name="T79" fmla="*/ 32 h 325"/>
                <a:gd name="T80" fmla="*/ 277 w 378"/>
                <a:gd name="T81" fmla="*/ 89 h 325"/>
                <a:gd name="T82" fmla="*/ 94 w 378"/>
                <a:gd name="T83" fmla="*/ 89 h 325"/>
                <a:gd name="T84" fmla="*/ 277 w 378"/>
                <a:gd name="T85" fmla="*/ 32 h 325"/>
                <a:gd name="T86" fmla="*/ 314 w 378"/>
                <a:gd name="T87" fmla="*/ 209 h 325"/>
                <a:gd name="T88" fmla="*/ 277 w 378"/>
                <a:gd name="T89" fmla="*/ 254 h 325"/>
                <a:gd name="T90" fmla="*/ 277 w 378"/>
                <a:gd name="T91" fmla="*/ 205 h 325"/>
                <a:gd name="T92" fmla="*/ 314 w 378"/>
                <a:gd name="T93" fmla="*/ 160 h 325"/>
                <a:gd name="T94" fmla="*/ 314 w 378"/>
                <a:gd name="T95" fmla="*/ 209 h 325"/>
                <a:gd name="T96" fmla="*/ 277 w 378"/>
                <a:gd name="T97" fmla="*/ 302 h 325"/>
                <a:gd name="T98" fmla="*/ 277 w 378"/>
                <a:gd name="T99" fmla="*/ 294 h 325"/>
                <a:gd name="T100" fmla="*/ 314 w 378"/>
                <a:gd name="T101" fmla="*/ 249 h 325"/>
                <a:gd name="T102" fmla="*/ 314 w 378"/>
                <a:gd name="T103" fmla="*/ 302 h 325"/>
                <a:gd name="T104" fmla="*/ 277 w 378"/>
                <a:gd name="T105" fmla="*/ 302 h 325"/>
                <a:gd name="T106" fmla="*/ 314 w 378"/>
                <a:gd name="T107" fmla="*/ 122 h 325"/>
                <a:gd name="T108" fmla="*/ 277 w 378"/>
                <a:gd name="T109" fmla="*/ 167 h 325"/>
                <a:gd name="T110" fmla="*/ 277 w 378"/>
                <a:gd name="T111" fmla="*/ 114 h 325"/>
                <a:gd name="T112" fmla="*/ 314 w 378"/>
                <a:gd name="T113" fmla="*/ 114 h 325"/>
                <a:gd name="T114" fmla="*/ 314 w 378"/>
                <a:gd name="T115" fmla="*/ 1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25">
                  <a:moveTo>
                    <a:pt x="374" y="93"/>
                  </a:moveTo>
                  <a:lnTo>
                    <a:pt x="299" y="5"/>
                  </a:lnTo>
                  <a:cubicBezTo>
                    <a:pt x="295" y="2"/>
                    <a:pt x="290" y="0"/>
                    <a:pt x="285" y="2"/>
                  </a:cubicBezTo>
                  <a:lnTo>
                    <a:pt x="10" y="89"/>
                  </a:lnTo>
                  <a:cubicBezTo>
                    <a:pt x="4" y="90"/>
                    <a:pt x="0" y="97"/>
                    <a:pt x="1" y="103"/>
                  </a:cubicBezTo>
                  <a:cubicBezTo>
                    <a:pt x="3" y="109"/>
                    <a:pt x="8" y="113"/>
                    <a:pt x="14" y="113"/>
                  </a:cubicBezTo>
                  <a:lnTo>
                    <a:pt x="51" y="113"/>
                  </a:lnTo>
                  <a:lnTo>
                    <a:pt x="51" y="163"/>
                  </a:lnTo>
                  <a:lnTo>
                    <a:pt x="14" y="163"/>
                  </a:lnTo>
                  <a:cubicBezTo>
                    <a:pt x="6" y="163"/>
                    <a:pt x="1" y="168"/>
                    <a:pt x="1" y="175"/>
                  </a:cubicBezTo>
                  <a:lnTo>
                    <a:pt x="1" y="238"/>
                  </a:lnTo>
                  <a:cubicBezTo>
                    <a:pt x="1" y="245"/>
                    <a:pt x="6" y="250"/>
                    <a:pt x="14" y="250"/>
                  </a:cubicBezTo>
                  <a:lnTo>
                    <a:pt x="114" y="250"/>
                  </a:lnTo>
                  <a:cubicBezTo>
                    <a:pt x="122" y="250"/>
                    <a:pt x="126" y="245"/>
                    <a:pt x="126" y="238"/>
                  </a:cubicBezTo>
                  <a:lnTo>
                    <a:pt x="126" y="175"/>
                  </a:lnTo>
                  <a:cubicBezTo>
                    <a:pt x="126" y="168"/>
                    <a:pt x="122" y="163"/>
                    <a:pt x="114" y="163"/>
                  </a:cubicBezTo>
                  <a:lnTo>
                    <a:pt x="76" y="163"/>
                  </a:lnTo>
                  <a:lnTo>
                    <a:pt x="76" y="113"/>
                  </a:lnTo>
                  <a:lnTo>
                    <a:pt x="251" y="113"/>
                  </a:lnTo>
                  <a:lnTo>
                    <a:pt x="251" y="300"/>
                  </a:lnTo>
                  <a:lnTo>
                    <a:pt x="39" y="300"/>
                  </a:lnTo>
                  <a:cubicBezTo>
                    <a:pt x="32" y="300"/>
                    <a:pt x="27" y="305"/>
                    <a:pt x="27" y="313"/>
                  </a:cubicBezTo>
                  <a:cubicBezTo>
                    <a:pt x="27" y="320"/>
                    <a:pt x="32" y="325"/>
                    <a:pt x="39" y="325"/>
                  </a:cubicBezTo>
                  <a:lnTo>
                    <a:pt x="339" y="325"/>
                  </a:lnTo>
                  <a:cubicBezTo>
                    <a:pt x="347" y="325"/>
                    <a:pt x="352" y="320"/>
                    <a:pt x="352" y="313"/>
                  </a:cubicBezTo>
                  <a:cubicBezTo>
                    <a:pt x="352" y="305"/>
                    <a:pt x="347" y="300"/>
                    <a:pt x="339" y="300"/>
                  </a:cubicBezTo>
                  <a:lnTo>
                    <a:pt x="339" y="114"/>
                  </a:lnTo>
                  <a:lnTo>
                    <a:pt x="364" y="114"/>
                  </a:lnTo>
                  <a:cubicBezTo>
                    <a:pt x="369" y="114"/>
                    <a:pt x="373" y="112"/>
                    <a:pt x="375" y="106"/>
                  </a:cubicBezTo>
                  <a:cubicBezTo>
                    <a:pt x="378" y="103"/>
                    <a:pt x="377" y="97"/>
                    <a:pt x="374" y="93"/>
                  </a:cubicBezTo>
                  <a:close/>
                  <a:moveTo>
                    <a:pt x="102" y="189"/>
                  </a:moveTo>
                  <a:lnTo>
                    <a:pt x="102" y="227"/>
                  </a:lnTo>
                  <a:lnTo>
                    <a:pt x="27" y="227"/>
                  </a:lnTo>
                  <a:lnTo>
                    <a:pt x="27" y="189"/>
                  </a:lnTo>
                  <a:lnTo>
                    <a:pt x="102" y="189"/>
                  </a:lnTo>
                  <a:close/>
                  <a:moveTo>
                    <a:pt x="302" y="89"/>
                  </a:moveTo>
                  <a:lnTo>
                    <a:pt x="302" y="48"/>
                  </a:lnTo>
                  <a:lnTo>
                    <a:pt x="336" y="89"/>
                  </a:lnTo>
                  <a:lnTo>
                    <a:pt x="302" y="89"/>
                  </a:lnTo>
                  <a:close/>
                  <a:moveTo>
                    <a:pt x="277" y="32"/>
                  </a:moveTo>
                  <a:lnTo>
                    <a:pt x="277" y="89"/>
                  </a:lnTo>
                  <a:lnTo>
                    <a:pt x="94" y="89"/>
                  </a:lnTo>
                  <a:lnTo>
                    <a:pt x="277" y="32"/>
                  </a:lnTo>
                  <a:close/>
                  <a:moveTo>
                    <a:pt x="314" y="209"/>
                  </a:moveTo>
                  <a:lnTo>
                    <a:pt x="277" y="254"/>
                  </a:lnTo>
                  <a:lnTo>
                    <a:pt x="277" y="205"/>
                  </a:lnTo>
                  <a:lnTo>
                    <a:pt x="314" y="160"/>
                  </a:lnTo>
                  <a:lnTo>
                    <a:pt x="314" y="209"/>
                  </a:lnTo>
                  <a:close/>
                  <a:moveTo>
                    <a:pt x="277" y="302"/>
                  </a:moveTo>
                  <a:lnTo>
                    <a:pt x="277" y="294"/>
                  </a:lnTo>
                  <a:lnTo>
                    <a:pt x="314" y="249"/>
                  </a:lnTo>
                  <a:lnTo>
                    <a:pt x="314" y="302"/>
                  </a:lnTo>
                  <a:lnTo>
                    <a:pt x="277" y="302"/>
                  </a:lnTo>
                  <a:close/>
                  <a:moveTo>
                    <a:pt x="314" y="122"/>
                  </a:moveTo>
                  <a:lnTo>
                    <a:pt x="277" y="167"/>
                  </a:lnTo>
                  <a:lnTo>
                    <a:pt x="277" y="114"/>
                  </a:lnTo>
                  <a:lnTo>
                    <a:pt x="314" y="114"/>
                  </a:lnTo>
                  <a:lnTo>
                    <a:pt x="314" y="122"/>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36" name="Commenting" descr="{&quot;Key&quot;:&quot;POWER_USER_SHAPE_ICON&quot;,&quot;Value&quot;:&quot;POWER_USER_SHAPE_ICON_STYLE_1&quot;}">
            <a:extLst>
              <a:ext uri="{FF2B5EF4-FFF2-40B4-BE49-F238E27FC236}">
                <a16:creationId xmlns:a16="http://schemas.microsoft.com/office/drawing/2014/main" id="{4B96C385-CB27-4BC3-99BF-45FE06D4B407}"/>
              </a:ext>
            </a:extLst>
          </p:cNvPr>
          <p:cNvGrpSpPr>
            <a:grpSpLocks noChangeAspect="1"/>
          </p:cNvGrpSpPr>
          <p:nvPr/>
        </p:nvGrpSpPr>
        <p:grpSpPr bwMode="auto">
          <a:xfrm>
            <a:off x="8910540" y="1668879"/>
            <a:ext cx="574751" cy="576072"/>
            <a:chOff x="26" y="26"/>
            <a:chExt cx="435" cy="436"/>
          </a:xfrm>
          <a:solidFill>
            <a:schemeClr val="accent1"/>
          </a:solidFill>
        </p:grpSpPr>
        <p:sp>
          <p:nvSpPr>
            <p:cNvPr id="37" name="Commenting">
              <a:extLst>
                <a:ext uri="{FF2B5EF4-FFF2-40B4-BE49-F238E27FC236}">
                  <a16:creationId xmlns:a16="http://schemas.microsoft.com/office/drawing/2014/main" id="{38230C31-BBEA-4806-94D6-1D56445E6B8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38" name="Commenting">
              <a:extLst>
                <a:ext uri="{FF2B5EF4-FFF2-40B4-BE49-F238E27FC236}">
                  <a16:creationId xmlns:a16="http://schemas.microsoft.com/office/drawing/2014/main" id="{F804CC72-28EC-4AD6-B79B-09A08E750518}"/>
                </a:ext>
              </a:extLst>
            </p:cNvPr>
            <p:cNvSpPr>
              <a:spLocks noEditPoints="1"/>
            </p:cNvSpPr>
            <p:nvPr/>
          </p:nvSpPr>
          <p:spPr bwMode="auto">
            <a:xfrm>
              <a:off x="108" y="145"/>
              <a:ext cx="272" cy="236"/>
            </a:xfrm>
            <a:custGeom>
              <a:avLst/>
              <a:gdLst>
                <a:gd name="T0" fmla="*/ 75 w 375"/>
                <a:gd name="T1" fmla="*/ 325 h 325"/>
                <a:gd name="T2" fmla="*/ 71 w 375"/>
                <a:gd name="T3" fmla="*/ 323 h 325"/>
                <a:gd name="T4" fmla="*/ 62 w 375"/>
                <a:gd name="T5" fmla="*/ 312 h 325"/>
                <a:gd name="T6" fmla="*/ 62 w 375"/>
                <a:gd name="T7" fmla="*/ 250 h 325"/>
                <a:gd name="T8" fmla="*/ 12 w 375"/>
                <a:gd name="T9" fmla="*/ 250 h 325"/>
                <a:gd name="T10" fmla="*/ 0 w 375"/>
                <a:gd name="T11" fmla="*/ 237 h 325"/>
                <a:gd name="T12" fmla="*/ 0 w 375"/>
                <a:gd name="T13" fmla="*/ 12 h 325"/>
                <a:gd name="T14" fmla="*/ 12 w 375"/>
                <a:gd name="T15" fmla="*/ 0 h 325"/>
                <a:gd name="T16" fmla="*/ 362 w 375"/>
                <a:gd name="T17" fmla="*/ 0 h 325"/>
                <a:gd name="T18" fmla="*/ 375 w 375"/>
                <a:gd name="T19" fmla="*/ 12 h 325"/>
                <a:gd name="T20" fmla="*/ 375 w 375"/>
                <a:gd name="T21" fmla="*/ 237 h 325"/>
                <a:gd name="T22" fmla="*/ 362 w 375"/>
                <a:gd name="T23" fmla="*/ 250 h 325"/>
                <a:gd name="T24" fmla="*/ 143 w 375"/>
                <a:gd name="T25" fmla="*/ 250 h 325"/>
                <a:gd name="T26" fmla="*/ 85 w 375"/>
                <a:gd name="T27" fmla="*/ 320 h 325"/>
                <a:gd name="T28" fmla="*/ 75 w 375"/>
                <a:gd name="T29" fmla="*/ 325 h 325"/>
                <a:gd name="T30" fmla="*/ 25 w 375"/>
                <a:gd name="T31" fmla="*/ 225 h 325"/>
                <a:gd name="T32" fmla="*/ 75 w 375"/>
                <a:gd name="T33" fmla="*/ 225 h 325"/>
                <a:gd name="T34" fmla="*/ 87 w 375"/>
                <a:gd name="T35" fmla="*/ 237 h 325"/>
                <a:gd name="T36" fmla="*/ 87 w 375"/>
                <a:gd name="T37" fmla="*/ 277 h 325"/>
                <a:gd name="T38" fmla="*/ 127 w 375"/>
                <a:gd name="T39" fmla="*/ 228 h 325"/>
                <a:gd name="T40" fmla="*/ 137 w 375"/>
                <a:gd name="T41" fmla="*/ 223 h 325"/>
                <a:gd name="T42" fmla="*/ 350 w 375"/>
                <a:gd name="T43" fmla="*/ 223 h 325"/>
                <a:gd name="T44" fmla="*/ 350 w 375"/>
                <a:gd name="T45" fmla="*/ 25 h 325"/>
                <a:gd name="T46" fmla="*/ 25 w 375"/>
                <a:gd name="T47" fmla="*/ 25 h 325"/>
                <a:gd name="T48" fmla="*/ 25 w 375"/>
                <a:gd name="T49" fmla="*/ 2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5" h="325">
                  <a:moveTo>
                    <a:pt x="75" y="325"/>
                  </a:moveTo>
                  <a:cubicBezTo>
                    <a:pt x="73" y="325"/>
                    <a:pt x="72" y="325"/>
                    <a:pt x="71" y="323"/>
                  </a:cubicBezTo>
                  <a:cubicBezTo>
                    <a:pt x="66" y="322"/>
                    <a:pt x="62" y="317"/>
                    <a:pt x="62" y="312"/>
                  </a:cubicBezTo>
                  <a:lnTo>
                    <a:pt x="62" y="250"/>
                  </a:lnTo>
                  <a:lnTo>
                    <a:pt x="12" y="250"/>
                  </a:lnTo>
                  <a:cubicBezTo>
                    <a:pt x="5" y="250"/>
                    <a:pt x="0" y="245"/>
                    <a:pt x="0" y="237"/>
                  </a:cubicBezTo>
                  <a:lnTo>
                    <a:pt x="0" y="12"/>
                  </a:lnTo>
                  <a:cubicBezTo>
                    <a:pt x="0" y="5"/>
                    <a:pt x="5" y="0"/>
                    <a:pt x="12" y="0"/>
                  </a:cubicBezTo>
                  <a:lnTo>
                    <a:pt x="362" y="0"/>
                  </a:lnTo>
                  <a:cubicBezTo>
                    <a:pt x="370" y="0"/>
                    <a:pt x="375" y="5"/>
                    <a:pt x="375" y="12"/>
                  </a:cubicBezTo>
                  <a:lnTo>
                    <a:pt x="375" y="237"/>
                  </a:lnTo>
                  <a:cubicBezTo>
                    <a:pt x="375" y="245"/>
                    <a:pt x="370" y="250"/>
                    <a:pt x="362" y="250"/>
                  </a:cubicBezTo>
                  <a:lnTo>
                    <a:pt x="143" y="250"/>
                  </a:lnTo>
                  <a:lnTo>
                    <a:pt x="85" y="320"/>
                  </a:lnTo>
                  <a:cubicBezTo>
                    <a:pt x="82" y="323"/>
                    <a:pt x="78" y="325"/>
                    <a:pt x="75" y="325"/>
                  </a:cubicBezTo>
                  <a:close/>
                  <a:moveTo>
                    <a:pt x="25" y="225"/>
                  </a:moveTo>
                  <a:lnTo>
                    <a:pt x="75" y="225"/>
                  </a:lnTo>
                  <a:cubicBezTo>
                    <a:pt x="82" y="225"/>
                    <a:pt x="87" y="230"/>
                    <a:pt x="87" y="237"/>
                  </a:cubicBezTo>
                  <a:lnTo>
                    <a:pt x="87" y="277"/>
                  </a:lnTo>
                  <a:lnTo>
                    <a:pt x="127" y="228"/>
                  </a:lnTo>
                  <a:cubicBezTo>
                    <a:pt x="130" y="226"/>
                    <a:pt x="133" y="223"/>
                    <a:pt x="137" y="223"/>
                  </a:cubicBezTo>
                  <a:lnTo>
                    <a:pt x="350" y="223"/>
                  </a:lnTo>
                  <a:lnTo>
                    <a:pt x="350" y="25"/>
                  </a:lnTo>
                  <a:lnTo>
                    <a:pt x="25" y="25"/>
                  </a:lnTo>
                  <a:lnTo>
                    <a:pt x="25" y="225"/>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39" name="Commenting">
              <a:extLst>
                <a:ext uri="{FF2B5EF4-FFF2-40B4-BE49-F238E27FC236}">
                  <a16:creationId xmlns:a16="http://schemas.microsoft.com/office/drawing/2014/main" id="{7B9796F7-BCB3-4449-81F9-B8B19C05610F}"/>
                </a:ext>
              </a:extLst>
            </p:cNvPr>
            <p:cNvSpPr>
              <a:spLocks noChangeArrowheads="1"/>
            </p:cNvSpPr>
            <p:nvPr/>
          </p:nvSpPr>
          <p:spPr bwMode="auto">
            <a:xfrm>
              <a:off x="199"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40" name="Commenting">
              <a:extLst>
                <a:ext uri="{FF2B5EF4-FFF2-40B4-BE49-F238E27FC236}">
                  <a16:creationId xmlns:a16="http://schemas.microsoft.com/office/drawing/2014/main" id="{C5B7900A-CB40-4405-B36D-E541394D123E}"/>
                </a:ext>
              </a:extLst>
            </p:cNvPr>
            <p:cNvSpPr>
              <a:spLocks noChangeArrowheads="1"/>
            </p:cNvSpPr>
            <p:nvPr/>
          </p:nvSpPr>
          <p:spPr bwMode="auto">
            <a:xfrm>
              <a:off x="235"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41" name="Commenting">
              <a:extLst>
                <a:ext uri="{FF2B5EF4-FFF2-40B4-BE49-F238E27FC236}">
                  <a16:creationId xmlns:a16="http://schemas.microsoft.com/office/drawing/2014/main" id="{FFA3715F-4215-4422-B5E5-FC2FEE1E8D43}"/>
                </a:ext>
              </a:extLst>
            </p:cNvPr>
            <p:cNvSpPr>
              <a:spLocks noChangeArrowheads="1"/>
            </p:cNvSpPr>
            <p:nvPr/>
          </p:nvSpPr>
          <p:spPr bwMode="auto">
            <a:xfrm>
              <a:off x="271"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42" name="Apple" descr="{&quot;Key&quot;:&quot;POWER_USER_SHAPE_ICON&quot;,&quot;Value&quot;:&quot;POWER_USER_SHAPE_ICON_STYLE_1&quot;}">
            <a:extLst>
              <a:ext uri="{FF2B5EF4-FFF2-40B4-BE49-F238E27FC236}">
                <a16:creationId xmlns:a16="http://schemas.microsoft.com/office/drawing/2014/main" id="{D18B7DDC-93D6-4D16-9CF6-4EE6E92FAF7D}"/>
              </a:ext>
            </a:extLst>
          </p:cNvPr>
          <p:cNvGrpSpPr>
            <a:grpSpLocks noChangeAspect="1"/>
          </p:cNvGrpSpPr>
          <p:nvPr/>
        </p:nvGrpSpPr>
        <p:grpSpPr bwMode="auto">
          <a:xfrm>
            <a:off x="7687291" y="1674640"/>
            <a:ext cx="574751" cy="576072"/>
            <a:chOff x="26" y="26"/>
            <a:chExt cx="435" cy="436"/>
          </a:xfrm>
          <a:solidFill>
            <a:schemeClr val="accent1"/>
          </a:solidFill>
        </p:grpSpPr>
        <p:sp>
          <p:nvSpPr>
            <p:cNvPr id="43" name="Apple">
              <a:extLst>
                <a:ext uri="{FF2B5EF4-FFF2-40B4-BE49-F238E27FC236}">
                  <a16:creationId xmlns:a16="http://schemas.microsoft.com/office/drawing/2014/main" id="{9CD7A492-4364-4F0A-BFC1-04904A2D231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44" name="Apple">
              <a:extLst>
                <a:ext uri="{FF2B5EF4-FFF2-40B4-BE49-F238E27FC236}">
                  <a16:creationId xmlns:a16="http://schemas.microsoft.com/office/drawing/2014/main" id="{5E059055-21DE-4E7B-8D4D-033219B5AA43}"/>
                </a:ext>
              </a:extLst>
            </p:cNvPr>
            <p:cNvSpPr>
              <a:spLocks noEditPoints="1"/>
            </p:cNvSpPr>
            <p:nvPr/>
          </p:nvSpPr>
          <p:spPr bwMode="auto">
            <a:xfrm>
              <a:off x="109" y="107"/>
              <a:ext cx="271" cy="274"/>
            </a:xfrm>
            <a:custGeom>
              <a:avLst/>
              <a:gdLst>
                <a:gd name="T0" fmla="*/ 274 w 374"/>
                <a:gd name="T1" fmla="*/ 64 h 378"/>
                <a:gd name="T2" fmla="*/ 259 w 374"/>
                <a:gd name="T3" fmla="*/ 65 h 378"/>
                <a:gd name="T4" fmla="*/ 264 w 374"/>
                <a:gd name="T5" fmla="*/ 58 h 378"/>
                <a:gd name="T6" fmla="*/ 274 w 374"/>
                <a:gd name="T7" fmla="*/ 14 h 378"/>
                <a:gd name="T8" fmla="*/ 261 w 374"/>
                <a:gd name="T9" fmla="*/ 2 h 378"/>
                <a:gd name="T10" fmla="*/ 190 w 374"/>
                <a:gd name="T11" fmla="*/ 29 h 378"/>
                <a:gd name="T12" fmla="*/ 185 w 374"/>
                <a:gd name="T13" fmla="*/ 37 h 378"/>
                <a:gd name="T14" fmla="*/ 156 w 374"/>
                <a:gd name="T15" fmla="*/ 4 h 378"/>
                <a:gd name="T16" fmla="*/ 139 w 374"/>
                <a:gd name="T17" fmla="*/ 8 h 378"/>
                <a:gd name="T18" fmla="*/ 142 w 374"/>
                <a:gd name="T19" fmla="*/ 25 h 378"/>
                <a:gd name="T20" fmla="*/ 174 w 374"/>
                <a:gd name="T21" fmla="*/ 79 h 378"/>
                <a:gd name="T22" fmla="*/ 174 w 374"/>
                <a:gd name="T23" fmla="*/ 87 h 378"/>
                <a:gd name="T24" fmla="*/ 170 w 374"/>
                <a:gd name="T25" fmla="*/ 87 h 378"/>
                <a:gd name="T26" fmla="*/ 145 w 374"/>
                <a:gd name="T27" fmla="*/ 78 h 378"/>
                <a:gd name="T28" fmla="*/ 100 w 374"/>
                <a:gd name="T29" fmla="*/ 65 h 378"/>
                <a:gd name="T30" fmla="*/ 0 w 374"/>
                <a:gd name="T31" fmla="*/ 165 h 378"/>
                <a:gd name="T32" fmla="*/ 91 w 374"/>
                <a:gd name="T33" fmla="*/ 361 h 378"/>
                <a:gd name="T34" fmla="*/ 125 w 374"/>
                <a:gd name="T35" fmla="*/ 378 h 378"/>
                <a:gd name="T36" fmla="*/ 142 w 374"/>
                <a:gd name="T37" fmla="*/ 374 h 378"/>
                <a:gd name="T38" fmla="*/ 187 w 374"/>
                <a:gd name="T39" fmla="*/ 365 h 378"/>
                <a:gd name="T40" fmla="*/ 234 w 374"/>
                <a:gd name="T41" fmla="*/ 375 h 378"/>
                <a:gd name="T42" fmla="*/ 250 w 374"/>
                <a:gd name="T43" fmla="*/ 378 h 378"/>
                <a:gd name="T44" fmla="*/ 284 w 374"/>
                <a:gd name="T45" fmla="*/ 361 h 378"/>
                <a:gd name="T46" fmla="*/ 374 w 374"/>
                <a:gd name="T47" fmla="*/ 164 h 378"/>
                <a:gd name="T48" fmla="*/ 274 w 374"/>
                <a:gd name="T49" fmla="*/ 64 h 378"/>
                <a:gd name="T50" fmla="*/ 209 w 374"/>
                <a:gd name="T51" fmla="*/ 45 h 378"/>
                <a:gd name="T52" fmla="*/ 246 w 374"/>
                <a:gd name="T53" fmla="*/ 28 h 378"/>
                <a:gd name="T54" fmla="*/ 240 w 374"/>
                <a:gd name="T55" fmla="*/ 47 h 378"/>
                <a:gd name="T56" fmla="*/ 197 w 374"/>
                <a:gd name="T57" fmla="*/ 77 h 378"/>
                <a:gd name="T58" fmla="*/ 209 w 374"/>
                <a:gd name="T59" fmla="*/ 45 h 378"/>
                <a:gd name="T60" fmla="*/ 266 w 374"/>
                <a:gd name="T61" fmla="*/ 342 h 378"/>
                <a:gd name="T62" fmla="*/ 265 w 374"/>
                <a:gd name="T63" fmla="*/ 343 h 378"/>
                <a:gd name="T64" fmla="*/ 249 w 374"/>
                <a:gd name="T65" fmla="*/ 352 h 378"/>
                <a:gd name="T66" fmla="*/ 241 w 374"/>
                <a:gd name="T67" fmla="*/ 350 h 378"/>
                <a:gd name="T68" fmla="*/ 186 w 374"/>
                <a:gd name="T69" fmla="*/ 339 h 378"/>
                <a:gd name="T70" fmla="*/ 132 w 374"/>
                <a:gd name="T71" fmla="*/ 350 h 378"/>
                <a:gd name="T72" fmla="*/ 124 w 374"/>
                <a:gd name="T73" fmla="*/ 352 h 378"/>
                <a:gd name="T74" fmla="*/ 107 w 374"/>
                <a:gd name="T75" fmla="*/ 343 h 378"/>
                <a:gd name="T76" fmla="*/ 106 w 374"/>
                <a:gd name="T77" fmla="*/ 341 h 378"/>
                <a:gd name="T78" fmla="*/ 24 w 374"/>
                <a:gd name="T79" fmla="*/ 164 h 378"/>
                <a:gd name="T80" fmla="*/ 99 w 374"/>
                <a:gd name="T81" fmla="*/ 89 h 378"/>
                <a:gd name="T82" fmla="*/ 134 w 374"/>
                <a:gd name="T83" fmla="*/ 99 h 378"/>
                <a:gd name="T84" fmla="*/ 164 w 374"/>
                <a:gd name="T85" fmla="*/ 110 h 378"/>
                <a:gd name="T86" fmla="*/ 242 w 374"/>
                <a:gd name="T87" fmla="*/ 95 h 378"/>
                <a:gd name="T88" fmla="*/ 274 w 374"/>
                <a:gd name="T89" fmla="*/ 89 h 378"/>
                <a:gd name="T90" fmla="*/ 349 w 374"/>
                <a:gd name="T91" fmla="*/ 164 h 378"/>
                <a:gd name="T92" fmla="*/ 266 w 374"/>
                <a:gd name="T93" fmla="*/ 342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78">
                  <a:moveTo>
                    <a:pt x="274" y="64"/>
                  </a:moveTo>
                  <a:cubicBezTo>
                    <a:pt x="269" y="64"/>
                    <a:pt x="264" y="64"/>
                    <a:pt x="259" y="65"/>
                  </a:cubicBezTo>
                  <a:cubicBezTo>
                    <a:pt x="260" y="63"/>
                    <a:pt x="262" y="60"/>
                    <a:pt x="264" y="58"/>
                  </a:cubicBezTo>
                  <a:cubicBezTo>
                    <a:pt x="274" y="35"/>
                    <a:pt x="274" y="15"/>
                    <a:pt x="274" y="14"/>
                  </a:cubicBezTo>
                  <a:cubicBezTo>
                    <a:pt x="274" y="7"/>
                    <a:pt x="269" y="2"/>
                    <a:pt x="261" y="2"/>
                  </a:cubicBezTo>
                  <a:cubicBezTo>
                    <a:pt x="229" y="2"/>
                    <a:pt x="205" y="10"/>
                    <a:pt x="190" y="29"/>
                  </a:cubicBezTo>
                  <a:cubicBezTo>
                    <a:pt x="187" y="31"/>
                    <a:pt x="186" y="34"/>
                    <a:pt x="185" y="37"/>
                  </a:cubicBezTo>
                  <a:cubicBezTo>
                    <a:pt x="172" y="15"/>
                    <a:pt x="156" y="5"/>
                    <a:pt x="156" y="4"/>
                  </a:cubicBezTo>
                  <a:cubicBezTo>
                    <a:pt x="150" y="0"/>
                    <a:pt x="142" y="2"/>
                    <a:pt x="139" y="8"/>
                  </a:cubicBezTo>
                  <a:cubicBezTo>
                    <a:pt x="135" y="14"/>
                    <a:pt x="136" y="22"/>
                    <a:pt x="142" y="25"/>
                  </a:cubicBezTo>
                  <a:cubicBezTo>
                    <a:pt x="144" y="27"/>
                    <a:pt x="169" y="43"/>
                    <a:pt x="174" y="79"/>
                  </a:cubicBezTo>
                  <a:lnTo>
                    <a:pt x="174" y="87"/>
                  </a:lnTo>
                  <a:lnTo>
                    <a:pt x="170" y="87"/>
                  </a:lnTo>
                  <a:cubicBezTo>
                    <a:pt x="161" y="85"/>
                    <a:pt x="154" y="82"/>
                    <a:pt x="145" y="78"/>
                  </a:cubicBezTo>
                  <a:cubicBezTo>
                    <a:pt x="131" y="72"/>
                    <a:pt x="117" y="65"/>
                    <a:pt x="100" y="65"/>
                  </a:cubicBezTo>
                  <a:cubicBezTo>
                    <a:pt x="45" y="65"/>
                    <a:pt x="0" y="110"/>
                    <a:pt x="0" y="165"/>
                  </a:cubicBezTo>
                  <a:cubicBezTo>
                    <a:pt x="0" y="284"/>
                    <a:pt x="81" y="354"/>
                    <a:pt x="91" y="361"/>
                  </a:cubicBezTo>
                  <a:cubicBezTo>
                    <a:pt x="99" y="369"/>
                    <a:pt x="109" y="378"/>
                    <a:pt x="125" y="378"/>
                  </a:cubicBezTo>
                  <a:cubicBezTo>
                    <a:pt x="131" y="378"/>
                    <a:pt x="136" y="376"/>
                    <a:pt x="142" y="374"/>
                  </a:cubicBezTo>
                  <a:cubicBezTo>
                    <a:pt x="142" y="374"/>
                    <a:pt x="164" y="365"/>
                    <a:pt x="187" y="365"/>
                  </a:cubicBezTo>
                  <a:cubicBezTo>
                    <a:pt x="211" y="365"/>
                    <a:pt x="232" y="374"/>
                    <a:pt x="234" y="375"/>
                  </a:cubicBezTo>
                  <a:cubicBezTo>
                    <a:pt x="239" y="378"/>
                    <a:pt x="245" y="378"/>
                    <a:pt x="250" y="378"/>
                  </a:cubicBezTo>
                  <a:cubicBezTo>
                    <a:pt x="266" y="378"/>
                    <a:pt x="276" y="369"/>
                    <a:pt x="284" y="361"/>
                  </a:cubicBezTo>
                  <a:cubicBezTo>
                    <a:pt x="292" y="353"/>
                    <a:pt x="374" y="283"/>
                    <a:pt x="374" y="164"/>
                  </a:cubicBezTo>
                  <a:cubicBezTo>
                    <a:pt x="374" y="109"/>
                    <a:pt x="329" y="64"/>
                    <a:pt x="274" y="64"/>
                  </a:cubicBezTo>
                  <a:close/>
                  <a:moveTo>
                    <a:pt x="209" y="45"/>
                  </a:moveTo>
                  <a:cubicBezTo>
                    <a:pt x="217" y="35"/>
                    <a:pt x="230" y="30"/>
                    <a:pt x="246" y="28"/>
                  </a:cubicBezTo>
                  <a:cubicBezTo>
                    <a:pt x="245" y="33"/>
                    <a:pt x="244" y="40"/>
                    <a:pt x="240" y="47"/>
                  </a:cubicBezTo>
                  <a:cubicBezTo>
                    <a:pt x="231" y="64"/>
                    <a:pt x="217" y="74"/>
                    <a:pt x="197" y="77"/>
                  </a:cubicBezTo>
                  <a:cubicBezTo>
                    <a:pt x="199" y="67"/>
                    <a:pt x="201" y="54"/>
                    <a:pt x="209" y="45"/>
                  </a:cubicBezTo>
                  <a:close/>
                  <a:moveTo>
                    <a:pt x="266" y="342"/>
                  </a:moveTo>
                  <a:lnTo>
                    <a:pt x="265" y="343"/>
                  </a:lnTo>
                  <a:cubicBezTo>
                    <a:pt x="259" y="349"/>
                    <a:pt x="255" y="352"/>
                    <a:pt x="249" y="352"/>
                  </a:cubicBezTo>
                  <a:cubicBezTo>
                    <a:pt x="246" y="352"/>
                    <a:pt x="242" y="352"/>
                    <a:pt x="241" y="350"/>
                  </a:cubicBezTo>
                  <a:cubicBezTo>
                    <a:pt x="240" y="350"/>
                    <a:pt x="215" y="339"/>
                    <a:pt x="186" y="339"/>
                  </a:cubicBezTo>
                  <a:cubicBezTo>
                    <a:pt x="157" y="339"/>
                    <a:pt x="132" y="350"/>
                    <a:pt x="132" y="350"/>
                  </a:cubicBezTo>
                  <a:cubicBezTo>
                    <a:pt x="130" y="352"/>
                    <a:pt x="126" y="352"/>
                    <a:pt x="124" y="352"/>
                  </a:cubicBezTo>
                  <a:cubicBezTo>
                    <a:pt x="117" y="352"/>
                    <a:pt x="114" y="349"/>
                    <a:pt x="107" y="343"/>
                  </a:cubicBezTo>
                  <a:lnTo>
                    <a:pt x="106" y="341"/>
                  </a:lnTo>
                  <a:cubicBezTo>
                    <a:pt x="105" y="342"/>
                    <a:pt x="24" y="277"/>
                    <a:pt x="24" y="164"/>
                  </a:cubicBezTo>
                  <a:cubicBezTo>
                    <a:pt x="24" y="123"/>
                    <a:pt x="57" y="89"/>
                    <a:pt x="99" y="89"/>
                  </a:cubicBezTo>
                  <a:cubicBezTo>
                    <a:pt x="111" y="89"/>
                    <a:pt x="122" y="94"/>
                    <a:pt x="134" y="99"/>
                  </a:cubicBezTo>
                  <a:cubicBezTo>
                    <a:pt x="144" y="103"/>
                    <a:pt x="152" y="108"/>
                    <a:pt x="164" y="110"/>
                  </a:cubicBezTo>
                  <a:cubicBezTo>
                    <a:pt x="190" y="115"/>
                    <a:pt x="217" y="110"/>
                    <a:pt x="242" y="95"/>
                  </a:cubicBezTo>
                  <a:cubicBezTo>
                    <a:pt x="250" y="90"/>
                    <a:pt x="260" y="89"/>
                    <a:pt x="274" y="89"/>
                  </a:cubicBezTo>
                  <a:cubicBezTo>
                    <a:pt x="315" y="89"/>
                    <a:pt x="349" y="123"/>
                    <a:pt x="349" y="164"/>
                  </a:cubicBezTo>
                  <a:cubicBezTo>
                    <a:pt x="349" y="277"/>
                    <a:pt x="267" y="342"/>
                    <a:pt x="266" y="342"/>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cxnSp>
        <p:nvCxnSpPr>
          <p:cNvPr id="46" name="Straight Connector 45">
            <a:extLst>
              <a:ext uri="{FF2B5EF4-FFF2-40B4-BE49-F238E27FC236}">
                <a16:creationId xmlns:a16="http://schemas.microsoft.com/office/drawing/2014/main" id="{E21E0C46-6E68-468F-8B88-F1C5C314A945}"/>
              </a:ext>
            </a:extLst>
          </p:cNvPr>
          <p:cNvCxnSpPr>
            <a:cxnSpLocks/>
          </p:cNvCxnSpPr>
          <p:nvPr/>
        </p:nvCxnSpPr>
        <p:spPr bwMode="gray">
          <a:xfrm>
            <a:off x="4329986" y="2560276"/>
            <a:ext cx="0" cy="15544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A3E8548-9880-42DD-88A9-1109A5A4FDEE}"/>
              </a:ext>
            </a:extLst>
          </p:cNvPr>
          <p:cNvCxnSpPr/>
          <p:nvPr/>
        </p:nvCxnSpPr>
        <p:spPr bwMode="gray">
          <a:xfrm>
            <a:off x="9230963" y="2399273"/>
            <a:ext cx="19274" cy="20116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2" name="Devices" descr="{&quot;Key&quot;:&quot;POWER_USER_SHAPE_ICON&quot;,&quot;Value&quot;:&quot;POWER_USER_SHAPE_ICON_STYLE_1&quot;}">
            <a:extLst>
              <a:ext uri="{FF2B5EF4-FFF2-40B4-BE49-F238E27FC236}">
                <a16:creationId xmlns:a16="http://schemas.microsoft.com/office/drawing/2014/main" id="{939FF3AF-A9E7-4D26-A302-18B1747C9A47}"/>
              </a:ext>
            </a:extLst>
          </p:cNvPr>
          <p:cNvGrpSpPr>
            <a:grpSpLocks noChangeAspect="1"/>
          </p:cNvGrpSpPr>
          <p:nvPr/>
        </p:nvGrpSpPr>
        <p:grpSpPr bwMode="auto">
          <a:xfrm>
            <a:off x="4042610" y="1656581"/>
            <a:ext cx="574751" cy="576072"/>
            <a:chOff x="26" y="26"/>
            <a:chExt cx="435" cy="436"/>
          </a:xfrm>
          <a:solidFill>
            <a:schemeClr val="accent1"/>
          </a:solidFill>
        </p:grpSpPr>
        <p:sp>
          <p:nvSpPr>
            <p:cNvPr id="53" name="Devices">
              <a:extLst>
                <a:ext uri="{FF2B5EF4-FFF2-40B4-BE49-F238E27FC236}">
                  <a16:creationId xmlns:a16="http://schemas.microsoft.com/office/drawing/2014/main" id="{E0A88BF7-0082-4CFE-A150-B8155E68DB1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54" name="Devices">
              <a:extLst>
                <a:ext uri="{FF2B5EF4-FFF2-40B4-BE49-F238E27FC236}">
                  <a16:creationId xmlns:a16="http://schemas.microsoft.com/office/drawing/2014/main" id="{A709A738-5FC2-42FB-9CC7-7C63A80043C6}"/>
                </a:ext>
              </a:extLst>
            </p:cNvPr>
            <p:cNvSpPr>
              <a:spLocks noEditPoints="1"/>
            </p:cNvSpPr>
            <p:nvPr/>
          </p:nvSpPr>
          <p:spPr bwMode="auto">
            <a:xfrm>
              <a:off x="144" y="117"/>
              <a:ext cx="218" cy="245"/>
            </a:xfrm>
            <a:custGeom>
              <a:avLst/>
              <a:gdLst>
                <a:gd name="T0" fmla="*/ 287 w 300"/>
                <a:gd name="T1" fmla="*/ 138 h 338"/>
                <a:gd name="T2" fmla="*/ 250 w 300"/>
                <a:gd name="T3" fmla="*/ 138 h 338"/>
                <a:gd name="T4" fmla="*/ 250 w 300"/>
                <a:gd name="T5" fmla="*/ 13 h 338"/>
                <a:gd name="T6" fmla="*/ 237 w 300"/>
                <a:gd name="T7" fmla="*/ 0 h 338"/>
                <a:gd name="T8" fmla="*/ 12 w 300"/>
                <a:gd name="T9" fmla="*/ 0 h 338"/>
                <a:gd name="T10" fmla="*/ 0 w 300"/>
                <a:gd name="T11" fmla="*/ 13 h 338"/>
                <a:gd name="T12" fmla="*/ 0 w 300"/>
                <a:gd name="T13" fmla="*/ 300 h 338"/>
                <a:gd name="T14" fmla="*/ 12 w 300"/>
                <a:gd name="T15" fmla="*/ 313 h 338"/>
                <a:gd name="T16" fmla="*/ 187 w 300"/>
                <a:gd name="T17" fmla="*/ 313 h 338"/>
                <a:gd name="T18" fmla="*/ 187 w 300"/>
                <a:gd name="T19" fmla="*/ 325 h 338"/>
                <a:gd name="T20" fmla="*/ 200 w 300"/>
                <a:gd name="T21" fmla="*/ 338 h 338"/>
                <a:gd name="T22" fmla="*/ 287 w 300"/>
                <a:gd name="T23" fmla="*/ 338 h 338"/>
                <a:gd name="T24" fmla="*/ 300 w 300"/>
                <a:gd name="T25" fmla="*/ 325 h 338"/>
                <a:gd name="T26" fmla="*/ 300 w 300"/>
                <a:gd name="T27" fmla="*/ 150 h 338"/>
                <a:gd name="T28" fmla="*/ 287 w 300"/>
                <a:gd name="T29" fmla="*/ 138 h 338"/>
                <a:gd name="T30" fmla="*/ 187 w 300"/>
                <a:gd name="T31" fmla="*/ 150 h 338"/>
                <a:gd name="T32" fmla="*/ 187 w 300"/>
                <a:gd name="T33" fmla="*/ 288 h 338"/>
                <a:gd name="T34" fmla="*/ 25 w 300"/>
                <a:gd name="T35" fmla="*/ 288 h 338"/>
                <a:gd name="T36" fmla="*/ 25 w 300"/>
                <a:gd name="T37" fmla="*/ 25 h 338"/>
                <a:gd name="T38" fmla="*/ 225 w 300"/>
                <a:gd name="T39" fmla="*/ 25 h 338"/>
                <a:gd name="T40" fmla="*/ 225 w 300"/>
                <a:gd name="T41" fmla="*/ 138 h 338"/>
                <a:gd name="T42" fmla="*/ 200 w 300"/>
                <a:gd name="T43" fmla="*/ 138 h 338"/>
                <a:gd name="T44" fmla="*/ 187 w 300"/>
                <a:gd name="T45" fmla="*/ 150 h 338"/>
                <a:gd name="T46" fmla="*/ 275 w 300"/>
                <a:gd name="T47" fmla="*/ 313 h 338"/>
                <a:gd name="T48" fmla="*/ 212 w 300"/>
                <a:gd name="T49" fmla="*/ 313 h 338"/>
                <a:gd name="T50" fmla="*/ 212 w 300"/>
                <a:gd name="T51" fmla="*/ 163 h 338"/>
                <a:gd name="T52" fmla="*/ 275 w 300"/>
                <a:gd name="T53" fmla="*/ 163 h 338"/>
                <a:gd name="T54" fmla="*/ 275 w 300"/>
                <a:gd name="T55" fmla="*/ 313 h 338"/>
                <a:gd name="T56" fmla="*/ 137 w 300"/>
                <a:gd name="T57" fmla="*/ 250 h 338"/>
                <a:gd name="T58" fmla="*/ 125 w 300"/>
                <a:gd name="T59" fmla="*/ 263 h 338"/>
                <a:gd name="T60" fmla="*/ 112 w 300"/>
                <a:gd name="T61" fmla="*/ 250 h 338"/>
                <a:gd name="T62" fmla="*/ 125 w 300"/>
                <a:gd name="T63" fmla="*/ 238 h 338"/>
                <a:gd name="T64" fmla="*/ 137 w 300"/>
                <a:gd name="T65" fmla="*/ 25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38">
                  <a:moveTo>
                    <a:pt x="287" y="138"/>
                  </a:moveTo>
                  <a:lnTo>
                    <a:pt x="250" y="138"/>
                  </a:lnTo>
                  <a:lnTo>
                    <a:pt x="250" y="13"/>
                  </a:lnTo>
                  <a:cubicBezTo>
                    <a:pt x="250" y="5"/>
                    <a:pt x="245" y="0"/>
                    <a:pt x="237" y="0"/>
                  </a:cubicBezTo>
                  <a:lnTo>
                    <a:pt x="12" y="0"/>
                  </a:lnTo>
                  <a:cubicBezTo>
                    <a:pt x="5" y="0"/>
                    <a:pt x="0" y="5"/>
                    <a:pt x="0" y="13"/>
                  </a:cubicBezTo>
                  <a:lnTo>
                    <a:pt x="0" y="300"/>
                  </a:lnTo>
                  <a:cubicBezTo>
                    <a:pt x="0" y="308"/>
                    <a:pt x="5" y="313"/>
                    <a:pt x="12" y="313"/>
                  </a:cubicBezTo>
                  <a:lnTo>
                    <a:pt x="187" y="313"/>
                  </a:lnTo>
                  <a:lnTo>
                    <a:pt x="187" y="325"/>
                  </a:lnTo>
                  <a:cubicBezTo>
                    <a:pt x="187" y="333"/>
                    <a:pt x="192" y="338"/>
                    <a:pt x="200" y="338"/>
                  </a:cubicBezTo>
                  <a:lnTo>
                    <a:pt x="287" y="338"/>
                  </a:lnTo>
                  <a:cubicBezTo>
                    <a:pt x="295" y="338"/>
                    <a:pt x="300" y="333"/>
                    <a:pt x="300" y="325"/>
                  </a:cubicBezTo>
                  <a:lnTo>
                    <a:pt x="300" y="150"/>
                  </a:lnTo>
                  <a:cubicBezTo>
                    <a:pt x="300" y="143"/>
                    <a:pt x="295" y="138"/>
                    <a:pt x="287" y="138"/>
                  </a:cubicBezTo>
                  <a:close/>
                  <a:moveTo>
                    <a:pt x="187" y="150"/>
                  </a:moveTo>
                  <a:lnTo>
                    <a:pt x="187" y="288"/>
                  </a:lnTo>
                  <a:lnTo>
                    <a:pt x="25" y="288"/>
                  </a:lnTo>
                  <a:lnTo>
                    <a:pt x="25" y="25"/>
                  </a:lnTo>
                  <a:lnTo>
                    <a:pt x="225" y="25"/>
                  </a:lnTo>
                  <a:lnTo>
                    <a:pt x="225" y="138"/>
                  </a:lnTo>
                  <a:lnTo>
                    <a:pt x="200" y="138"/>
                  </a:lnTo>
                  <a:cubicBezTo>
                    <a:pt x="192" y="138"/>
                    <a:pt x="187" y="143"/>
                    <a:pt x="187" y="150"/>
                  </a:cubicBezTo>
                  <a:close/>
                  <a:moveTo>
                    <a:pt x="275" y="313"/>
                  </a:moveTo>
                  <a:lnTo>
                    <a:pt x="212" y="313"/>
                  </a:lnTo>
                  <a:lnTo>
                    <a:pt x="212" y="163"/>
                  </a:lnTo>
                  <a:lnTo>
                    <a:pt x="275" y="163"/>
                  </a:lnTo>
                  <a:lnTo>
                    <a:pt x="275" y="313"/>
                  </a:lnTo>
                  <a:close/>
                  <a:moveTo>
                    <a:pt x="137" y="250"/>
                  </a:moveTo>
                  <a:cubicBezTo>
                    <a:pt x="137" y="258"/>
                    <a:pt x="132" y="263"/>
                    <a:pt x="125" y="263"/>
                  </a:cubicBezTo>
                  <a:cubicBezTo>
                    <a:pt x="117" y="263"/>
                    <a:pt x="112" y="258"/>
                    <a:pt x="112" y="250"/>
                  </a:cubicBezTo>
                  <a:cubicBezTo>
                    <a:pt x="112" y="243"/>
                    <a:pt x="117" y="238"/>
                    <a:pt x="125" y="238"/>
                  </a:cubicBezTo>
                  <a:cubicBezTo>
                    <a:pt x="132" y="238"/>
                    <a:pt x="137" y="243"/>
                    <a:pt x="137" y="25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55" name="Lightbulb" descr="{&quot;Key&quot;:&quot;POWER_USER_SHAPE_ICON&quot;,&quot;Value&quot;:&quot;POWER_USER_SHAPE_ICON_STYLE_1&quot;}">
            <a:extLst>
              <a:ext uri="{FF2B5EF4-FFF2-40B4-BE49-F238E27FC236}">
                <a16:creationId xmlns:a16="http://schemas.microsoft.com/office/drawing/2014/main" id="{F1D6634E-0FEC-438B-A4F2-04E8FE1EC23C}"/>
              </a:ext>
            </a:extLst>
          </p:cNvPr>
          <p:cNvGrpSpPr>
            <a:grpSpLocks noChangeAspect="1"/>
          </p:cNvGrpSpPr>
          <p:nvPr/>
        </p:nvGrpSpPr>
        <p:grpSpPr bwMode="auto">
          <a:xfrm>
            <a:off x="1530805" y="1653896"/>
            <a:ext cx="574751" cy="576072"/>
            <a:chOff x="26" y="26"/>
            <a:chExt cx="435" cy="436"/>
          </a:xfrm>
          <a:solidFill>
            <a:schemeClr val="accent1"/>
          </a:solidFill>
        </p:grpSpPr>
        <p:sp>
          <p:nvSpPr>
            <p:cNvPr id="56" name="Lightbulb">
              <a:extLst>
                <a:ext uri="{FF2B5EF4-FFF2-40B4-BE49-F238E27FC236}">
                  <a16:creationId xmlns:a16="http://schemas.microsoft.com/office/drawing/2014/main" id="{6487D7D4-C2F5-4E7C-B037-C3D8E3B9640B}"/>
                </a:ext>
              </a:extLst>
            </p:cNvPr>
            <p:cNvSpPr>
              <a:spLocks noEditPoints="1"/>
            </p:cNvSpPr>
            <p:nvPr/>
          </p:nvSpPr>
          <p:spPr bwMode="auto">
            <a:xfrm>
              <a:off x="160" y="108"/>
              <a:ext cx="170" cy="273"/>
            </a:xfrm>
            <a:custGeom>
              <a:avLst/>
              <a:gdLst>
                <a:gd name="T0" fmla="*/ 116 w 234"/>
                <a:gd name="T1" fmla="*/ 0 h 375"/>
                <a:gd name="T2" fmla="*/ 116 w 234"/>
                <a:gd name="T3" fmla="*/ 0 h 375"/>
                <a:gd name="T4" fmla="*/ 116 w 234"/>
                <a:gd name="T5" fmla="*/ 0 h 375"/>
                <a:gd name="T6" fmla="*/ 116 w 234"/>
                <a:gd name="T7" fmla="*/ 0 h 375"/>
                <a:gd name="T8" fmla="*/ 116 w 234"/>
                <a:gd name="T9" fmla="*/ 0 h 375"/>
                <a:gd name="T10" fmla="*/ 0 w 234"/>
                <a:gd name="T11" fmla="*/ 112 h 375"/>
                <a:gd name="T12" fmla="*/ 23 w 234"/>
                <a:gd name="T13" fmla="*/ 186 h 375"/>
                <a:gd name="T14" fmla="*/ 54 w 234"/>
                <a:gd name="T15" fmla="*/ 250 h 375"/>
                <a:gd name="T16" fmla="*/ 54 w 234"/>
                <a:gd name="T17" fmla="*/ 287 h 375"/>
                <a:gd name="T18" fmla="*/ 54 w 234"/>
                <a:gd name="T19" fmla="*/ 288 h 375"/>
                <a:gd name="T20" fmla="*/ 54 w 234"/>
                <a:gd name="T21" fmla="*/ 290 h 375"/>
                <a:gd name="T22" fmla="*/ 66 w 234"/>
                <a:gd name="T23" fmla="*/ 365 h 375"/>
                <a:gd name="T24" fmla="*/ 79 w 234"/>
                <a:gd name="T25" fmla="*/ 375 h 375"/>
                <a:gd name="T26" fmla="*/ 154 w 234"/>
                <a:gd name="T27" fmla="*/ 375 h 375"/>
                <a:gd name="T28" fmla="*/ 166 w 234"/>
                <a:gd name="T29" fmla="*/ 365 h 375"/>
                <a:gd name="T30" fmla="*/ 179 w 234"/>
                <a:gd name="T31" fmla="*/ 290 h 375"/>
                <a:gd name="T32" fmla="*/ 179 w 234"/>
                <a:gd name="T33" fmla="*/ 288 h 375"/>
                <a:gd name="T34" fmla="*/ 179 w 234"/>
                <a:gd name="T35" fmla="*/ 287 h 375"/>
                <a:gd name="T36" fmla="*/ 179 w 234"/>
                <a:gd name="T37" fmla="*/ 250 h 375"/>
                <a:gd name="T38" fmla="*/ 210 w 234"/>
                <a:gd name="T39" fmla="*/ 186 h 375"/>
                <a:gd name="T40" fmla="*/ 234 w 234"/>
                <a:gd name="T41" fmla="*/ 112 h 375"/>
                <a:gd name="T42" fmla="*/ 116 w 234"/>
                <a:gd name="T43" fmla="*/ 0 h 375"/>
                <a:gd name="T44" fmla="*/ 143 w 234"/>
                <a:gd name="T45" fmla="*/ 350 h 375"/>
                <a:gd name="T46" fmla="*/ 89 w 234"/>
                <a:gd name="T47" fmla="*/ 350 h 375"/>
                <a:gd name="T48" fmla="*/ 80 w 234"/>
                <a:gd name="T49" fmla="*/ 300 h 375"/>
                <a:gd name="T50" fmla="*/ 150 w 234"/>
                <a:gd name="T51" fmla="*/ 300 h 375"/>
                <a:gd name="T52" fmla="*/ 143 w 234"/>
                <a:gd name="T53" fmla="*/ 350 h 375"/>
                <a:gd name="T54" fmla="*/ 189 w 234"/>
                <a:gd name="T55" fmla="*/ 172 h 375"/>
                <a:gd name="T56" fmla="*/ 153 w 234"/>
                <a:gd name="T57" fmla="*/ 250 h 375"/>
                <a:gd name="T58" fmla="*/ 153 w 234"/>
                <a:gd name="T59" fmla="*/ 275 h 375"/>
                <a:gd name="T60" fmla="*/ 128 w 234"/>
                <a:gd name="T61" fmla="*/ 275 h 375"/>
                <a:gd name="T62" fmla="*/ 128 w 234"/>
                <a:gd name="T63" fmla="*/ 180 h 375"/>
                <a:gd name="T64" fmla="*/ 149 w 234"/>
                <a:gd name="T65" fmla="*/ 158 h 375"/>
                <a:gd name="T66" fmla="*/ 149 w 234"/>
                <a:gd name="T67" fmla="*/ 141 h 375"/>
                <a:gd name="T68" fmla="*/ 131 w 234"/>
                <a:gd name="T69" fmla="*/ 141 h 375"/>
                <a:gd name="T70" fmla="*/ 115 w 234"/>
                <a:gd name="T71" fmla="*/ 157 h 375"/>
                <a:gd name="T72" fmla="*/ 99 w 234"/>
                <a:gd name="T73" fmla="*/ 141 h 375"/>
                <a:gd name="T74" fmla="*/ 81 w 234"/>
                <a:gd name="T75" fmla="*/ 141 h 375"/>
                <a:gd name="T76" fmla="*/ 81 w 234"/>
                <a:gd name="T77" fmla="*/ 158 h 375"/>
                <a:gd name="T78" fmla="*/ 103 w 234"/>
                <a:gd name="T79" fmla="*/ 178 h 375"/>
                <a:gd name="T80" fmla="*/ 103 w 234"/>
                <a:gd name="T81" fmla="*/ 275 h 375"/>
                <a:gd name="T82" fmla="*/ 78 w 234"/>
                <a:gd name="T83" fmla="*/ 275 h 375"/>
                <a:gd name="T84" fmla="*/ 78 w 234"/>
                <a:gd name="T85" fmla="*/ 250 h 375"/>
                <a:gd name="T86" fmla="*/ 43 w 234"/>
                <a:gd name="T87" fmla="*/ 172 h 375"/>
                <a:gd name="T88" fmla="*/ 24 w 234"/>
                <a:gd name="T89" fmla="*/ 112 h 375"/>
                <a:gd name="T90" fmla="*/ 115 w 234"/>
                <a:gd name="T91" fmla="*/ 25 h 375"/>
                <a:gd name="T92" fmla="*/ 206 w 234"/>
                <a:gd name="T93" fmla="*/ 112 h 375"/>
                <a:gd name="T94" fmla="*/ 189 w 234"/>
                <a:gd name="T95" fmla="*/ 17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4" h="375">
                  <a:moveTo>
                    <a:pt x="116" y="0"/>
                  </a:moveTo>
                  <a:lnTo>
                    <a:pt x="116" y="0"/>
                  </a:lnTo>
                  <a:cubicBezTo>
                    <a:pt x="115" y="0"/>
                    <a:pt x="115" y="0"/>
                    <a:pt x="116" y="0"/>
                  </a:cubicBezTo>
                  <a:cubicBezTo>
                    <a:pt x="115" y="0"/>
                    <a:pt x="115" y="0"/>
                    <a:pt x="116" y="0"/>
                  </a:cubicBezTo>
                  <a:cubicBezTo>
                    <a:pt x="115" y="0"/>
                    <a:pt x="115" y="0"/>
                    <a:pt x="116" y="0"/>
                  </a:cubicBezTo>
                  <a:cubicBezTo>
                    <a:pt x="53" y="0"/>
                    <a:pt x="0" y="51"/>
                    <a:pt x="0" y="112"/>
                  </a:cubicBezTo>
                  <a:cubicBezTo>
                    <a:pt x="0" y="152"/>
                    <a:pt x="21" y="185"/>
                    <a:pt x="23" y="186"/>
                  </a:cubicBezTo>
                  <a:cubicBezTo>
                    <a:pt x="38" y="211"/>
                    <a:pt x="54" y="242"/>
                    <a:pt x="54" y="250"/>
                  </a:cubicBezTo>
                  <a:lnTo>
                    <a:pt x="54" y="287"/>
                  </a:lnTo>
                  <a:lnTo>
                    <a:pt x="54" y="288"/>
                  </a:lnTo>
                  <a:lnTo>
                    <a:pt x="54" y="290"/>
                  </a:lnTo>
                  <a:lnTo>
                    <a:pt x="66" y="365"/>
                  </a:lnTo>
                  <a:cubicBezTo>
                    <a:pt x="68" y="371"/>
                    <a:pt x="73" y="375"/>
                    <a:pt x="79" y="375"/>
                  </a:cubicBezTo>
                  <a:lnTo>
                    <a:pt x="154" y="375"/>
                  </a:lnTo>
                  <a:cubicBezTo>
                    <a:pt x="160" y="375"/>
                    <a:pt x="165" y="370"/>
                    <a:pt x="166" y="365"/>
                  </a:cubicBezTo>
                  <a:lnTo>
                    <a:pt x="179" y="290"/>
                  </a:lnTo>
                  <a:lnTo>
                    <a:pt x="179" y="288"/>
                  </a:lnTo>
                  <a:lnTo>
                    <a:pt x="179" y="287"/>
                  </a:lnTo>
                  <a:lnTo>
                    <a:pt x="179" y="250"/>
                  </a:lnTo>
                  <a:cubicBezTo>
                    <a:pt x="179" y="242"/>
                    <a:pt x="195" y="210"/>
                    <a:pt x="210" y="186"/>
                  </a:cubicBezTo>
                  <a:cubicBezTo>
                    <a:pt x="211" y="184"/>
                    <a:pt x="234" y="152"/>
                    <a:pt x="234" y="112"/>
                  </a:cubicBezTo>
                  <a:cubicBezTo>
                    <a:pt x="233" y="51"/>
                    <a:pt x="179" y="0"/>
                    <a:pt x="116" y="0"/>
                  </a:cubicBezTo>
                  <a:close/>
                  <a:moveTo>
                    <a:pt x="143" y="350"/>
                  </a:moveTo>
                  <a:lnTo>
                    <a:pt x="89" y="350"/>
                  </a:lnTo>
                  <a:lnTo>
                    <a:pt x="80" y="300"/>
                  </a:lnTo>
                  <a:lnTo>
                    <a:pt x="150" y="300"/>
                  </a:lnTo>
                  <a:lnTo>
                    <a:pt x="143" y="350"/>
                  </a:lnTo>
                  <a:close/>
                  <a:moveTo>
                    <a:pt x="189" y="172"/>
                  </a:moveTo>
                  <a:cubicBezTo>
                    <a:pt x="180" y="185"/>
                    <a:pt x="153" y="230"/>
                    <a:pt x="153" y="250"/>
                  </a:cubicBezTo>
                  <a:lnTo>
                    <a:pt x="153" y="275"/>
                  </a:lnTo>
                  <a:lnTo>
                    <a:pt x="128" y="275"/>
                  </a:lnTo>
                  <a:lnTo>
                    <a:pt x="128" y="180"/>
                  </a:lnTo>
                  <a:lnTo>
                    <a:pt x="149" y="158"/>
                  </a:lnTo>
                  <a:cubicBezTo>
                    <a:pt x="154" y="153"/>
                    <a:pt x="154" y="146"/>
                    <a:pt x="149" y="141"/>
                  </a:cubicBezTo>
                  <a:cubicBezTo>
                    <a:pt x="144" y="136"/>
                    <a:pt x="136" y="136"/>
                    <a:pt x="131" y="141"/>
                  </a:cubicBezTo>
                  <a:lnTo>
                    <a:pt x="115" y="157"/>
                  </a:lnTo>
                  <a:lnTo>
                    <a:pt x="99" y="141"/>
                  </a:lnTo>
                  <a:cubicBezTo>
                    <a:pt x="94" y="136"/>
                    <a:pt x="86" y="136"/>
                    <a:pt x="81" y="141"/>
                  </a:cubicBezTo>
                  <a:cubicBezTo>
                    <a:pt x="76" y="146"/>
                    <a:pt x="76" y="153"/>
                    <a:pt x="81" y="158"/>
                  </a:cubicBezTo>
                  <a:lnTo>
                    <a:pt x="103" y="178"/>
                  </a:lnTo>
                  <a:lnTo>
                    <a:pt x="103" y="275"/>
                  </a:lnTo>
                  <a:lnTo>
                    <a:pt x="78" y="275"/>
                  </a:lnTo>
                  <a:lnTo>
                    <a:pt x="78" y="250"/>
                  </a:lnTo>
                  <a:cubicBezTo>
                    <a:pt x="78" y="231"/>
                    <a:pt x="51" y="186"/>
                    <a:pt x="43" y="172"/>
                  </a:cubicBezTo>
                  <a:cubicBezTo>
                    <a:pt x="43" y="172"/>
                    <a:pt x="24" y="145"/>
                    <a:pt x="24" y="112"/>
                  </a:cubicBezTo>
                  <a:cubicBezTo>
                    <a:pt x="24" y="65"/>
                    <a:pt x="65" y="26"/>
                    <a:pt x="115" y="25"/>
                  </a:cubicBezTo>
                  <a:cubicBezTo>
                    <a:pt x="165" y="25"/>
                    <a:pt x="206" y="65"/>
                    <a:pt x="206" y="112"/>
                  </a:cubicBezTo>
                  <a:cubicBezTo>
                    <a:pt x="208" y="143"/>
                    <a:pt x="189" y="171"/>
                    <a:pt x="189" y="172"/>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57" name="Lightbulb">
              <a:extLst>
                <a:ext uri="{FF2B5EF4-FFF2-40B4-BE49-F238E27FC236}">
                  <a16:creationId xmlns:a16="http://schemas.microsoft.com/office/drawing/2014/main" id="{A6FF2894-ECEE-4936-89F2-ED35D2EACED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58" name="House" descr="{&quot;Key&quot;:&quot;POWER_USER_SHAPE_ICON&quot;,&quot;Value&quot;:&quot;POWER_USER_SHAPE_ICON_STYLE_1&quot;}">
            <a:extLst>
              <a:ext uri="{FF2B5EF4-FFF2-40B4-BE49-F238E27FC236}">
                <a16:creationId xmlns:a16="http://schemas.microsoft.com/office/drawing/2014/main" id="{0157F111-EDC3-4F15-BFC2-BDDEA2025DD1}"/>
              </a:ext>
            </a:extLst>
          </p:cNvPr>
          <p:cNvGrpSpPr>
            <a:grpSpLocks noChangeAspect="1"/>
          </p:cNvGrpSpPr>
          <p:nvPr/>
        </p:nvGrpSpPr>
        <p:grpSpPr bwMode="auto">
          <a:xfrm>
            <a:off x="2789862" y="1653896"/>
            <a:ext cx="574751" cy="576072"/>
            <a:chOff x="26" y="26"/>
            <a:chExt cx="435" cy="436"/>
          </a:xfrm>
          <a:solidFill>
            <a:schemeClr val="accent1"/>
          </a:solidFill>
        </p:grpSpPr>
        <p:sp>
          <p:nvSpPr>
            <p:cNvPr id="59" name="House">
              <a:extLst>
                <a:ext uri="{FF2B5EF4-FFF2-40B4-BE49-F238E27FC236}">
                  <a16:creationId xmlns:a16="http://schemas.microsoft.com/office/drawing/2014/main" id="{8A5E5D23-E179-4CF4-B8CF-3B6875F4EE71}"/>
                </a:ext>
              </a:extLst>
            </p:cNvPr>
            <p:cNvSpPr>
              <a:spLocks noEditPoints="1"/>
            </p:cNvSpPr>
            <p:nvPr/>
          </p:nvSpPr>
          <p:spPr bwMode="auto">
            <a:xfrm>
              <a:off x="108" y="107"/>
              <a:ext cx="273" cy="255"/>
            </a:xfrm>
            <a:custGeom>
              <a:avLst/>
              <a:gdLst>
                <a:gd name="T0" fmla="*/ 325 w 376"/>
                <a:gd name="T1" fmla="*/ 352 h 352"/>
                <a:gd name="T2" fmla="*/ 212 w 376"/>
                <a:gd name="T3" fmla="*/ 352 h 352"/>
                <a:gd name="T4" fmla="*/ 200 w 376"/>
                <a:gd name="T5" fmla="*/ 339 h 352"/>
                <a:gd name="T6" fmla="*/ 200 w 376"/>
                <a:gd name="T7" fmla="*/ 277 h 352"/>
                <a:gd name="T8" fmla="*/ 175 w 376"/>
                <a:gd name="T9" fmla="*/ 277 h 352"/>
                <a:gd name="T10" fmla="*/ 175 w 376"/>
                <a:gd name="T11" fmla="*/ 339 h 352"/>
                <a:gd name="T12" fmla="*/ 162 w 376"/>
                <a:gd name="T13" fmla="*/ 352 h 352"/>
                <a:gd name="T14" fmla="*/ 50 w 376"/>
                <a:gd name="T15" fmla="*/ 352 h 352"/>
                <a:gd name="T16" fmla="*/ 37 w 376"/>
                <a:gd name="T17" fmla="*/ 339 h 352"/>
                <a:gd name="T18" fmla="*/ 37 w 376"/>
                <a:gd name="T19" fmla="*/ 177 h 352"/>
                <a:gd name="T20" fmla="*/ 12 w 376"/>
                <a:gd name="T21" fmla="*/ 177 h 352"/>
                <a:gd name="T22" fmla="*/ 1 w 376"/>
                <a:gd name="T23" fmla="*/ 168 h 352"/>
                <a:gd name="T24" fmla="*/ 5 w 376"/>
                <a:gd name="T25" fmla="*/ 154 h 352"/>
                <a:gd name="T26" fmla="*/ 180 w 376"/>
                <a:gd name="T27" fmla="*/ 4 h 352"/>
                <a:gd name="T28" fmla="*/ 196 w 376"/>
                <a:gd name="T29" fmla="*/ 4 h 352"/>
                <a:gd name="T30" fmla="*/ 371 w 376"/>
                <a:gd name="T31" fmla="*/ 154 h 352"/>
                <a:gd name="T32" fmla="*/ 375 w 376"/>
                <a:gd name="T33" fmla="*/ 168 h 352"/>
                <a:gd name="T34" fmla="*/ 362 w 376"/>
                <a:gd name="T35" fmla="*/ 177 h 352"/>
                <a:gd name="T36" fmla="*/ 337 w 376"/>
                <a:gd name="T37" fmla="*/ 177 h 352"/>
                <a:gd name="T38" fmla="*/ 337 w 376"/>
                <a:gd name="T39" fmla="*/ 339 h 352"/>
                <a:gd name="T40" fmla="*/ 325 w 376"/>
                <a:gd name="T41" fmla="*/ 352 h 352"/>
                <a:gd name="T42" fmla="*/ 225 w 376"/>
                <a:gd name="T43" fmla="*/ 327 h 352"/>
                <a:gd name="T44" fmla="*/ 312 w 376"/>
                <a:gd name="T45" fmla="*/ 327 h 352"/>
                <a:gd name="T46" fmla="*/ 312 w 376"/>
                <a:gd name="T47" fmla="*/ 164 h 352"/>
                <a:gd name="T48" fmla="*/ 325 w 376"/>
                <a:gd name="T49" fmla="*/ 152 h 352"/>
                <a:gd name="T50" fmla="*/ 328 w 376"/>
                <a:gd name="T51" fmla="*/ 152 h 352"/>
                <a:gd name="T52" fmla="*/ 187 w 376"/>
                <a:gd name="T53" fmla="*/ 30 h 352"/>
                <a:gd name="T54" fmla="*/ 46 w 376"/>
                <a:gd name="T55" fmla="*/ 152 h 352"/>
                <a:gd name="T56" fmla="*/ 50 w 376"/>
                <a:gd name="T57" fmla="*/ 152 h 352"/>
                <a:gd name="T58" fmla="*/ 62 w 376"/>
                <a:gd name="T59" fmla="*/ 164 h 352"/>
                <a:gd name="T60" fmla="*/ 62 w 376"/>
                <a:gd name="T61" fmla="*/ 327 h 352"/>
                <a:gd name="T62" fmla="*/ 150 w 376"/>
                <a:gd name="T63" fmla="*/ 327 h 352"/>
                <a:gd name="T64" fmla="*/ 150 w 376"/>
                <a:gd name="T65" fmla="*/ 264 h 352"/>
                <a:gd name="T66" fmla="*/ 162 w 376"/>
                <a:gd name="T67" fmla="*/ 252 h 352"/>
                <a:gd name="T68" fmla="*/ 212 w 376"/>
                <a:gd name="T69" fmla="*/ 252 h 352"/>
                <a:gd name="T70" fmla="*/ 225 w 376"/>
                <a:gd name="T71" fmla="*/ 264 h 352"/>
                <a:gd name="T72" fmla="*/ 225 w 376"/>
                <a:gd name="T73" fmla="*/ 3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52">
                  <a:moveTo>
                    <a:pt x="325" y="352"/>
                  </a:moveTo>
                  <a:lnTo>
                    <a:pt x="212" y="352"/>
                  </a:lnTo>
                  <a:cubicBezTo>
                    <a:pt x="205" y="352"/>
                    <a:pt x="200" y="347"/>
                    <a:pt x="200" y="339"/>
                  </a:cubicBezTo>
                  <a:lnTo>
                    <a:pt x="200" y="277"/>
                  </a:lnTo>
                  <a:lnTo>
                    <a:pt x="175" y="277"/>
                  </a:lnTo>
                  <a:lnTo>
                    <a:pt x="175" y="339"/>
                  </a:lnTo>
                  <a:cubicBezTo>
                    <a:pt x="175" y="347"/>
                    <a:pt x="170" y="352"/>
                    <a:pt x="162" y="352"/>
                  </a:cubicBezTo>
                  <a:lnTo>
                    <a:pt x="50" y="352"/>
                  </a:lnTo>
                  <a:cubicBezTo>
                    <a:pt x="42" y="352"/>
                    <a:pt x="37" y="347"/>
                    <a:pt x="37" y="339"/>
                  </a:cubicBezTo>
                  <a:lnTo>
                    <a:pt x="37" y="177"/>
                  </a:lnTo>
                  <a:lnTo>
                    <a:pt x="12" y="177"/>
                  </a:lnTo>
                  <a:cubicBezTo>
                    <a:pt x="7" y="177"/>
                    <a:pt x="2" y="173"/>
                    <a:pt x="1" y="168"/>
                  </a:cubicBezTo>
                  <a:cubicBezTo>
                    <a:pt x="0" y="163"/>
                    <a:pt x="1" y="158"/>
                    <a:pt x="5" y="154"/>
                  </a:cubicBezTo>
                  <a:lnTo>
                    <a:pt x="180" y="4"/>
                  </a:lnTo>
                  <a:cubicBezTo>
                    <a:pt x="184" y="0"/>
                    <a:pt x="191" y="0"/>
                    <a:pt x="196" y="4"/>
                  </a:cubicBezTo>
                  <a:lnTo>
                    <a:pt x="371" y="154"/>
                  </a:lnTo>
                  <a:cubicBezTo>
                    <a:pt x="375" y="158"/>
                    <a:pt x="376" y="163"/>
                    <a:pt x="375" y="168"/>
                  </a:cubicBezTo>
                  <a:cubicBezTo>
                    <a:pt x="372" y="173"/>
                    <a:pt x="367" y="177"/>
                    <a:pt x="362" y="177"/>
                  </a:cubicBezTo>
                  <a:lnTo>
                    <a:pt x="337" y="177"/>
                  </a:lnTo>
                  <a:lnTo>
                    <a:pt x="337" y="339"/>
                  </a:lnTo>
                  <a:cubicBezTo>
                    <a:pt x="337" y="347"/>
                    <a:pt x="332" y="352"/>
                    <a:pt x="325" y="352"/>
                  </a:cubicBezTo>
                  <a:close/>
                  <a:moveTo>
                    <a:pt x="225" y="327"/>
                  </a:moveTo>
                  <a:lnTo>
                    <a:pt x="312" y="327"/>
                  </a:lnTo>
                  <a:lnTo>
                    <a:pt x="312" y="164"/>
                  </a:lnTo>
                  <a:cubicBezTo>
                    <a:pt x="312" y="157"/>
                    <a:pt x="317" y="152"/>
                    <a:pt x="325" y="152"/>
                  </a:cubicBezTo>
                  <a:lnTo>
                    <a:pt x="328" y="152"/>
                  </a:lnTo>
                  <a:lnTo>
                    <a:pt x="187" y="30"/>
                  </a:lnTo>
                  <a:lnTo>
                    <a:pt x="46" y="152"/>
                  </a:lnTo>
                  <a:lnTo>
                    <a:pt x="50" y="152"/>
                  </a:lnTo>
                  <a:cubicBezTo>
                    <a:pt x="57" y="152"/>
                    <a:pt x="62" y="157"/>
                    <a:pt x="62" y="164"/>
                  </a:cubicBezTo>
                  <a:lnTo>
                    <a:pt x="62" y="327"/>
                  </a:lnTo>
                  <a:lnTo>
                    <a:pt x="150" y="327"/>
                  </a:lnTo>
                  <a:lnTo>
                    <a:pt x="150" y="264"/>
                  </a:lnTo>
                  <a:cubicBezTo>
                    <a:pt x="150" y="257"/>
                    <a:pt x="155" y="252"/>
                    <a:pt x="162" y="252"/>
                  </a:cubicBezTo>
                  <a:lnTo>
                    <a:pt x="212" y="252"/>
                  </a:lnTo>
                  <a:cubicBezTo>
                    <a:pt x="220" y="252"/>
                    <a:pt x="225" y="257"/>
                    <a:pt x="225" y="264"/>
                  </a:cubicBezTo>
                  <a:lnTo>
                    <a:pt x="225" y="327"/>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sp>
          <p:nvSpPr>
            <p:cNvPr id="60" name="House">
              <a:extLst>
                <a:ext uri="{FF2B5EF4-FFF2-40B4-BE49-F238E27FC236}">
                  <a16:creationId xmlns:a16="http://schemas.microsoft.com/office/drawing/2014/main" id="{3FAB8B2B-FFDA-490B-9870-1C9E460A4C4B}"/>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fr-FR" sz="3200"/>
            </a:p>
          </p:txBody>
        </p:sp>
      </p:grpSp>
    </p:spTree>
    <p:extLst>
      <p:ext uri="{BB962C8B-B14F-4D97-AF65-F5344CB8AC3E}">
        <p14:creationId xmlns:p14="http://schemas.microsoft.com/office/powerpoint/2010/main" val="36613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en-US" dirty="0" smtClean="0"/>
              <a:t>Objectives &amp; emission reduction areas</a:t>
            </a:r>
            <a:endParaRPr lang="en-US" dirty="0"/>
          </a:p>
        </p:txBody>
      </p:sp>
    </p:spTree>
    <p:extLst>
      <p:ext uri="{BB962C8B-B14F-4D97-AF65-F5344CB8AC3E}">
        <p14:creationId xmlns:p14="http://schemas.microsoft.com/office/powerpoint/2010/main" val="2112535986"/>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Placeholder 28"/>
          <p:cNvGraphicFramePr>
            <a:graphicFrameLocks noGrp="1"/>
          </p:cNvGraphicFramePr>
          <p:nvPr>
            <p:ph type="chart" sz="quarter" idx="15"/>
            <p:extLst>
              <p:ext uri="{D42A27DB-BD31-4B8C-83A1-F6EECF244321}">
                <p14:modId xmlns:p14="http://schemas.microsoft.com/office/powerpoint/2010/main" val="4047911033"/>
              </p:ext>
            </p:extLst>
          </p:nvPr>
        </p:nvGraphicFramePr>
        <p:xfrm>
          <a:off x="-123658" y="1122183"/>
          <a:ext cx="11481800" cy="4068762"/>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 Placeholder 19"/>
          <p:cNvSpPr>
            <a:spLocks noGrp="1"/>
          </p:cNvSpPr>
          <p:nvPr>
            <p:ph type="body" sz="quarter" idx="13"/>
          </p:nvPr>
        </p:nvSpPr>
        <p:spPr>
          <a:xfrm>
            <a:off x="466344" y="5110845"/>
            <a:ext cx="11353479" cy="757255"/>
          </a:xfrm>
        </p:spPr>
        <p:txBody>
          <a:bodyPr/>
          <a:lstStyle/>
          <a:p>
            <a:r>
              <a:rPr lang="en-US" dirty="0" smtClean="0">
                <a:solidFill>
                  <a:schemeClr val="tx1"/>
                </a:solidFill>
              </a:rPr>
              <a:t>More than two-thirds </a:t>
            </a:r>
            <a:r>
              <a:rPr lang="en-US" dirty="0">
                <a:solidFill>
                  <a:schemeClr val="tx1"/>
                </a:solidFill>
              </a:rPr>
              <a:t>of </a:t>
            </a:r>
            <a:r>
              <a:rPr lang="hu-HU" dirty="0" smtClean="0">
                <a:solidFill>
                  <a:schemeClr val="tx1"/>
                </a:solidFill>
              </a:rPr>
              <a:t>the </a:t>
            </a:r>
            <a:r>
              <a:rPr lang="en-US" dirty="0" smtClean="0">
                <a:solidFill>
                  <a:schemeClr val="tx1"/>
                </a:solidFill>
              </a:rPr>
              <a:t>companies </a:t>
            </a:r>
            <a:r>
              <a:rPr lang="en-US" dirty="0">
                <a:solidFill>
                  <a:schemeClr val="tx1"/>
                </a:solidFill>
              </a:rPr>
              <a:t>that do not yet have such a policy plan to introduce it in the next 5 years or are interested in learning about options for policy development.</a:t>
            </a:r>
            <a:endParaRPr lang="en-US" noProof="0" dirty="0">
              <a:solidFill>
                <a:schemeClr val="tx1"/>
              </a:solidFill>
            </a:endParaRPr>
          </a:p>
        </p:txBody>
      </p:sp>
      <p:sp>
        <p:nvSpPr>
          <p:cNvPr id="3" name="Title 2"/>
          <p:cNvSpPr>
            <a:spLocks noGrp="1"/>
          </p:cNvSpPr>
          <p:nvPr>
            <p:ph type="title"/>
          </p:nvPr>
        </p:nvSpPr>
        <p:spPr>
          <a:xfrm>
            <a:off x="466344" y="402336"/>
            <a:ext cx="11188700" cy="698501"/>
          </a:xfrm>
        </p:spPr>
        <p:txBody>
          <a:bodyPr/>
          <a:lstStyle/>
          <a:p>
            <a:r>
              <a:rPr lang="en-US" b="1" dirty="0"/>
              <a:t>Does the company have a GHG emission reduction policy?</a:t>
            </a:r>
            <a:endParaRPr lang="en-US" b="1" noProof="0" dirty="0"/>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389993925"/>
              </p:ex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200"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11" name="TextBox 10"/>
          <p:cNvSpPr txBox="1"/>
          <p:nvPr/>
        </p:nvSpPr>
        <p:spPr bwMode="gray">
          <a:xfrm>
            <a:off x="9191459" y="1687107"/>
            <a:ext cx="2926081" cy="2831544"/>
          </a:xfrm>
          <a:prstGeom prst="rect">
            <a:avLst/>
          </a:prstGeom>
          <a:noFill/>
        </p:spPr>
        <p:txBody>
          <a:bodyPr wrap="square" lIns="0" tIns="0" rIns="0" bIns="0" rtlCol="0" anchor="ctr">
            <a:spAutoFit/>
          </a:bodyPr>
          <a:lstStyle/>
          <a:p>
            <a:r>
              <a:rPr lang="en-US" sz="2800" dirty="0" smtClean="0">
                <a:solidFill>
                  <a:schemeClr val="accent1"/>
                </a:solidFill>
              </a:rPr>
              <a:t>More than </a:t>
            </a:r>
            <a:r>
              <a:rPr lang="hu-HU" sz="4400" dirty="0" smtClean="0">
                <a:solidFill>
                  <a:schemeClr val="accent1"/>
                </a:solidFill>
              </a:rPr>
              <a:t>6</a:t>
            </a:r>
            <a:r>
              <a:rPr lang="en-US" sz="4400" dirty="0" smtClean="0">
                <a:solidFill>
                  <a:schemeClr val="accent1"/>
                </a:solidFill>
              </a:rPr>
              <a:t>0%</a:t>
            </a:r>
            <a:r>
              <a:rPr lang="en-US" sz="2800" dirty="0" smtClean="0">
                <a:solidFill>
                  <a:schemeClr val="accent1"/>
                </a:solidFill>
              </a:rPr>
              <a:t> have an emission reduction policy</a:t>
            </a:r>
            <a:r>
              <a:rPr lang="hu-HU" sz="2800" dirty="0" smtClean="0">
                <a:solidFill>
                  <a:schemeClr val="accent1"/>
                </a:solidFill>
              </a:rPr>
              <a:t>.</a:t>
            </a:r>
          </a:p>
          <a:p>
            <a:r>
              <a:rPr lang="en-US" sz="2800" dirty="0" smtClean="0">
                <a:solidFill>
                  <a:schemeClr val="bg2"/>
                </a:solidFill>
              </a:rPr>
              <a:t>Only 6 </a:t>
            </a:r>
            <a:r>
              <a:rPr lang="hu-HU" sz="2800" dirty="0" smtClean="0">
                <a:solidFill>
                  <a:schemeClr val="bg2"/>
                </a:solidFill>
              </a:rPr>
              <a:t>have no </a:t>
            </a:r>
            <a:r>
              <a:rPr lang="hu-HU" sz="2800" dirty="0" err="1" smtClean="0">
                <a:solidFill>
                  <a:schemeClr val="bg2"/>
                </a:solidFill>
              </a:rPr>
              <a:t>plans</a:t>
            </a:r>
            <a:r>
              <a:rPr lang="hu-HU" sz="2800" dirty="0" smtClean="0">
                <a:solidFill>
                  <a:schemeClr val="bg2"/>
                </a:solidFill>
              </a:rPr>
              <a:t> to </a:t>
            </a:r>
            <a:r>
              <a:rPr lang="hu-HU" sz="2800" dirty="0" err="1" smtClean="0">
                <a:solidFill>
                  <a:schemeClr val="bg2"/>
                </a:solidFill>
              </a:rPr>
              <a:t>introduce</a:t>
            </a:r>
            <a:r>
              <a:rPr lang="hu-HU" sz="2800" dirty="0" smtClean="0">
                <a:solidFill>
                  <a:schemeClr val="bg2"/>
                </a:solidFill>
              </a:rPr>
              <a:t> </a:t>
            </a:r>
            <a:r>
              <a:rPr lang="hu-HU" sz="2800" dirty="0" err="1" smtClean="0">
                <a:solidFill>
                  <a:schemeClr val="bg2"/>
                </a:solidFill>
              </a:rPr>
              <a:t>one</a:t>
            </a:r>
            <a:r>
              <a:rPr lang="hu-HU" sz="2800" dirty="0" smtClean="0">
                <a:solidFill>
                  <a:schemeClr val="bg2"/>
                </a:solidFill>
              </a:rPr>
              <a:t> </a:t>
            </a:r>
            <a:r>
              <a:rPr lang="hu-HU" sz="2800" dirty="0" err="1" smtClean="0">
                <a:solidFill>
                  <a:schemeClr val="bg2"/>
                </a:solidFill>
              </a:rPr>
              <a:t>at</a:t>
            </a:r>
            <a:r>
              <a:rPr lang="hu-HU" sz="2800" dirty="0" smtClean="0">
                <a:solidFill>
                  <a:schemeClr val="bg2"/>
                </a:solidFill>
              </a:rPr>
              <a:t> </a:t>
            </a:r>
            <a:r>
              <a:rPr lang="hu-HU" sz="2800" dirty="0" err="1" smtClean="0">
                <a:solidFill>
                  <a:schemeClr val="bg2"/>
                </a:solidFill>
              </a:rPr>
              <a:t>all</a:t>
            </a:r>
            <a:r>
              <a:rPr lang="hu-HU" sz="2800" dirty="0" smtClean="0">
                <a:solidFill>
                  <a:schemeClr val="bg2"/>
                </a:solidFill>
              </a:rPr>
              <a:t>.</a:t>
            </a:r>
            <a:endParaRPr lang="en-US" sz="2800" dirty="0">
              <a:solidFill>
                <a:schemeClr val="bg2"/>
              </a:solidFill>
            </a:endParaRPr>
          </a:p>
        </p:txBody>
      </p:sp>
      <p:sp>
        <p:nvSpPr>
          <p:cNvPr id="174" name="Freeform 26">
            <a:extLst>
              <a:ext uri="{FF2B5EF4-FFF2-40B4-BE49-F238E27FC236}">
                <a16:creationId xmlns:a16="http://schemas.microsoft.com/office/drawing/2014/main" id="{33550C94-FE97-734F-A541-B83B1B3FA01F}"/>
              </a:ext>
            </a:extLst>
          </p:cNvPr>
          <p:cNvSpPr>
            <a:spLocks/>
          </p:cNvSpPr>
          <p:nvPr/>
        </p:nvSpPr>
        <p:spPr bwMode="auto">
          <a:xfrm>
            <a:off x="8379710" y="16408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5" name="Oval 27">
            <a:extLst>
              <a:ext uri="{FF2B5EF4-FFF2-40B4-BE49-F238E27FC236}">
                <a16:creationId xmlns:a16="http://schemas.microsoft.com/office/drawing/2014/main" id="{34CB2D2C-0DE9-5C45-8068-7B141509E5AD}"/>
              </a:ext>
            </a:extLst>
          </p:cNvPr>
          <p:cNvSpPr>
            <a:spLocks noChangeArrowheads="1"/>
          </p:cNvSpPr>
          <p:nvPr/>
        </p:nvSpPr>
        <p:spPr bwMode="auto">
          <a:xfrm>
            <a:off x="8434479" y="15400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6" name="Oval 28">
            <a:extLst>
              <a:ext uri="{FF2B5EF4-FFF2-40B4-BE49-F238E27FC236}">
                <a16:creationId xmlns:a16="http://schemas.microsoft.com/office/drawing/2014/main" id="{1F696A62-ACFC-7146-8828-2610FFA0A342}"/>
              </a:ext>
            </a:extLst>
          </p:cNvPr>
          <p:cNvSpPr>
            <a:spLocks noChangeArrowheads="1"/>
          </p:cNvSpPr>
          <p:nvPr/>
        </p:nvSpPr>
        <p:spPr bwMode="auto">
          <a:xfrm>
            <a:off x="8737692" y="15400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7" name="Freeform 29">
            <a:extLst>
              <a:ext uri="{FF2B5EF4-FFF2-40B4-BE49-F238E27FC236}">
                <a16:creationId xmlns:a16="http://schemas.microsoft.com/office/drawing/2014/main" id="{21739760-AA1C-1F4B-A986-4BA1C4164C52}"/>
              </a:ext>
            </a:extLst>
          </p:cNvPr>
          <p:cNvSpPr>
            <a:spLocks/>
          </p:cNvSpPr>
          <p:nvPr/>
        </p:nvSpPr>
        <p:spPr bwMode="auto">
          <a:xfrm>
            <a:off x="8682923" y="16408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8" name="Freeform 26">
            <a:extLst>
              <a:ext uri="{FF2B5EF4-FFF2-40B4-BE49-F238E27FC236}">
                <a16:creationId xmlns:a16="http://schemas.microsoft.com/office/drawing/2014/main" id="{F3887858-DD41-634D-8289-067A8A50B975}"/>
              </a:ext>
            </a:extLst>
          </p:cNvPr>
          <p:cNvSpPr>
            <a:spLocks/>
          </p:cNvSpPr>
          <p:nvPr/>
        </p:nvSpPr>
        <p:spPr bwMode="auto">
          <a:xfrm>
            <a:off x="8379710" y="22885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9" name="Oval 27">
            <a:extLst>
              <a:ext uri="{FF2B5EF4-FFF2-40B4-BE49-F238E27FC236}">
                <a16:creationId xmlns:a16="http://schemas.microsoft.com/office/drawing/2014/main" id="{455E8053-1D27-3848-B4DF-109512401E37}"/>
              </a:ext>
            </a:extLst>
          </p:cNvPr>
          <p:cNvSpPr>
            <a:spLocks noChangeArrowheads="1"/>
          </p:cNvSpPr>
          <p:nvPr/>
        </p:nvSpPr>
        <p:spPr bwMode="auto">
          <a:xfrm>
            <a:off x="8434479" y="21877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0" name="Oval 28">
            <a:extLst>
              <a:ext uri="{FF2B5EF4-FFF2-40B4-BE49-F238E27FC236}">
                <a16:creationId xmlns:a16="http://schemas.microsoft.com/office/drawing/2014/main" id="{53032FBB-C461-AD47-B40E-E5DF978D1378}"/>
              </a:ext>
            </a:extLst>
          </p:cNvPr>
          <p:cNvSpPr>
            <a:spLocks noChangeArrowheads="1"/>
          </p:cNvSpPr>
          <p:nvPr/>
        </p:nvSpPr>
        <p:spPr bwMode="auto">
          <a:xfrm>
            <a:off x="8737691" y="21877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1" name="Freeform 29">
            <a:extLst>
              <a:ext uri="{FF2B5EF4-FFF2-40B4-BE49-F238E27FC236}">
                <a16:creationId xmlns:a16="http://schemas.microsoft.com/office/drawing/2014/main" id="{1A11CA2C-51FF-1940-B461-632A616504E3}"/>
              </a:ext>
            </a:extLst>
          </p:cNvPr>
          <p:cNvSpPr>
            <a:spLocks/>
          </p:cNvSpPr>
          <p:nvPr/>
        </p:nvSpPr>
        <p:spPr bwMode="auto">
          <a:xfrm>
            <a:off x="8682922" y="22885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2" name="Freeform 26">
            <a:extLst>
              <a:ext uri="{FF2B5EF4-FFF2-40B4-BE49-F238E27FC236}">
                <a16:creationId xmlns:a16="http://schemas.microsoft.com/office/drawing/2014/main" id="{E5324272-8634-874A-826A-ABD6FD109DD4}"/>
              </a:ext>
            </a:extLst>
          </p:cNvPr>
          <p:cNvSpPr>
            <a:spLocks/>
          </p:cNvSpPr>
          <p:nvPr/>
        </p:nvSpPr>
        <p:spPr bwMode="auto">
          <a:xfrm>
            <a:off x="8379710" y="29362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3" name="Oval 27">
            <a:extLst>
              <a:ext uri="{FF2B5EF4-FFF2-40B4-BE49-F238E27FC236}">
                <a16:creationId xmlns:a16="http://schemas.microsoft.com/office/drawing/2014/main" id="{4397ED4E-1F5A-5B4E-80AE-1C53DF115EDC}"/>
              </a:ext>
            </a:extLst>
          </p:cNvPr>
          <p:cNvSpPr>
            <a:spLocks noChangeArrowheads="1"/>
          </p:cNvSpPr>
          <p:nvPr/>
        </p:nvSpPr>
        <p:spPr bwMode="auto">
          <a:xfrm>
            <a:off x="8434479" y="28354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4" name="Oval 28">
            <a:extLst>
              <a:ext uri="{FF2B5EF4-FFF2-40B4-BE49-F238E27FC236}">
                <a16:creationId xmlns:a16="http://schemas.microsoft.com/office/drawing/2014/main" id="{472CFF5E-16DB-2C41-8162-93013236691A}"/>
              </a:ext>
            </a:extLst>
          </p:cNvPr>
          <p:cNvSpPr>
            <a:spLocks noChangeArrowheads="1"/>
          </p:cNvSpPr>
          <p:nvPr/>
        </p:nvSpPr>
        <p:spPr bwMode="auto">
          <a:xfrm>
            <a:off x="8737691" y="28354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5" name="Freeform 29">
            <a:extLst>
              <a:ext uri="{FF2B5EF4-FFF2-40B4-BE49-F238E27FC236}">
                <a16:creationId xmlns:a16="http://schemas.microsoft.com/office/drawing/2014/main" id="{B2D398BC-8099-584E-983F-E9E2FC5A35CD}"/>
              </a:ext>
            </a:extLst>
          </p:cNvPr>
          <p:cNvSpPr>
            <a:spLocks/>
          </p:cNvSpPr>
          <p:nvPr/>
        </p:nvSpPr>
        <p:spPr bwMode="auto">
          <a:xfrm>
            <a:off x="8682922" y="29362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6" name="Oval 36">
            <a:extLst>
              <a:ext uri="{FF2B5EF4-FFF2-40B4-BE49-F238E27FC236}">
                <a16:creationId xmlns:a16="http://schemas.microsoft.com/office/drawing/2014/main" id="{6068DC97-C10E-3C42-8DB4-08B8C07F50D3}"/>
              </a:ext>
            </a:extLst>
          </p:cNvPr>
          <p:cNvSpPr>
            <a:spLocks noChangeArrowheads="1"/>
          </p:cNvSpPr>
          <p:nvPr/>
        </p:nvSpPr>
        <p:spPr bwMode="auto">
          <a:xfrm>
            <a:off x="8434372" y="3463017"/>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7" name="Freeform 37">
            <a:extLst>
              <a:ext uri="{FF2B5EF4-FFF2-40B4-BE49-F238E27FC236}">
                <a16:creationId xmlns:a16="http://schemas.microsoft.com/office/drawing/2014/main" id="{2C0726A1-E92C-AC4E-AE59-2B05CEEDC065}"/>
              </a:ext>
            </a:extLst>
          </p:cNvPr>
          <p:cNvSpPr>
            <a:spLocks/>
          </p:cNvSpPr>
          <p:nvPr/>
        </p:nvSpPr>
        <p:spPr bwMode="auto">
          <a:xfrm>
            <a:off x="8379603" y="3563824"/>
            <a:ext cx="192882" cy="440532"/>
          </a:xfrm>
          <a:custGeom>
            <a:avLst/>
            <a:gdLst>
              <a:gd name="T0" fmla="*/ 16 w 21"/>
              <a:gd name="T1" fmla="*/ 0 h 48"/>
              <a:gd name="T2" fmla="*/ 4 w 21"/>
              <a:gd name="T3" fmla="*/ 0 h 48"/>
              <a:gd name="T4" fmla="*/ 0 w 21"/>
              <a:gd name="T5" fmla="*/ 4 h 48"/>
              <a:gd name="T6" fmla="*/ 0 w 21"/>
              <a:gd name="T7" fmla="*/ 20 h 48"/>
              <a:gd name="T8" fmla="*/ 2 w 21"/>
              <a:gd name="T9" fmla="*/ 22 h 48"/>
              <a:gd name="T10" fmla="*/ 3 w 21"/>
              <a:gd name="T11" fmla="*/ 20 h 48"/>
              <a:gd name="T12" fmla="*/ 3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6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6" y="0"/>
                </a:moveTo>
                <a:cubicBezTo>
                  <a:pt x="4" y="0"/>
                  <a:pt x="4" y="0"/>
                  <a:pt x="4" y="0"/>
                </a:cubicBezTo>
                <a:cubicBezTo>
                  <a:pt x="2" y="0"/>
                  <a:pt x="0" y="2"/>
                  <a:pt x="0" y="4"/>
                </a:cubicBezTo>
                <a:cubicBezTo>
                  <a:pt x="0" y="20"/>
                  <a:pt x="0" y="20"/>
                  <a:pt x="0" y="20"/>
                </a:cubicBezTo>
                <a:cubicBezTo>
                  <a:pt x="0" y="21"/>
                  <a:pt x="1" y="22"/>
                  <a:pt x="2" y="22"/>
                </a:cubicBezTo>
                <a:cubicBezTo>
                  <a:pt x="3" y="22"/>
                  <a:pt x="3" y="21"/>
                  <a:pt x="3" y="20"/>
                </a:cubicBezTo>
                <a:cubicBezTo>
                  <a:pt x="3" y="5"/>
                  <a:pt x="3" y="5"/>
                  <a:pt x="3" y="5"/>
                </a:cubicBezTo>
                <a:cubicBezTo>
                  <a:pt x="4" y="5"/>
                  <a:pt x="4" y="5"/>
                  <a:pt x="4" y="5"/>
                </a:cubicBezTo>
                <a:cubicBezTo>
                  <a:pt x="4" y="45"/>
                  <a:pt x="4" y="45"/>
                  <a:pt x="4" y="45"/>
                </a:cubicBezTo>
                <a:cubicBezTo>
                  <a:pt x="4" y="47"/>
                  <a:pt x="5"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6"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8" name="Oval 38">
            <a:extLst>
              <a:ext uri="{FF2B5EF4-FFF2-40B4-BE49-F238E27FC236}">
                <a16:creationId xmlns:a16="http://schemas.microsoft.com/office/drawing/2014/main" id="{79354088-D087-BC4A-A27B-D6AFAEE391B0}"/>
              </a:ext>
            </a:extLst>
          </p:cNvPr>
          <p:cNvSpPr>
            <a:spLocks noChangeArrowheads="1"/>
          </p:cNvSpPr>
          <p:nvPr/>
        </p:nvSpPr>
        <p:spPr bwMode="auto">
          <a:xfrm>
            <a:off x="8737584" y="3463017"/>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9" name="Freeform 39">
            <a:extLst>
              <a:ext uri="{FF2B5EF4-FFF2-40B4-BE49-F238E27FC236}">
                <a16:creationId xmlns:a16="http://schemas.microsoft.com/office/drawing/2014/main" id="{8910539A-CDA7-5844-8F25-585D343EFCA6}"/>
              </a:ext>
            </a:extLst>
          </p:cNvPr>
          <p:cNvSpPr>
            <a:spLocks/>
          </p:cNvSpPr>
          <p:nvPr/>
        </p:nvSpPr>
        <p:spPr bwMode="auto">
          <a:xfrm>
            <a:off x="8682815" y="3563824"/>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0" name="Oval 36">
            <a:extLst>
              <a:ext uri="{FF2B5EF4-FFF2-40B4-BE49-F238E27FC236}">
                <a16:creationId xmlns:a16="http://schemas.microsoft.com/office/drawing/2014/main" id="{6068DC97-C10E-3C42-8DB4-08B8C07F50D3}"/>
              </a:ext>
            </a:extLst>
          </p:cNvPr>
          <p:cNvSpPr>
            <a:spLocks noChangeArrowheads="1"/>
          </p:cNvSpPr>
          <p:nvPr/>
        </p:nvSpPr>
        <p:spPr bwMode="auto">
          <a:xfrm>
            <a:off x="8434372" y="4079362"/>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1" name="Freeform 37">
            <a:extLst>
              <a:ext uri="{FF2B5EF4-FFF2-40B4-BE49-F238E27FC236}">
                <a16:creationId xmlns:a16="http://schemas.microsoft.com/office/drawing/2014/main" id="{2C0726A1-E92C-AC4E-AE59-2B05CEEDC065}"/>
              </a:ext>
            </a:extLst>
          </p:cNvPr>
          <p:cNvSpPr>
            <a:spLocks/>
          </p:cNvSpPr>
          <p:nvPr/>
        </p:nvSpPr>
        <p:spPr bwMode="auto">
          <a:xfrm>
            <a:off x="8379603" y="4180169"/>
            <a:ext cx="192882" cy="440532"/>
          </a:xfrm>
          <a:custGeom>
            <a:avLst/>
            <a:gdLst>
              <a:gd name="T0" fmla="*/ 16 w 21"/>
              <a:gd name="T1" fmla="*/ 0 h 48"/>
              <a:gd name="T2" fmla="*/ 4 w 21"/>
              <a:gd name="T3" fmla="*/ 0 h 48"/>
              <a:gd name="T4" fmla="*/ 0 w 21"/>
              <a:gd name="T5" fmla="*/ 4 h 48"/>
              <a:gd name="T6" fmla="*/ 0 w 21"/>
              <a:gd name="T7" fmla="*/ 20 h 48"/>
              <a:gd name="T8" fmla="*/ 2 w 21"/>
              <a:gd name="T9" fmla="*/ 22 h 48"/>
              <a:gd name="T10" fmla="*/ 3 w 21"/>
              <a:gd name="T11" fmla="*/ 20 h 48"/>
              <a:gd name="T12" fmla="*/ 3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6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6" y="0"/>
                </a:moveTo>
                <a:cubicBezTo>
                  <a:pt x="4" y="0"/>
                  <a:pt x="4" y="0"/>
                  <a:pt x="4" y="0"/>
                </a:cubicBezTo>
                <a:cubicBezTo>
                  <a:pt x="2" y="0"/>
                  <a:pt x="0" y="2"/>
                  <a:pt x="0" y="4"/>
                </a:cubicBezTo>
                <a:cubicBezTo>
                  <a:pt x="0" y="20"/>
                  <a:pt x="0" y="20"/>
                  <a:pt x="0" y="20"/>
                </a:cubicBezTo>
                <a:cubicBezTo>
                  <a:pt x="0" y="21"/>
                  <a:pt x="1" y="22"/>
                  <a:pt x="2" y="22"/>
                </a:cubicBezTo>
                <a:cubicBezTo>
                  <a:pt x="3" y="22"/>
                  <a:pt x="3" y="21"/>
                  <a:pt x="3" y="20"/>
                </a:cubicBezTo>
                <a:cubicBezTo>
                  <a:pt x="3" y="5"/>
                  <a:pt x="3" y="5"/>
                  <a:pt x="3" y="5"/>
                </a:cubicBezTo>
                <a:cubicBezTo>
                  <a:pt x="4" y="5"/>
                  <a:pt x="4" y="5"/>
                  <a:pt x="4" y="5"/>
                </a:cubicBezTo>
                <a:cubicBezTo>
                  <a:pt x="4" y="45"/>
                  <a:pt x="4" y="45"/>
                  <a:pt x="4" y="45"/>
                </a:cubicBezTo>
                <a:cubicBezTo>
                  <a:pt x="4" y="47"/>
                  <a:pt x="5"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6"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2" name="Oval 38">
            <a:extLst>
              <a:ext uri="{FF2B5EF4-FFF2-40B4-BE49-F238E27FC236}">
                <a16:creationId xmlns:a16="http://schemas.microsoft.com/office/drawing/2014/main" id="{79354088-D087-BC4A-A27B-D6AFAEE391B0}"/>
              </a:ext>
            </a:extLst>
          </p:cNvPr>
          <p:cNvSpPr>
            <a:spLocks noChangeArrowheads="1"/>
          </p:cNvSpPr>
          <p:nvPr/>
        </p:nvSpPr>
        <p:spPr bwMode="auto">
          <a:xfrm>
            <a:off x="8737584" y="4079362"/>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3" name="Freeform 39">
            <a:extLst>
              <a:ext uri="{FF2B5EF4-FFF2-40B4-BE49-F238E27FC236}">
                <a16:creationId xmlns:a16="http://schemas.microsoft.com/office/drawing/2014/main" id="{8910539A-CDA7-5844-8F25-585D343EFCA6}"/>
              </a:ext>
            </a:extLst>
          </p:cNvPr>
          <p:cNvSpPr>
            <a:spLocks/>
          </p:cNvSpPr>
          <p:nvPr/>
        </p:nvSpPr>
        <p:spPr bwMode="auto">
          <a:xfrm>
            <a:off x="8682815" y="4180169"/>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4832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3"/>
          </p:nvPr>
        </p:nvSpPr>
        <p:spPr>
          <a:xfrm>
            <a:off x="415025" y="5028097"/>
            <a:ext cx="4978492" cy="757255"/>
          </a:xfrm>
        </p:spPr>
        <p:txBody>
          <a:bodyPr/>
          <a:lstStyle/>
          <a:p>
            <a:r>
              <a:rPr lang="en-US" sz="2800" dirty="0" smtClean="0">
                <a:solidFill>
                  <a:schemeClr val="accent1"/>
                </a:solidFill>
              </a:rPr>
              <a:t>BCSDH: 50</a:t>
            </a:r>
            <a:r>
              <a:rPr lang="hu-HU" sz="2800" dirty="0" smtClean="0">
                <a:solidFill>
                  <a:schemeClr val="accent1"/>
                </a:solidFill>
              </a:rPr>
              <a:t>% </a:t>
            </a:r>
            <a:r>
              <a:rPr lang="hu-HU" sz="2800" dirty="0" smtClean="0">
                <a:solidFill>
                  <a:schemeClr val="tx1"/>
                </a:solidFill>
              </a:rPr>
              <a:t>o</a:t>
            </a:r>
            <a:r>
              <a:rPr lang="en-US" sz="2800" dirty="0" smtClean="0">
                <a:solidFill>
                  <a:schemeClr val="tx1"/>
                </a:solidFill>
              </a:rPr>
              <a:t>f </a:t>
            </a:r>
            <a:r>
              <a:rPr lang="en-US" sz="2800" dirty="0">
                <a:solidFill>
                  <a:schemeClr val="tx1"/>
                </a:solidFill>
              </a:rPr>
              <a:t>the </a:t>
            </a:r>
            <a:r>
              <a:rPr lang="hu-HU" sz="2800" dirty="0">
                <a:solidFill>
                  <a:schemeClr val="tx1"/>
                </a:solidFill>
              </a:rPr>
              <a:t>r</a:t>
            </a:r>
            <a:r>
              <a:rPr lang="en-US" sz="2800" dirty="0" err="1" smtClean="0">
                <a:solidFill>
                  <a:schemeClr val="tx1"/>
                </a:solidFill>
              </a:rPr>
              <a:t>esponding</a:t>
            </a:r>
            <a:r>
              <a:rPr lang="en-US" sz="2800" dirty="0" smtClean="0">
                <a:solidFill>
                  <a:schemeClr val="tx1"/>
                </a:solidFill>
              </a:rPr>
              <a:t> companies </a:t>
            </a:r>
            <a:r>
              <a:rPr lang="en-US" sz="2800" dirty="0" smtClean="0">
                <a:solidFill>
                  <a:schemeClr val="accent1"/>
                </a:solidFill>
              </a:rPr>
              <a:t>have </a:t>
            </a:r>
            <a:r>
              <a:rPr lang="en-US" sz="2800" dirty="0">
                <a:solidFill>
                  <a:schemeClr val="accent1"/>
                </a:solidFill>
              </a:rPr>
              <a:t>specific emission reduction </a:t>
            </a:r>
            <a:r>
              <a:rPr lang="en-US" sz="2800" dirty="0" smtClean="0">
                <a:solidFill>
                  <a:schemeClr val="tx1"/>
                </a:solidFill>
              </a:rPr>
              <a:t>targets</a:t>
            </a:r>
            <a:endParaRPr lang="hu-HU" sz="2800" dirty="0" smtClean="0">
              <a:solidFill>
                <a:schemeClr val="tx1"/>
              </a:solidFill>
            </a:endParaRPr>
          </a:p>
        </p:txBody>
      </p:sp>
      <p:sp>
        <p:nvSpPr>
          <p:cNvPr id="3" name="Title 2"/>
          <p:cNvSpPr>
            <a:spLocks noGrp="1"/>
          </p:cNvSpPr>
          <p:nvPr>
            <p:ph type="title"/>
          </p:nvPr>
        </p:nvSpPr>
        <p:spPr>
          <a:xfrm>
            <a:off x="466344" y="402336"/>
            <a:ext cx="11188700" cy="698501"/>
          </a:xfrm>
        </p:spPr>
        <p:txBody>
          <a:bodyPr/>
          <a:lstStyle/>
          <a:p>
            <a:r>
              <a:rPr lang="hu-HU" b="1" noProof="0" dirty="0" err="1" smtClean="0"/>
              <a:t>Setting</a:t>
            </a:r>
            <a:r>
              <a:rPr lang="hu-HU" b="1" noProof="0" dirty="0" smtClean="0"/>
              <a:t> GHG </a:t>
            </a:r>
            <a:r>
              <a:rPr lang="hu-HU" b="1" noProof="0" dirty="0" err="1" smtClean="0"/>
              <a:t>emission</a:t>
            </a:r>
            <a:r>
              <a:rPr lang="hu-HU" b="1" noProof="0" dirty="0" smtClean="0"/>
              <a:t> </a:t>
            </a:r>
            <a:r>
              <a:rPr lang="hu-HU" b="1" noProof="0" dirty="0" err="1" smtClean="0"/>
              <a:t>reduction</a:t>
            </a:r>
            <a:r>
              <a:rPr lang="hu-HU" b="1" noProof="0" dirty="0" smtClean="0"/>
              <a:t> </a:t>
            </a:r>
            <a:r>
              <a:rPr lang="hu-HU" b="1" noProof="0" dirty="0" err="1" smtClean="0"/>
              <a:t>targets</a:t>
            </a:r>
            <a:endParaRPr lang="en-US" b="1" noProof="0" dirty="0"/>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389993925"/>
              </p:ex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10367"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graphicFrame>
        <p:nvGraphicFramePr>
          <p:cNvPr id="51" name="Chart Placeholder 25">
            <a:extLst>
              <a:ext uri="{FF2B5EF4-FFF2-40B4-BE49-F238E27FC236}">
                <a16:creationId xmlns:a16="http://schemas.microsoft.com/office/drawing/2014/main" id="{3A9AAAD9-44FD-4C43-83E3-9300D123465E}"/>
              </a:ext>
            </a:extLst>
          </p:cNvPr>
          <p:cNvGraphicFramePr>
            <a:graphicFrameLocks noGrp="1"/>
          </p:cNvGraphicFramePr>
          <p:nvPr>
            <p:ph type="chart" sz="quarter" idx="21"/>
            <p:extLst>
              <p:ext uri="{D42A27DB-BD31-4B8C-83A1-F6EECF244321}">
                <p14:modId xmlns:p14="http://schemas.microsoft.com/office/powerpoint/2010/main" val="1035633495"/>
              </p:ext>
            </p:extLst>
          </p:nvPr>
        </p:nvGraphicFramePr>
        <p:xfrm>
          <a:off x="440812" y="138723"/>
          <a:ext cx="5761461" cy="4849427"/>
        </p:xfrm>
        <a:graphic>
          <a:graphicData uri="http://schemas.openxmlformats.org/drawingml/2006/chart">
            <c:chart xmlns:c="http://schemas.openxmlformats.org/drawingml/2006/chart" xmlns:r="http://schemas.openxmlformats.org/officeDocument/2006/relationships" r:id="rId7"/>
          </a:graphicData>
        </a:graphic>
      </p:graphicFrame>
      <p:sp>
        <p:nvSpPr>
          <p:cNvPr id="49" name="Text Placeholder 19"/>
          <p:cNvSpPr>
            <a:spLocks noGrp="1"/>
          </p:cNvSpPr>
          <p:nvPr>
            <p:ph type="body" sz="quarter" idx="13"/>
          </p:nvPr>
        </p:nvSpPr>
        <p:spPr>
          <a:xfrm>
            <a:off x="466344" y="758733"/>
            <a:ext cx="11353479" cy="369979"/>
          </a:xfrm>
        </p:spPr>
        <p:txBody>
          <a:bodyPr/>
          <a:lstStyle/>
          <a:p>
            <a:r>
              <a:rPr lang="en-US" dirty="0" smtClean="0"/>
              <a:t>Results - BCSDH vs. other international surveys</a:t>
            </a:r>
          </a:p>
          <a:p>
            <a:endParaRPr lang="en-US" noProof="0" dirty="0"/>
          </a:p>
        </p:txBody>
      </p:sp>
      <p:pic>
        <p:nvPicPr>
          <p:cNvPr id="15" name="Picture 14"/>
          <p:cNvPicPr>
            <a:picLocks noChangeAspect="1"/>
          </p:cNvPicPr>
          <p:nvPr/>
        </p:nvPicPr>
        <p:blipFill rotWithShape="1">
          <a:blip r:embed="rId8"/>
          <a:srcRect t="11600" r="56878" b="7950"/>
          <a:stretch/>
        </p:blipFill>
        <p:spPr>
          <a:xfrm>
            <a:off x="6887050" y="1922612"/>
            <a:ext cx="1963580" cy="915838"/>
          </a:xfrm>
          <a:prstGeom prst="rect">
            <a:avLst/>
          </a:prstGeom>
        </p:spPr>
      </p:pic>
      <p:sp>
        <p:nvSpPr>
          <p:cNvPr id="55" name="Text Placeholder 19"/>
          <p:cNvSpPr>
            <a:spLocks noGrp="1"/>
          </p:cNvSpPr>
          <p:nvPr>
            <p:ph type="body" sz="quarter" idx="13"/>
          </p:nvPr>
        </p:nvSpPr>
        <p:spPr>
          <a:xfrm>
            <a:off x="8953500" y="1922612"/>
            <a:ext cx="2076450" cy="757255"/>
          </a:xfrm>
        </p:spPr>
        <p:txBody>
          <a:bodyPr/>
          <a:lstStyle/>
          <a:p>
            <a:r>
              <a:rPr lang="en-US" sz="1600" dirty="0" smtClean="0">
                <a:solidFill>
                  <a:srgbClr val="012169"/>
                </a:solidFill>
              </a:rPr>
              <a:t>61% </a:t>
            </a:r>
            <a:r>
              <a:rPr lang="hu-HU" sz="1600" dirty="0" smtClean="0">
                <a:solidFill>
                  <a:schemeClr val="tx1"/>
                </a:solidFill>
              </a:rPr>
              <a:t>o</a:t>
            </a:r>
            <a:r>
              <a:rPr lang="en-US" sz="1600" dirty="0" smtClean="0">
                <a:solidFill>
                  <a:schemeClr val="tx1"/>
                </a:solidFill>
              </a:rPr>
              <a:t>f </a:t>
            </a:r>
            <a:r>
              <a:rPr lang="en-US" sz="1600" dirty="0">
                <a:solidFill>
                  <a:schemeClr val="tx1"/>
                </a:solidFill>
              </a:rPr>
              <a:t>the </a:t>
            </a:r>
            <a:r>
              <a:rPr lang="hu-HU" sz="1600" dirty="0">
                <a:solidFill>
                  <a:schemeClr val="tx1"/>
                </a:solidFill>
              </a:rPr>
              <a:t>r</a:t>
            </a:r>
            <a:r>
              <a:rPr lang="en-US" sz="1600" dirty="0" err="1" smtClean="0">
                <a:solidFill>
                  <a:schemeClr val="tx1"/>
                </a:solidFill>
              </a:rPr>
              <a:t>esponding</a:t>
            </a:r>
            <a:r>
              <a:rPr lang="en-US" sz="1600" dirty="0" smtClean="0">
                <a:solidFill>
                  <a:schemeClr val="tx1"/>
                </a:solidFill>
              </a:rPr>
              <a:t> companies (n=100) </a:t>
            </a:r>
            <a:r>
              <a:rPr lang="en-US" sz="1600" dirty="0" smtClean="0">
                <a:solidFill>
                  <a:srgbClr val="012169"/>
                </a:solidFill>
              </a:rPr>
              <a:t>have </a:t>
            </a:r>
            <a:r>
              <a:rPr lang="en-US" sz="1600" dirty="0">
                <a:solidFill>
                  <a:srgbClr val="012169"/>
                </a:solidFill>
              </a:rPr>
              <a:t>specific emission reduction </a:t>
            </a:r>
            <a:r>
              <a:rPr lang="en-US" sz="1600" dirty="0" smtClean="0">
                <a:solidFill>
                  <a:schemeClr val="tx1"/>
                </a:solidFill>
              </a:rPr>
              <a:t>targets</a:t>
            </a:r>
            <a:r>
              <a:rPr lang="hu-HU" sz="1600" dirty="0" smtClean="0">
                <a:solidFill>
                  <a:schemeClr val="tx1"/>
                </a:solidFill>
              </a:rPr>
              <a:t>.</a:t>
            </a:r>
          </a:p>
        </p:txBody>
      </p:sp>
      <p:pic>
        <p:nvPicPr>
          <p:cNvPr id="10332" name="Picture 92" descr="https://www.allianceforcorporatetransparency.org/assets/logos/logo-AC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87051" y="3746818"/>
            <a:ext cx="1963579" cy="722553"/>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9"/>
          <p:cNvSpPr>
            <a:spLocks noGrp="1"/>
          </p:cNvSpPr>
          <p:nvPr>
            <p:ph type="body" sz="quarter" idx="13"/>
          </p:nvPr>
        </p:nvSpPr>
        <p:spPr>
          <a:xfrm>
            <a:off x="8953500" y="3699733"/>
            <a:ext cx="2701544" cy="757255"/>
          </a:xfrm>
        </p:spPr>
        <p:txBody>
          <a:bodyPr/>
          <a:lstStyle/>
          <a:p>
            <a:r>
              <a:rPr lang="en-US" sz="1600" dirty="0" smtClean="0">
                <a:solidFill>
                  <a:srgbClr val="012169"/>
                </a:solidFill>
              </a:rPr>
              <a:t>35% </a:t>
            </a:r>
            <a:r>
              <a:rPr lang="hu-HU" sz="1600" dirty="0" smtClean="0">
                <a:solidFill>
                  <a:schemeClr val="tx1"/>
                </a:solidFill>
              </a:rPr>
              <a:t>o</a:t>
            </a:r>
            <a:r>
              <a:rPr lang="en-US" sz="1600" dirty="0" smtClean="0">
                <a:solidFill>
                  <a:schemeClr val="tx1"/>
                </a:solidFill>
              </a:rPr>
              <a:t>f </a:t>
            </a:r>
            <a:r>
              <a:rPr lang="en-US" sz="1600" dirty="0">
                <a:solidFill>
                  <a:schemeClr val="tx1"/>
                </a:solidFill>
              </a:rPr>
              <a:t>the </a:t>
            </a:r>
            <a:r>
              <a:rPr lang="hu-HU" sz="1600" dirty="0">
                <a:solidFill>
                  <a:schemeClr val="tx1"/>
                </a:solidFill>
              </a:rPr>
              <a:t>r</a:t>
            </a:r>
            <a:r>
              <a:rPr lang="en-US" sz="1600" dirty="0" err="1" smtClean="0">
                <a:solidFill>
                  <a:schemeClr val="tx1"/>
                </a:solidFill>
              </a:rPr>
              <a:t>esponding</a:t>
            </a:r>
            <a:r>
              <a:rPr lang="en-US" sz="1600" dirty="0" smtClean="0">
                <a:solidFill>
                  <a:schemeClr val="tx1"/>
                </a:solidFill>
              </a:rPr>
              <a:t> companies (n=1000) </a:t>
            </a:r>
            <a:r>
              <a:rPr lang="en-US" sz="1600" dirty="0" smtClean="0">
                <a:solidFill>
                  <a:srgbClr val="012169"/>
                </a:solidFill>
              </a:rPr>
              <a:t>have </a:t>
            </a:r>
            <a:r>
              <a:rPr lang="en-US" sz="1600" dirty="0">
                <a:solidFill>
                  <a:srgbClr val="012169"/>
                </a:solidFill>
              </a:rPr>
              <a:t>specific </a:t>
            </a:r>
            <a:r>
              <a:rPr lang="en-US" sz="1600" dirty="0" smtClean="0">
                <a:solidFill>
                  <a:schemeClr val="tx1"/>
                </a:solidFill>
              </a:rPr>
              <a:t>targets related to climate change</a:t>
            </a:r>
            <a:r>
              <a:rPr lang="hu-HU" sz="1600" dirty="0" smtClean="0">
                <a:solidFill>
                  <a:schemeClr val="tx1"/>
                </a:solidFill>
              </a:rPr>
              <a:t>.</a:t>
            </a:r>
          </a:p>
        </p:txBody>
      </p:sp>
    </p:spTree>
    <p:extLst>
      <p:ext uri="{BB962C8B-B14F-4D97-AF65-F5344CB8AC3E}">
        <p14:creationId xmlns:p14="http://schemas.microsoft.com/office/powerpoint/2010/main" val="170573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hu-HU" b="1" noProof="0" dirty="0" smtClean="0"/>
              <a:t>Net </a:t>
            </a:r>
            <a:r>
              <a:rPr lang="hu-HU" b="1" noProof="0" dirty="0" err="1" smtClean="0"/>
              <a:t>zero</a:t>
            </a:r>
            <a:r>
              <a:rPr lang="hu-HU" b="1" noProof="0" dirty="0" smtClean="0"/>
              <a:t> </a:t>
            </a:r>
            <a:r>
              <a:rPr lang="hu-HU" b="1" noProof="0" dirty="0" err="1" smtClean="0"/>
              <a:t>ambitions</a:t>
            </a:r>
            <a:endParaRPr lang="en-US" b="1" noProof="0" dirty="0"/>
          </a:p>
        </p:txBody>
      </p:sp>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389993925"/>
              </p:ex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13416"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47" name="Text Placeholder 19"/>
          <p:cNvSpPr>
            <a:spLocks noGrp="1"/>
          </p:cNvSpPr>
          <p:nvPr>
            <p:ph type="body" sz="quarter" idx="13"/>
          </p:nvPr>
        </p:nvSpPr>
        <p:spPr>
          <a:xfrm>
            <a:off x="417411" y="2017559"/>
            <a:ext cx="928362" cy="757255"/>
          </a:xfrm>
        </p:spPr>
        <p:txBody>
          <a:bodyPr/>
          <a:lstStyle/>
          <a:p>
            <a:r>
              <a:rPr lang="hu-HU" sz="4000" dirty="0" smtClean="0">
                <a:solidFill>
                  <a:schemeClr val="accent1"/>
                </a:solidFill>
              </a:rPr>
              <a:t>3</a:t>
            </a:r>
            <a:r>
              <a:rPr lang="en-US" sz="4000" dirty="0">
                <a:solidFill>
                  <a:schemeClr val="accent1"/>
                </a:solidFill>
              </a:rPr>
              <a:t>1</a:t>
            </a:r>
            <a:r>
              <a:rPr lang="en-US" sz="4000" dirty="0" smtClean="0">
                <a:solidFill>
                  <a:schemeClr val="accent1"/>
                </a:solidFill>
              </a:rPr>
              <a:t>% </a:t>
            </a:r>
          </a:p>
        </p:txBody>
      </p:sp>
      <p:sp>
        <p:nvSpPr>
          <p:cNvPr id="58" name="Hexagon 57"/>
          <p:cNvSpPr/>
          <p:nvPr/>
        </p:nvSpPr>
        <p:spPr bwMode="gray">
          <a:xfrm>
            <a:off x="5300290" y="2688559"/>
            <a:ext cx="1087502" cy="937501"/>
          </a:xfrm>
          <a:prstGeom prst="hexagon">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59" name="Hexagon 58"/>
          <p:cNvSpPr/>
          <p:nvPr/>
        </p:nvSpPr>
        <p:spPr bwMode="gray">
          <a:xfrm>
            <a:off x="5300290" y="1704699"/>
            <a:ext cx="1087502" cy="937501"/>
          </a:xfrm>
          <a:prstGeom prst="hexagon">
            <a:avLst/>
          </a:prstGeom>
          <a:solidFill>
            <a:schemeClr val="accent6"/>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endParaRPr>
          </a:p>
        </p:txBody>
      </p:sp>
      <p:sp>
        <p:nvSpPr>
          <p:cNvPr id="60" name="Hexagon 59"/>
          <p:cNvSpPr/>
          <p:nvPr/>
        </p:nvSpPr>
        <p:spPr bwMode="gray">
          <a:xfrm>
            <a:off x="5300290" y="3672420"/>
            <a:ext cx="1087502" cy="937501"/>
          </a:xfrm>
          <a:prstGeom prst="hexagon">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61" name="Hexagon 60"/>
          <p:cNvSpPr/>
          <p:nvPr/>
        </p:nvSpPr>
        <p:spPr bwMode="gray">
          <a:xfrm>
            <a:off x="6201733" y="3177914"/>
            <a:ext cx="1087502" cy="937501"/>
          </a:xfrm>
          <a:prstGeom prst="hexagon">
            <a:avLst/>
          </a:prstGeom>
          <a:pattFill prst="pct60">
            <a:fgClr>
              <a:srgbClr val="26890D"/>
            </a:fgClr>
            <a:bgClr>
              <a:schemeClr val="bg1"/>
            </a:bgClr>
          </a:patt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62" name="Hexagon 61"/>
          <p:cNvSpPr/>
          <p:nvPr/>
        </p:nvSpPr>
        <p:spPr bwMode="gray">
          <a:xfrm>
            <a:off x="6201733" y="2199205"/>
            <a:ext cx="1087502" cy="937501"/>
          </a:xfrm>
          <a:prstGeom prst="hexagon">
            <a:avLst/>
          </a:prstGeom>
          <a:solidFill>
            <a:schemeClr val="accent5"/>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63" name="Hexagon 62"/>
          <p:cNvSpPr/>
          <p:nvPr/>
        </p:nvSpPr>
        <p:spPr bwMode="gray">
          <a:xfrm>
            <a:off x="4398847" y="3177914"/>
            <a:ext cx="1087502" cy="937501"/>
          </a:xfrm>
          <a:prstGeom prst="hexagon">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64" name="Hexagon 63"/>
          <p:cNvSpPr/>
          <p:nvPr/>
        </p:nvSpPr>
        <p:spPr bwMode="gray">
          <a:xfrm>
            <a:off x="4398847" y="2199205"/>
            <a:ext cx="1087502" cy="937501"/>
          </a:xfrm>
          <a:prstGeom prst="hexagon">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endParaRPr lang="en-US" sz="1000" b="1" dirty="0">
              <a:solidFill>
                <a:schemeClr val="bg1"/>
              </a:solidFill>
              <a:cs typeface="Arial" pitchFamily="34" charset="0"/>
            </a:endParaRPr>
          </a:p>
        </p:txBody>
      </p:sp>
      <p:sp>
        <p:nvSpPr>
          <p:cNvPr id="14" name="TextBox 13"/>
          <p:cNvSpPr txBox="1"/>
          <p:nvPr/>
        </p:nvSpPr>
        <p:spPr>
          <a:xfrm>
            <a:off x="1479695" y="1432864"/>
            <a:ext cx="3047339" cy="1892826"/>
          </a:xfrm>
          <a:prstGeom prst="rect">
            <a:avLst/>
          </a:prstGeom>
          <a:noFill/>
        </p:spPr>
        <p:txBody>
          <a:bodyPr wrap="square" lIns="0" tIns="0" rIns="0" bIns="0" rtlCol="0">
            <a:spAutoFit/>
          </a:bodyPr>
          <a:lstStyle/>
          <a:p>
            <a:pPr>
              <a:spcBef>
                <a:spcPts val="600"/>
              </a:spcBef>
              <a:buSzPct val="100000"/>
            </a:pPr>
            <a:r>
              <a:rPr lang="en-US" dirty="0" smtClean="0">
                <a:solidFill>
                  <a:srgbClr val="313131"/>
                </a:solidFill>
              </a:rPr>
              <a:t>Of </a:t>
            </a:r>
            <a:r>
              <a:rPr lang="en-US" b="1" dirty="0" smtClean="0">
                <a:solidFill>
                  <a:schemeClr val="accent1"/>
                </a:solidFill>
              </a:rPr>
              <a:t>BCSDH’s</a:t>
            </a:r>
            <a:r>
              <a:rPr lang="en-US" dirty="0" smtClean="0">
                <a:solidFill>
                  <a:srgbClr val="313131"/>
                </a:solidFill>
              </a:rPr>
              <a:t> responding companies (</a:t>
            </a:r>
            <a:r>
              <a:rPr lang="en-US" dirty="0" smtClean="0">
                <a:solidFill>
                  <a:srgbClr val="313131"/>
                </a:solidFill>
              </a:rPr>
              <a:t>n=</a:t>
            </a:r>
            <a:r>
              <a:rPr lang="hu-HU" dirty="0" smtClean="0">
                <a:solidFill>
                  <a:srgbClr val="313131"/>
                </a:solidFill>
              </a:rPr>
              <a:t>61</a:t>
            </a:r>
            <a:r>
              <a:rPr lang="en-US" dirty="0" smtClean="0">
                <a:solidFill>
                  <a:srgbClr val="313131"/>
                </a:solidFill>
              </a:rPr>
              <a:t>)</a:t>
            </a:r>
            <a:endParaRPr lang="en-US" dirty="0" smtClean="0">
              <a:solidFill>
                <a:srgbClr val="313131"/>
              </a:solidFill>
            </a:endParaRPr>
          </a:p>
          <a:p>
            <a:pPr>
              <a:spcBef>
                <a:spcPts val="600"/>
              </a:spcBef>
              <a:buSzPct val="100000"/>
            </a:pPr>
            <a:r>
              <a:rPr lang="en-US" b="1" dirty="0">
                <a:solidFill>
                  <a:schemeClr val="accent1"/>
                </a:solidFill>
              </a:rPr>
              <a:t>h</a:t>
            </a:r>
            <a:r>
              <a:rPr lang="en-US" b="1" dirty="0" smtClean="0">
                <a:solidFill>
                  <a:schemeClr val="accent1"/>
                </a:solidFill>
              </a:rPr>
              <a:t>ave a net zero goal. </a:t>
            </a:r>
          </a:p>
          <a:p>
            <a:pPr>
              <a:spcBef>
                <a:spcPts val="600"/>
              </a:spcBef>
              <a:buSzPct val="100000"/>
            </a:pPr>
            <a:r>
              <a:rPr lang="hu-HU" b="1" dirty="0" smtClean="0">
                <a:solidFill>
                  <a:schemeClr val="accent1"/>
                </a:solidFill>
              </a:rPr>
              <a:t>1</a:t>
            </a:r>
            <a:r>
              <a:rPr lang="en-US" b="1" dirty="0">
                <a:solidFill>
                  <a:schemeClr val="accent1"/>
                </a:solidFill>
              </a:rPr>
              <a:t>3</a:t>
            </a:r>
            <a:r>
              <a:rPr lang="en-US" b="1" dirty="0" smtClean="0">
                <a:solidFill>
                  <a:schemeClr val="accent1"/>
                </a:solidFill>
              </a:rPr>
              <a:t> </a:t>
            </a:r>
            <a:r>
              <a:rPr lang="en-US" b="1" dirty="0" smtClean="0">
                <a:solidFill>
                  <a:schemeClr val="accent1"/>
                </a:solidFill>
              </a:rPr>
              <a:t>companies </a:t>
            </a:r>
            <a:r>
              <a:rPr lang="en-US" dirty="0" smtClean="0"/>
              <a:t>are already or </a:t>
            </a:r>
            <a:r>
              <a:rPr lang="en-US" dirty="0" smtClean="0">
                <a:solidFill>
                  <a:srgbClr val="313131"/>
                </a:solidFill>
              </a:rPr>
              <a:t>want </a:t>
            </a:r>
            <a:r>
              <a:rPr lang="en-US" dirty="0" smtClean="0">
                <a:solidFill>
                  <a:srgbClr val="313131"/>
                </a:solidFill>
              </a:rPr>
              <a:t>to become</a:t>
            </a:r>
          </a:p>
          <a:p>
            <a:pPr>
              <a:spcBef>
                <a:spcPts val="600"/>
              </a:spcBef>
              <a:buSzPct val="100000"/>
            </a:pPr>
            <a:r>
              <a:rPr lang="en-US" dirty="0" smtClean="0">
                <a:solidFill>
                  <a:srgbClr val="313131"/>
                </a:solidFill>
              </a:rPr>
              <a:t>carbon neutral by 2030.</a:t>
            </a:r>
            <a:endParaRPr lang="de-DE" dirty="0" smtClean="0">
              <a:solidFill>
                <a:srgbClr val="313131"/>
              </a:solidFill>
            </a:endParaRPr>
          </a:p>
        </p:txBody>
      </p:sp>
      <p:grpSp>
        <p:nvGrpSpPr>
          <p:cNvPr id="118" name="Crane" descr="{&quot;Key&quot;:&quot;POWER_USER_SHAPE_ICON&quot;,&quot;Value&quot;:&quot;POWER_USER_SHAPE_ICON_STYLE_1&quot;}">
            <a:extLst>
              <a:ext uri="{FF2B5EF4-FFF2-40B4-BE49-F238E27FC236}">
                <a16:creationId xmlns:a16="http://schemas.microsoft.com/office/drawing/2014/main" id="{F8430C73-1A5E-4878-9797-307BA494617A}"/>
              </a:ext>
            </a:extLst>
          </p:cNvPr>
          <p:cNvGrpSpPr>
            <a:grpSpLocks noChangeAspect="1"/>
          </p:cNvGrpSpPr>
          <p:nvPr/>
        </p:nvGrpSpPr>
        <p:grpSpPr bwMode="auto">
          <a:xfrm>
            <a:off x="4655222" y="2395372"/>
            <a:ext cx="574752" cy="576072"/>
            <a:chOff x="26" y="26"/>
            <a:chExt cx="435" cy="436"/>
          </a:xfrm>
          <a:solidFill>
            <a:schemeClr val="bg1"/>
          </a:solidFill>
        </p:grpSpPr>
        <p:sp>
          <p:nvSpPr>
            <p:cNvPr id="119" name="Crane">
              <a:extLst>
                <a:ext uri="{FF2B5EF4-FFF2-40B4-BE49-F238E27FC236}">
                  <a16:creationId xmlns:a16="http://schemas.microsoft.com/office/drawing/2014/main" id="{C59838FC-ED7D-4307-A5F3-95323288AB89}"/>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20" name="Crane">
              <a:extLst>
                <a:ext uri="{FF2B5EF4-FFF2-40B4-BE49-F238E27FC236}">
                  <a16:creationId xmlns:a16="http://schemas.microsoft.com/office/drawing/2014/main" id="{E2DABBAB-E3FE-4B8C-8701-F0E1406444FA}"/>
                </a:ext>
              </a:extLst>
            </p:cNvPr>
            <p:cNvSpPr>
              <a:spLocks noEditPoints="1"/>
            </p:cNvSpPr>
            <p:nvPr/>
          </p:nvSpPr>
          <p:spPr bwMode="auto">
            <a:xfrm>
              <a:off x="107" y="107"/>
              <a:ext cx="274" cy="236"/>
            </a:xfrm>
            <a:custGeom>
              <a:avLst/>
              <a:gdLst>
                <a:gd name="T0" fmla="*/ 374 w 378"/>
                <a:gd name="T1" fmla="*/ 93 h 325"/>
                <a:gd name="T2" fmla="*/ 299 w 378"/>
                <a:gd name="T3" fmla="*/ 5 h 325"/>
                <a:gd name="T4" fmla="*/ 285 w 378"/>
                <a:gd name="T5" fmla="*/ 2 h 325"/>
                <a:gd name="T6" fmla="*/ 10 w 378"/>
                <a:gd name="T7" fmla="*/ 89 h 325"/>
                <a:gd name="T8" fmla="*/ 1 w 378"/>
                <a:gd name="T9" fmla="*/ 103 h 325"/>
                <a:gd name="T10" fmla="*/ 14 w 378"/>
                <a:gd name="T11" fmla="*/ 113 h 325"/>
                <a:gd name="T12" fmla="*/ 51 w 378"/>
                <a:gd name="T13" fmla="*/ 113 h 325"/>
                <a:gd name="T14" fmla="*/ 51 w 378"/>
                <a:gd name="T15" fmla="*/ 163 h 325"/>
                <a:gd name="T16" fmla="*/ 14 w 378"/>
                <a:gd name="T17" fmla="*/ 163 h 325"/>
                <a:gd name="T18" fmla="*/ 1 w 378"/>
                <a:gd name="T19" fmla="*/ 175 h 325"/>
                <a:gd name="T20" fmla="*/ 1 w 378"/>
                <a:gd name="T21" fmla="*/ 238 h 325"/>
                <a:gd name="T22" fmla="*/ 14 w 378"/>
                <a:gd name="T23" fmla="*/ 250 h 325"/>
                <a:gd name="T24" fmla="*/ 114 w 378"/>
                <a:gd name="T25" fmla="*/ 250 h 325"/>
                <a:gd name="T26" fmla="*/ 126 w 378"/>
                <a:gd name="T27" fmla="*/ 238 h 325"/>
                <a:gd name="T28" fmla="*/ 126 w 378"/>
                <a:gd name="T29" fmla="*/ 175 h 325"/>
                <a:gd name="T30" fmla="*/ 114 w 378"/>
                <a:gd name="T31" fmla="*/ 163 h 325"/>
                <a:gd name="T32" fmla="*/ 76 w 378"/>
                <a:gd name="T33" fmla="*/ 163 h 325"/>
                <a:gd name="T34" fmla="*/ 76 w 378"/>
                <a:gd name="T35" fmla="*/ 113 h 325"/>
                <a:gd name="T36" fmla="*/ 251 w 378"/>
                <a:gd name="T37" fmla="*/ 113 h 325"/>
                <a:gd name="T38" fmla="*/ 251 w 378"/>
                <a:gd name="T39" fmla="*/ 300 h 325"/>
                <a:gd name="T40" fmla="*/ 39 w 378"/>
                <a:gd name="T41" fmla="*/ 300 h 325"/>
                <a:gd name="T42" fmla="*/ 27 w 378"/>
                <a:gd name="T43" fmla="*/ 313 h 325"/>
                <a:gd name="T44" fmla="*/ 39 w 378"/>
                <a:gd name="T45" fmla="*/ 325 h 325"/>
                <a:gd name="T46" fmla="*/ 339 w 378"/>
                <a:gd name="T47" fmla="*/ 325 h 325"/>
                <a:gd name="T48" fmla="*/ 352 w 378"/>
                <a:gd name="T49" fmla="*/ 313 h 325"/>
                <a:gd name="T50" fmla="*/ 339 w 378"/>
                <a:gd name="T51" fmla="*/ 300 h 325"/>
                <a:gd name="T52" fmla="*/ 339 w 378"/>
                <a:gd name="T53" fmla="*/ 114 h 325"/>
                <a:gd name="T54" fmla="*/ 364 w 378"/>
                <a:gd name="T55" fmla="*/ 114 h 325"/>
                <a:gd name="T56" fmla="*/ 375 w 378"/>
                <a:gd name="T57" fmla="*/ 106 h 325"/>
                <a:gd name="T58" fmla="*/ 374 w 378"/>
                <a:gd name="T59" fmla="*/ 93 h 325"/>
                <a:gd name="T60" fmla="*/ 102 w 378"/>
                <a:gd name="T61" fmla="*/ 189 h 325"/>
                <a:gd name="T62" fmla="*/ 102 w 378"/>
                <a:gd name="T63" fmla="*/ 227 h 325"/>
                <a:gd name="T64" fmla="*/ 27 w 378"/>
                <a:gd name="T65" fmla="*/ 227 h 325"/>
                <a:gd name="T66" fmla="*/ 27 w 378"/>
                <a:gd name="T67" fmla="*/ 189 h 325"/>
                <a:gd name="T68" fmla="*/ 102 w 378"/>
                <a:gd name="T69" fmla="*/ 189 h 325"/>
                <a:gd name="T70" fmla="*/ 302 w 378"/>
                <a:gd name="T71" fmla="*/ 89 h 325"/>
                <a:gd name="T72" fmla="*/ 302 w 378"/>
                <a:gd name="T73" fmla="*/ 48 h 325"/>
                <a:gd name="T74" fmla="*/ 336 w 378"/>
                <a:gd name="T75" fmla="*/ 89 h 325"/>
                <a:gd name="T76" fmla="*/ 302 w 378"/>
                <a:gd name="T77" fmla="*/ 89 h 325"/>
                <a:gd name="T78" fmla="*/ 277 w 378"/>
                <a:gd name="T79" fmla="*/ 32 h 325"/>
                <a:gd name="T80" fmla="*/ 277 w 378"/>
                <a:gd name="T81" fmla="*/ 89 h 325"/>
                <a:gd name="T82" fmla="*/ 94 w 378"/>
                <a:gd name="T83" fmla="*/ 89 h 325"/>
                <a:gd name="T84" fmla="*/ 277 w 378"/>
                <a:gd name="T85" fmla="*/ 32 h 325"/>
                <a:gd name="T86" fmla="*/ 314 w 378"/>
                <a:gd name="T87" fmla="*/ 209 h 325"/>
                <a:gd name="T88" fmla="*/ 277 w 378"/>
                <a:gd name="T89" fmla="*/ 254 h 325"/>
                <a:gd name="T90" fmla="*/ 277 w 378"/>
                <a:gd name="T91" fmla="*/ 205 h 325"/>
                <a:gd name="T92" fmla="*/ 314 w 378"/>
                <a:gd name="T93" fmla="*/ 160 h 325"/>
                <a:gd name="T94" fmla="*/ 314 w 378"/>
                <a:gd name="T95" fmla="*/ 209 h 325"/>
                <a:gd name="T96" fmla="*/ 277 w 378"/>
                <a:gd name="T97" fmla="*/ 302 h 325"/>
                <a:gd name="T98" fmla="*/ 277 w 378"/>
                <a:gd name="T99" fmla="*/ 294 h 325"/>
                <a:gd name="T100" fmla="*/ 314 w 378"/>
                <a:gd name="T101" fmla="*/ 249 h 325"/>
                <a:gd name="T102" fmla="*/ 314 w 378"/>
                <a:gd name="T103" fmla="*/ 302 h 325"/>
                <a:gd name="T104" fmla="*/ 277 w 378"/>
                <a:gd name="T105" fmla="*/ 302 h 325"/>
                <a:gd name="T106" fmla="*/ 314 w 378"/>
                <a:gd name="T107" fmla="*/ 122 h 325"/>
                <a:gd name="T108" fmla="*/ 277 w 378"/>
                <a:gd name="T109" fmla="*/ 167 h 325"/>
                <a:gd name="T110" fmla="*/ 277 w 378"/>
                <a:gd name="T111" fmla="*/ 114 h 325"/>
                <a:gd name="T112" fmla="*/ 314 w 378"/>
                <a:gd name="T113" fmla="*/ 114 h 325"/>
                <a:gd name="T114" fmla="*/ 314 w 378"/>
                <a:gd name="T115" fmla="*/ 1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25">
                  <a:moveTo>
                    <a:pt x="374" y="93"/>
                  </a:moveTo>
                  <a:lnTo>
                    <a:pt x="299" y="5"/>
                  </a:lnTo>
                  <a:cubicBezTo>
                    <a:pt x="295" y="2"/>
                    <a:pt x="290" y="0"/>
                    <a:pt x="285" y="2"/>
                  </a:cubicBezTo>
                  <a:lnTo>
                    <a:pt x="10" y="89"/>
                  </a:lnTo>
                  <a:cubicBezTo>
                    <a:pt x="4" y="90"/>
                    <a:pt x="0" y="97"/>
                    <a:pt x="1" y="103"/>
                  </a:cubicBezTo>
                  <a:cubicBezTo>
                    <a:pt x="3" y="109"/>
                    <a:pt x="8" y="113"/>
                    <a:pt x="14" y="113"/>
                  </a:cubicBezTo>
                  <a:lnTo>
                    <a:pt x="51" y="113"/>
                  </a:lnTo>
                  <a:lnTo>
                    <a:pt x="51" y="163"/>
                  </a:lnTo>
                  <a:lnTo>
                    <a:pt x="14" y="163"/>
                  </a:lnTo>
                  <a:cubicBezTo>
                    <a:pt x="6" y="163"/>
                    <a:pt x="1" y="168"/>
                    <a:pt x="1" y="175"/>
                  </a:cubicBezTo>
                  <a:lnTo>
                    <a:pt x="1" y="238"/>
                  </a:lnTo>
                  <a:cubicBezTo>
                    <a:pt x="1" y="245"/>
                    <a:pt x="6" y="250"/>
                    <a:pt x="14" y="250"/>
                  </a:cubicBezTo>
                  <a:lnTo>
                    <a:pt x="114" y="250"/>
                  </a:lnTo>
                  <a:cubicBezTo>
                    <a:pt x="122" y="250"/>
                    <a:pt x="126" y="245"/>
                    <a:pt x="126" y="238"/>
                  </a:cubicBezTo>
                  <a:lnTo>
                    <a:pt x="126" y="175"/>
                  </a:lnTo>
                  <a:cubicBezTo>
                    <a:pt x="126" y="168"/>
                    <a:pt x="122" y="163"/>
                    <a:pt x="114" y="163"/>
                  </a:cubicBezTo>
                  <a:lnTo>
                    <a:pt x="76" y="163"/>
                  </a:lnTo>
                  <a:lnTo>
                    <a:pt x="76" y="113"/>
                  </a:lnTo>
                  <a:lnTo>
                    <a:pt x="251" y="113"/>
                  </a:lnTo>
                  <a:lnTo>
                    <a:pt x="251" y="300"/>
                  </a:lnTo>
                  <a:lnTo>
                    <a:pt x="39" y="300"/>
                  </a:lnTo>
                  <a:cubicBezTo>
                    <a:pt x="32" y="300"/>
                    <a:pt x="27" y="305"/>
                    <a:pt x="27" y="313"/>
                  </a:cubicBezTo>
                  <a:cubicBezTo>
                    <a:pt x="27" y="320"/>
                    <a:pt x="32" y="325"/>
                    <a:pt x="39" y="325"/>
                  </a:cubicBezTo>
                  <a:lnTo>
                    <a:pt x="339" y="325"/>
                  </a:lnTo>
                  <a:cubicBezTo>
                    <a:pt x="347" y="325"/>
                    <a:pt x="352" y="320"/>
                    <a:pt x="352" y="313"/>
                  </a:cubicBezTo>
                  <a:cubicBezTo>
                    <a:pt x="352" y="305"/>
                    <a:pt x="347" y="300"/>
                    <a:pt x="339" y="300"/>
                  </a:cubicBezTo>
                  <a:lnTo>
                    <a:pt x="339" y="114"/>
                  </a:lnTo>
                  <a:lnTo>
                    <a:pt x="364" y="114"/>
                  </a:lnTo>
                  <a:cubicBezTo>
                    <a:pt x="369" y="114"/>
                    <a:pt x="373" y="112"/>
                    <a:pt x="375" y="106"/>
                  </a:cubicBezTo>
                  <a:cubicBezTo>
                    <a:pt x="378" y="103"/>
                    <a:pt x="377" y="97"/>
                    <a:pt x="374" y="93"/>
                  </a:cubicBezTo>
                  <a:close/>
                  <a:moveTo>
                    <a:pt x="102" y="189"/>
                  </a:moveTo>
                  <a:lnTo>
                    <a:pt x="102" y="227"/>
                  </a:lnTo>
                  <a:lnTo>
                    <a:pt x="27" y="227"/>
                  </a:lnTo>
                  <a:lnTo>
                    <a:pt x="27" y="189"/>
                  </a:lnTo>
                  <a:lnTo>
                    <a:pt x="102" y="189"/>
                  </a:lnTo>
                  <a:close/>
                  <a:moveTo>
                    <a:pt x="302" y="89"/>
                  </a:moveTo>
                  <a:lnTo>
                    <a:pt x="302" y="48"/>
                  </a:lnTo>
                  <a:lnTo>
                    <a:pt x="336" y="89"/>
                  </a:lnTo>
                  <a:lnTo>
                    <a:pt x="302" y="89"/>
                  </a:lnTo>
                  <a:close/>
                  <a:moveTo>
                    <a:pt x="277" y="32"/>
                  </a:moveTo>
                  <a:lnTo>
                    <a:pt x="277" y="89"/>
                  </a:lnTo>
                  <a:lnTo>
                    <a:pt x="94" y="89"/>
                  </a:lnTo>
                  <a:lnTo>
                    <a:pt x="277" y="32"/>
                  </a:lnTo>
                  <a:close/>
                  <a:moveTo>
                    <a:pt x="314" y="209"/>
                  </a:moveTo>
                  <a:lnTo>
                    <a:pt x="277" y="254"/>
                  </a:lnTo>
                  <a:lnTo>
                    <a:pt x="277" y="205"/>
                  </a:lnTo>
                  <a:lnTo>
                    <a:pt x="314" y="160"/>
                  </a:lnTo>
                  <a:lnTo>
                    <a:pt x="314" y="209"/>
                  </a:lnTo>
                  <a:close/>
                  <a:moveTo>
                    <a:pt x="277" y="302"/>
                  </a:moveTo>
                  <a:lnTo>
                    <a:pt x="277" y="294"/>
                  </a:lnTo>
                  <a:lnTo>
                    <a:pt x="314" y="249"/>
                  </a:lnTo>
                  <a:lnTo>
                    <a:pt x="314" y="302"/>
                  </a:lnTo>
                  <a:lnTo>
                    <a:pt x="277" y="302"/>
                  </a:lnTo>
                  <a:close/>
                  <a:moveTo>
                    <a:pt x="314" y="122"/>
                  </a:moveTo>
                  <a:lnTo>
                    <a:pt x="277" y="167"/>
                  </a:lnTo>
                  <a:lnTo>
                    <a:pt x="277" y="114"/>
                  </a:lnTo>
                  <a:lnTo>
                    <a:pt x="314" y="114"/>
                  </a:lnTo>
                  <a:lnTo>
                    <a:pt x="314" y="122"/>
                  </a:ln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24" name="Apple" descr="{&quot;Key&quot;:&quot;POWER_USER_SHAPE_ICON&quot;,&quot;Value&quot;:&quot;POWER_USER_SHAPE_ICON_STYLE_1&quot;}">
            <a:extLst>
              <a:ext uri="{FF2B5EF4-FFF2-40B4-BE49-F238E27FC236}">
                <a16:creationId xmlns:a16="http://schemas.microsoft.com/office/drawing/2014/main" id="{D18B7DDC-93D6-4D16-9CF6-4EE6E92FAF7D}"/>
              </a:ext>
            </a:extLst>
          </p:cNvPr>
          <p:cNvGrpSpPr>
            <a:grpSpLocks noChangeAspect="1"/>
          </p:cNvGrpSpPr>
          <p:nvPr/>
        </p:nvGrpSpPr>
        <p:grpSpPr bwMode="auto">
          <a:xfrm>
            <a:off x="6422070" y="2393186"/>
            <a:ext cx="574751" cy="576072"/>
            <a:chOff x="26" y="26"/>
            <a:chExt cx="435" cy="436"/>
          </a:xfrm>
          <a:solidFill>
            <a:schemeClr val="bg1"/>
          </a:solidFill>
        </p:grpSpPr>
        <p:sp>
          <p:nvSpPr>
            <p:cNvPr id="125" name="Apple">
              <a:extLst>
                <a:ext uri="{FF2B5EF4-FFF2-40B4-BE49-F238E27FC236}">
                  <a16:creationId xmlns:a16="http://schemas.microsoft.com/office/drawing/2014/main" id="{9CD7A492-4364-4F0A-BFC1-04904A2D231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26" name="Apple">
              <a:extLst>
                <a:ext uri="{FF2B5EF4-FFF2-40B4-BE49-F238E27FC236}">
                  <a16:creationId xmlns:a16="http://schemas.microsoft.com/office/drawing/2014/main" id="{5E059055-21DE-4E7B-8D4D-033219B5AA43}"/>
                </a:ext>
              </a:extLst>
            </p:cNvPr>
            <p:cNvSpPr>
              <a:spLocks noEditPoints="1"/>
            </p:cNvSpPr>
            <p:nvPr/>
          </p:nvSpPr>
          <p:spPr bwMode="auto">
            <a:xfrm>
              <a:off x="109" y="107"/>
              <a:ext cx="271" cy="274"/>
            </a:xfrm>
            <a:custGeom>
              <a:avLst/>
              <a:gdLst>
                <a:gd name="T0" fmla="*/ 274 w 374"/>
                <a:gd name="T1" fmla="*/ 64 h 378"/>
                <a:gd name="T2" fmla="*/ 259 w 374"/>
                <a:gd name="T3" fmla="*/ 65 h 378"/>
                <a:gd name="T4" fmla="*/ 264 w 374"/>
                <a:gd name="T5" fmla="*/ 58 h 378"/>
                <a:gd name="T6" fmla="*/ 274 w 374"/>
                <a:gd name="T7" fmla="*/ 14 h 378"/>
                <a:gd name="T8" fmla="*/ 261 w 374"/>
                <a:gd name="T9" fmla="*/ 2 h 378"/>
                <a:gd name="T10" fmla="*/ 190 w 374"/>
                <a:gd name="T11" fmla="*/ 29 h 378"/>
                <a:gd name="T12" fmla="*/ 185 w 374"/>
                <a:gd name="T13" fmla="*/ 37 h 378"/>
                <a:gd name="T14" fmla="*/ 156 w 374"/>
                <a:gd name="T15" fmla="*/ 4 h 378"/>
                <a:gd name="T16" fmla="*/ 139 w 374"/>
                <a:gd name="T17" fmla="*/ 8 h 378"/>
                <a:gd name="T18" fmla="*/ 142 w 374"/>
                <a:gd name="T19" fmla="*/ 25 h 378"/>
                <a:gd name="T20" fmla="*/ 174 w 374"/>
                <a:gd name="T21" fmla="*/ 79 h 378"/>
                <a:gd name="T22" fmla="*/ 174 w 374"/>
                <a:gd name="T23" fmla="*/ 87 h 378"/>
                <a:gd name="T24" fmla="*/ 170 w 374"/>
                <a:gd name="T25" fmla="*/ 87 h 378"/>
                <a:gd name="T26" fmla="*/ 145 w 374"/>
                <a:gd name="T27" fmla="*/ 78 h 378"/>
                <a:gd name="T28" fmla="*/ 100 w 374"/>
                <a:gd name="T29" fmla="*/ 65 h 378"/>
                <a:gd name="T30" fmla="*/ 0 w 374"/>
                <a:gd name="T31" fmla="*/ 165 h 378"/>
                <a:gd name="T32" fmla="*/ 91 w 374"/>
                <a:gd name="T33" fmla="*/ 361 h 378"/>
                <a:gd name="T34" fmla="*/ 125 w 374"/>
                <a:gd name="T35" fmla="*/ 378 h 378"/>
                <a:gd name="T36" fmla="*/ 142 w 374"/>
                <a:gd name="T37" fmla="*/ 374 h 378"/>
                <a:gd name="T38" fmla="*/ 187 w 374"/>
                <a:gd name="T39" fmla="*/ 365 h 378"/>
                <a:gd name="T40" fmla="*/ 234 w 374"/>
                <a:gd name="T41" fmla="*/ 375 h 378"/>
                <a:gd name="T42" fmla="*/ 250 w 374"/>
                <a:gd name="T43" fmla="*/ 378 h 378"/>
                <a:gd name="T44" fmla="*/ 284 w 374"/>
                <a:gd name="T45" fmla="*/ 361 h 378"/>
                <a:gd name="T46" fmla="*/ 374 w 374"/>
                <a:gd name="T47" fmla="*/ 164 h 378"/>
                <a:gd name="T48" fmla="*/ 274 w 374"/>
                <a:gd name="T49" fmla="*/ 64 h 378"/>
                <a:gd name="T50" fmla="*/ 209 w 374"/>
                <a:gd name="T51" fmla="*/ 45 h 378"/>
                <a:gd name="T52" fmla="*/ 246 w 374"/>
                <a:gd name="T53" fmla="*/ 28 h 378"/>
                <a:gd name="T54" fmla="*/ 240 w 374"/>
                <a:gd name="T55" fmla="*/ 47 h 378"/>
                <a:gd name="T56" fmla="*/ 197 w 374"/>
                <a:gd name="T57" fmla="*/ 77 h 378"/>
                <a:gd name="T58" fmla="*/ 209 w 374"/>
                <a:gd name="T59" fmla="*/ 45 h 378"/>
                <a:gd name="T60" fmla="*/ 266 w 374"/>
                <a:gd name="T61" fmla="*/ 342 h 378"/>
                <a:gd name="T62" fmla="*/ 265 w 374"/>
                <a:gd name="T63" fmla="*/ 343 h 378"/>
                <a:gd name="T64" fmla="*/ 249 w 374"/>
                <a:gd name="T65" fmla="*/ 352 h 378"/>
                <a:gd name="T66" fmla="*/ 241 w 374"/>
                <a:gd name="T67" fmla="*/ 350 h 378"/>
                <a:gd name="T68" fmla="*/ 186 w 374"/>
                <a:gd name="T69" fmla="*/ 339 h 378"/>
                <a:gd name="T70" fmla="*/ 132 w 374"/>
                <a:gd name="T71" fmla="*/ 350 h 378"/>
                <a:gd name="T72" fmla="*/ 124 w 374"/>
                <a:gd name="T73" fmla="*/ 352 h 378"/>
                <a:gd name="T74" fmla="*/ 107 w 374"/>
                <a:gd name="T75" fmla="*/ 343 h 378"/>
                <a:gd name="T76" fmla="*/ 106 w 374"/>
                <a:gd name="T77" fmla="*/ 341 h 378"/>
                <a:gd name="T78" fmla="*/ 24 w 374"/>
                <a:gd name="T79" fmla="*/ 164 h 378"/>
                <a:gd name="T80" fmla="*/ 99 w 374"/>
                <a:gd name="T81" fmla="*/ 89 h 378"/>
                <a:gd name="T82" fmla="*/ 134 w 374"/>
                <a:gd name="T83" fmla="*/ 99 h 378"/>
                <a:gd name="T84" fmla="*/ 164 w 374"/>
                <a:gd name="T85" fmla="*/ 110 h 378"/>
                <a:gd name="T86" fmla="*/ 242 w 374"/>
                <a:gd name="T87" fmla="*/ 95 h 378"/>
                <a:gd name="T88" fmla="*/ 274 w 374"/>
                <a:gd name="T89" fmla="*/ 89 h 378"/>
                <a:gd name="T90" fmla="*/ 349 w 374"/>
                <a:gd name="T91" fmla="*/ 164 h 378"/>
                <a:gd name="T92" fmla="*/ 266 w 374"/>
                <a:gd name="T93" fmla="*/ 342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78">
                  <a:moveTo>
                    <a:pt x="274" y="64"/>
                  </a:moveTo>
                  <a:cubicBezTo>
                    <a:pt x="269" y="64"/>
                    <a:pt x="264" y="64"/>
                    <a:pt x="259" y="65"/>
                  </a:cubicBezTo>
                  <a:cubicBezTo>
                    <a:pt x="260" y="63"/>
                    <a:pt x="262" y="60"/>
                    <a:pt x="264" y="58"/>
                  </a:cubicBezTo>
                  <a:cubicBezTo>
                    <a:pt x="274" y="35"/>
                    <a:pt x="274" y="15"/>
                    <a:pt x="274" y="14"/>
                  </a:cubicBezTo>
                  <a:cubicBezTo>
                    <a:pt x="274" y="7"/>
                    <a:pt x="269" y="2"/>
                    <a:pt x="261" y="2"/>
                  </a:cubicBezTo>
                  <a:cubicBezTo>
                    <a:pt x="229" y="2"/>
                    <a:pt x="205" y="10"/>
                    <a:pt x="190" y="29"/>
                  </a:cubicBezTo>
                  <a:cubicBezTo>
                    <a:pt x="187" y="31"/>
                    <a:pt x="186" y="34"/>
                    <a:pt x="185" y="37"/>
                  </a:cubicBezTo>
                  <a:cubicBezTo>
                    <a:pt x="172" y="15"/>
                    <a:pt x="156" y="5"/>
                    <a:pt x="156" y="4"/>
                  </a:cubicBezTo>
                  <a:cubicBezTo>
                    <a:pt x="150" y="0"/>
                    <a:pt x="142" y="2"/>
                    <a:pt x="139" y="8"/>
                  </a:cubicBezTo>
                  <a:cubicBezTo>
                    <a:pt x="135" y="14"/>
                    <a:pt x="136" y="22"/>
                    <a:pt x="142" y="25"/>
                  </a:cubicBezTo>
                  <a:cubicBezTo>
                    <a:pt x="144" y="27"/>
                    <a:pt x="169" y="43"/>
                    <a:pt x="174" y="79"/>
                  </a:cubicBezTo>
                  <a:lnTo>
                    <a:pt x="174" y="87"/>
                  </a:lnTo>
                  <a:lnTo>
                    <a:pt x="170" y="87"/>
                  </a:lnTo>
                  <a:cubicBezTo>
                    <a:pt x="161" y="85"/>
                    <a:pt x="154" y="82"/>
                    <a:pt x="145" y="78"/>
                  </a:cubicBezTo>
                  <a:cubicBezTo>
                    <a:pt x="131" y="72"/>
                    <a:pt x="117" y="65"/>
                    <a:pt x="100" y="65"/>
                  </a:cubicBezTo>
                  <a:cubicBezTo>
                    <a:pt x="45" y="65"/>
                    <a:pt x="0" y="110"/>
                    <a:pt x="0" y="165"/>
                  </a:cubicBezTo>
                  <a:cubicBezTo>
                    <a:pt x="0" y="284"/>
                    <a:pt x="81" y="354"/>
                    <a:pt x="91" y="361"/>
                  </a:cubicBezTo>
                  <a:cubicBezTo>
                    <a:pt x="99" y="369"/>
                    <a:pt x="109" y="378"/>
                    <a:pt x="125" y="378"/>
                  </a:cubicBezTo>
                  <a:cubicBezTo>
                    <a:pt x="131" y="378"/>
                    <a:pt x="136" y="376"/>
                    <a:pt x="142" y="374"/>
                  </a:cubicBezTo>
                  <a:cubicBezTo>
                    <a:pt x="142" y="374"/>
                    <a:pt x="164" y="365"/>
                    <a:pt x="187" y="365"/>
                  </a:cubicBezTo>
                  <a:cubicBezTo>
                    <a:pt x="211" y="365"/>
                    <a:pt x="232" y="374"/>
                    <a:pt x="234" y="375"/>
                  </a:cubicBezTo>
                  <a:cubicBezTo>
                    <a:pt x="239" y="378"/>
                    <a:pt x="245" y="378"/>
                    <a:pt x="250" y="378"/>
                  </a:cubicBezTo>
                  <a:cubicBezTo>
                    <a:pt x="266" y="378"/>
                    <a:pt x="276" y="369"/>
                    <a:pt x="284" y="361"/>
                  </a:cubicBezTo>
                  <a:cubicBezTo>
                    <a:pt x="292" y="353"/>
                    <a:pt x="374" y="283"/>
                    <a:pt x="374" y="164"/>
                  </a:cubicBezTo>
                  <a:cubicBezTo>
                    <a:pt x="374" y="109"/>
                    <a:pt x="329" y="64"/>
                    <a:pt x="274" y="64"/>
                  </a:cubicBezTo>
                  <a:close/>
                  <a:moveTo>
                    <a:pt x="209" y="45"/>
                  </a:moveTo>
                  <a:cubicBezTo>
                    <a:pt x="217" y="35"/>
                    <a:pt x="230" y="30"/>
                    <a:pt x="246" y="28"/>
                  </a:cubicBezTo>
                  <a:cubicBezTo>
                    <a:pt x="245" y="33"/>
                    <a:pt x="244" y="40"/>
                    <a:pt x="240" y="47"/>
                  </a:cubicBezTo>
                  <a:cubicBezTo>
                    <a:pt x="231" y="64"/>
                    <a:pt x="217" y="74"/>
                    <a:pt x="197" y="77"/>
                  </a:cubicBezTo>
                  <a:cubicBezTo>
                    <a:pt x="199" y="67"/>
                    <a:pt x="201" y="54"/>
                    <a:pt x="209" y="45"/>
                  </a:cubicBezTo>
                  <a:close/>
                  <a:moveTo>
                    <a:pt x="266" y="342"/>
                  </a:moveTo>
                  <a:lnTo>
                    <a:pt x="265" y="343"/>
                  </a:lnTo>
                  <a:cubicBezTo>
                    <a:pt x="259" y="349"/>
                    <a:pt x="255" y="352"/>
                    <a:pt x="249" y="352"/>
                  </a:cubicBezTo>
                  <a:cubicBezTo>
                    <a:pt x="246" y="352"/>
                    <a:pt x="242" y="352"/>
                    <a:pt x="241" y="350"/>
                  </a:cubicBezTo>
                  <a:cubicBezTo>
                    <a:pt x="240" y="350"/>
                    <a:pt x="215" y="339"/>
                    <a:pt x="186" y="339"/>
                  </a:cubicBezTo>
                  <a:cubicBezTo>
                    <a:pt x="157" y="339"/>
                    <a:pt x="132" y="350"/>
                    <a:pt x="132" y="350"/>
                  </a:cubicBezTo>
                  <a:cubicBezTo>
                    <a:pt x="130" y="352"/>
                    <a:pt x="126" y="352"/>
                    <a:pt x="124" y="352"/>
                  </a:cubicBezTo>
                  <a:cubicBezTo>
                    <a:pt x="117" y="352"/>
                    <a:pt x="114" y="349"/>
                    <a:pt x="107" y="343"/>
                  </a:cubicBezTo>
                  <a:lnTo>
                    <a:pt x="106" y="341"/>
                  </a:lnTo>
                  <a:cubicBezTo>
                    <a:pt x="105" y="342"/>
                    <a:pt x="24" y="277"/>
                    <a:pt x="24" y="164"/>
                  </a:cubicBezTo>
                  <a:cubicBezTo>
                    <a:pt x="24" y="123"/>
                    <a:pt x="57" y="89"/>
                    <a:pt x="99" y="89"/>
                  </a:cubicBezTo>
                  <a:cubicBezTo>
                    <a:pt x="111" y="89"/>
                    <a:pt x="122" y="94"/>
                    <a:pt x="134" y="99"/>
                  </a:cubicBezTo>
                  <a:cubicBezTo>
                    <a:pt x="144" y="103"/>
                    <a:pt x="152" y="108"/>
                    <a:pt x="164" y="110"/>
                  </a:cubicBezTo>
                  <a:cubicBezTo>
                    <a:pt x="190" y="115"/>
                    <a:pt x="217" y="110"/>
                    <a:pt x="242" y="95"/>
                  </a:cubicBezTo>
                  <a:cubicBezTo>
                    <a:pt x="250" y="90"/>
                    <a:pt x="260" y="89"/>
                    <a:pt x="274" y="89"/>
                  </a:cubicBezTo>
                  <a:cubicBezTo>
                    <a:pt x="315" y="89"/>
                    <a:pt x="349" y="123"/>
                    <a:pt x="349" y="164"/>
                  </a:cubicBezTo>
                  <a:cubicBezTo>
                    <a:pt x="349" y="277"/>
                    <a:pt x="267" y="342"/>
                    <a:pt x="266" y="342"/>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27" name="Lightbulb" descr="{&quot;Key&quot;:&quot;POWER_USER_SHAPE_ICON&quot;,&quot;Value&quot;:&quot;POWER_USER_SHAPE_ICON_STYLE_1&quot;}">
            <a:extLst>
              <a:ext uri="{FF2B5EF4-FFF2-40B4-BE49-F238E27FC236}">
                <a16:creationId xmlns:a16="http://schemas.microsoft.com/office/drawing/2014/main" id="{F1D6634E-0FEC-438B-A4F2-04E8FE1EC23C}"/>
              </a:ext>
            </a:extLst>
          </p:cNvPr>
          <p:cNvGrpSpPr>
            <a:grpSpLocks noChangeAspect="1"/>
          </p:cNvGrpSpPr>
          <p:nvPr/>
        </p:nvGrpSpPr>
        <p:grpSpPr bwMode="auto">
          <a:xfrm>
            <a:off x="5579769" y="1903753"/>
            <a:ext cx="574751" cy="576072"/>
            <a:chOff x="26" y="26"/>
            <a:chExt cx="435" cy="436"/>
          </a:xfrm>
          <a:solidFill>
            <a:schemeClr val="bg1"/>
          </a:solidFill>
        </p:grpSpPr>
        <p:sp>
          <p:nvSpPr>
            <p:cNvPr id="128" name="Lightbulb">
              <a:extLst>
                <a:ext uri="{FF2B5EF4-FFF2-40B4-BE49-F238E27FC236}">
                  <a16:creationId xmlns:a16="http://schemas.microsoft.com/office/drawing/2014/main" id="{6487D7D4-C2F5-4E7C-B037-C3D8E3B9640B}"/>
                </a:ext>
              </a:extLst>
            </p:cNvPr>
            <p:cNvSpPr>
              <a:spLocks noEditPoints="1"/>
            </p:cNvSpPr>
            <p:nvPr/>
          </p:nvSpPr>
          <p:spPr bwMode="auto">
            <a:xfrm>
              <a:off x="160" y="108"/>
              <a:ext cx="170" cy="273"/>
            </a:xfrm>
            <a:custGeom>
              <a:avLst/>
              <a:gdLst>
                <a:gd name="T0" fmla="*/ 116 w 234"/>
                <a:gd name="T1" fmla="*/ 0 h 375"/>
                <a:gd name="T2" fmla="*/ 116 w 234"/>
                <a:gd name="T3" fmla="*/ 0 h 375"/>
                <a:gd name="T4" fmla="*/ 116 w 234"/>
                <a:gd name="T5" fmla="*/ 0 h 375"/>
                <a:gd name="T6" fmla="*/ 116 w 234"/>
                <a:gd name="T7" fmla="*/ 0 h 375"/>
                <a:gd name="T8" fmla="*/ 116 w 234"/>
                <a:gd name="T9" fmla="*/ 0 h 375"/>
                <a:gd name="T10" fmla="*/ 0 w 234"/>
                <a:gd name="T11" fmla="*/ 112 h 375"/>
                <a:gd name="T12" fmla="*/ 23 w 234"/>
                <a:gd name="T13" fmla="*/ 186 h 375"/>
                <a:gd name="T14" fmla="*/ 54 w 234"/>
                <a:gd name="T15" fmla="*/ 250 h 375"/>
                <a:gd name="T16" fmla="*/ 54 w 234"/>
                <a:gd name="T17" fmla="*/ 287 h 375"/>
                <a:gd name="T18" fmla="*/ 54 w 234"/>
                <a:gd name="T19" fmla="*/ 288 h 375"/>
                <a:gd name="T20" fmla="*/ 54 w 234"/>
                <a:gd name="T21" fmla="*/ 290 h 375"/>
                <a:gd name="T22" fmla="*/ 66 w 234"/>
                <a:gd name="T23" fmla="*/ 365 h 375"/>
                <a:gd name="T24" fmla="*/ 79 w 234"/>
                <a:gd name="T25" fmla="*/ 375 h 375"/>
                <a:gd name="T26" fmla="*/ 154 w 234"/>
                <a:gd name="T27" fmla="*/ 375 h 375"/>
                <a:gd name="T28" fmla="*/ 166 w 234"/>
                <a:gd name="T29" fmla="*/ 365 h 375"/>
                <a:gd name="T30" fmla="*/ 179 w 234"/>
                <a:gd name="T31" fmla="*/ 290 h 375"/>
                <a:gd name="T32" fmla="*/ 179 w 234"/>
                <a:gd name="T33" fmla="*/ 288 h 375"/>
                <a:gd name="T34" fmla="*/ 179 w 234"/>
                <a:gd name="T35" fmla="*/ 287 h 375"/>
                <a:gd name="T36" fmla="*/ 179 w 234"/>
                <a:gd name="T37" fmla="*/ 250 h 375"/>
                <a:gd name="T38" fmla="*/ 210 w 234"/>
                <a:gd name="T39" fmla="*/ 186 h 375"/>
                <a:gd name="T40" fmla="*/ 234 w 234"/>
                <a:gd name="T41" fmla="*/ 112 h 375"/>
                <a:gd name="T42" fmla="*/ 116 w 234"/>
                <a:gd name="T43" fmla="*/ 0 h 375"/>
                <a:gd name="T44" fmla="*/ 143 w 234"/>
                <a:gd name="T45" fmla="*/ 350 h 375"/>
                <a:gd name="T46" fmla="*/ 89 w 234"/>
                <a:gd name="T47" fmla="*/ 350 h 375"/>
                <a:gd name="T48" fmla="*/ 80 w 234"/>
                <a:gd name="T49" fmla="*/ 300 h 375"/>
                <a:gd name="T50" fmla="*/ 150 w 234"/>
                <a:gd name="T51" fmla="*/ 300 h 375"/>
                <a:gd name="T52" fmla="*/ 143 w 234"/>
                <a:gd name="T53" fmla="*/ 350 h 375"/>
                <a:gd name="T54" fmla="*/ 189 w 234"/>
                <a:gd name="T55" fmla="*/ 172 h 375"/>
                <a:gd name="T56" fmla="*/ 153 w 234"/>
                <a:gd name="T57" fmla="*/ 250 h 375"/>
                <a:gd name="T58" fmla="*/ 153 w 234"/>
                <a:gd name="T59" fmla="*/ 275 h 375"/>
                <a:gd name="T60" fmla="*/ 128 w 234"/>
                <a:gd name="T61" fmla="*/ 275 h 375"/>
                <a:gd name="T62" fmla="*/ 128 w 234"/>
                <a:gd name="T63" fmla="*/ 180 h 375"/>
                <a:gd name="T64" fmla="*/ 149 w 234"/>
                <a:gd name="T65" fmla="*/ 158 h 375"/>
                <a:gd name="T66" fmla="*/ 149 w 234"/>
                <a:gd name="T67" fmla="*/ 141 h 375"/>
                <a:gd name="T68" fmla="*/ 131 w 234"/>
                <a:gd name="T69" fmla="*/ 141 h 375"/>
                <a:gd name="T70" fmla="*/ 115 w 234"/>
                <a:gd name="T71" fmla="*/ 157 h 375"/>
                <a:gd name="T72" fmla="*/ 99 w 234"/>
                <a:gd name="T73" fmla="*/ 141 h 375"/>
                <a:gd name="T74" fmla="*/ 81 w 234"/>
                <a:gd name="T75" fmla="*/ 141 h 375"/>
                <a:gd name="T76" fmla="*/ 81 w 234"/>
                <a:gd name="T77" fmla="*/ 158 h 375"/>
                <a:gd name="T78" fmla="*/ 103 w 234"/>
                <a:gd name="T79" fmla="*/ 178 h 375"/>
                <a:gd name="T80" fmla="*/ 103 w 234"/>
                <a:gd name="T81" fmla="*/ 275 h 375"/>
                <a:gd name="T82" fmla="*/ 78 w 234"/>
                <a:gd name="T83" fmla="*/ 275 h 375"/>
                <a:gd name="T84" fmla="*/ 78 w 234"/>
                <a:gd name="T85" fmla="*/ 250 h 375"/>
                <a:gd name="T86" fmla="*/ 43 w 234"/>
                <a:gd name="T87" fmla="*/ 172 h 375"/>
                <a:gd name="T88" fmla="*/ 24 w 234"/>
                <a:gd name="T89" fmla="*/ 112 h 375"/>
                <a:gd name="T90" fmla="*/ 115 w 234"/>
                <a:gd name="T91" fmla="*/ 25 h 375"/>
                <a:gd name="T92" fmla="*/ 206 w 234"/>
                <a:gd name="T93" fmla="*/ 112 h 375"/>
                <a:gd name="T94" fmla="*/ 189 w 234"/>
                <a:gd name="T95" fmla="*/ 17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4" h="375">
                  <a:moveTo>
                    <a:pt x="116" y="0"/>
                  </a:moveTo>
                  <a:lnTo>
                    <a:pt x="116" y="0"/>
                  </a:lnTo>
                  <a:cubicBezTo>
                    <a:pt x="115" y="0"/>
                    <a:pt x="115" y="0"/>
                    <a:pt x="116" y="0"/>
                  </a:cubicBezTo>
                  <a:cubicBezTo>
                    <a:pt x="115" y="0"/>
                    <a:pt x="115" y="0"/>
                    <a:pt x="116" y="0"/>
                  </a:cubicBezTo>
                  <a:cubicBezTo>
                    <a:pt x="115" y="0"/>
                    <a:pt x="115" y="0"/>
                    <a:pt x="116" y="0"/>
                  </a:cubicBezTo>
                  <a:cubicBezTo>
                    <a:pt x="53" y="0"/>
                    <a:pt x="0" y="51"/>
                    <a:pt x="0" y="112"/>
                  </a:cubicBezTo>
                  <a:cubicBezTo>
                    <a:pt x="0" y="152"/>
                    <a:pt x="21" y="185"/>
                    <a:pt x="23" y="186"/>
                  </a:cubicBezTo>
                  <a:cubicBezTo>
                    <a:pt x="38" y="211"/>
                    <a:pt x="54" y="242"/>
                    <a:pt x="54" y="250"/>
                  </a:cubicBezTo>
                  <a:lnTo>
                    <a:pt x="54" y="287"/>
                  </a:lnTo>
                  <a:lnTo>
                    <a:pt x="54" y="288"/>
                  </a:lnTo>
                  <a:lnTo>
                    <a:pt x="54" y="290"/>
                  </a:lnTo>
                  <a:lnTo>
                    <a:pt x="66" y="365"/>
                  </a:lnTo>
                  <a:cubicBezTo>
                    <a:pt x="68" y="371"/>
                    <a:pt x="73" y="375"/>
                    <a:pt x="79" y="375"/>
                  </a:cubicBezTo>
                  <a:lnTo>
                    <a:pt x="154" y="375"/>
                  </a:lnTo>
                  <a:cubicBezTo>
                    <a:pt x="160" y="375"/>
                    <a:pt x="165" y="370"/>
                    <a:pt x="166" y="365"/>
                  </a:cubicBezTo>
                  <a:lnTo>
                    <a:pt x="179" y="290"/>
                  </a:lnTo>
                  <a:lnTo>
                    <a:pt x="179" y="288"/>
                  </a:lnTo>
                  <a:lnTo>
                    <a:pt x="179" y="287"/>
                  </a:lnTo>
                  <a:lnTo>
                    <a:pt x="179" y="250"/>
                  </a:lnTo>
                  <a:cubicBezTo>
                    <a:pt x="179" y="242"/>
                    <a:pt x="195" y="210"/>
                    <a:pt x="210" y="186"/>
                  </a:cubicBezTo>
                  <a:cubicBezTo>
                    <a:pt x="211" y="184"/>
                    <a:pt x="234" y="152"/>
                    <a:pt x="234" y="112"/>
                  </a:cubicBezTo>
                  <a:cubicBezTo>
                    <a:pt x="233" y="51"/>
                    <a:pt x="179" y="0"/>
                    <a:pt x="116" y="0"/>
                  </a:cubicBezTo>
                  <a:close/>
                  <a:moveTo>
                    <a:pt x="143" y="350"/>
                  </a:moveTo>
                  <a:lnTo>
                    <a:pt x="89" y="350"/>
                  </a:lnTo>
                  <a:lnTo>
                    <a:pt x="80" y="300"/>
                  </a:lnTo>
                  <a:lnTo>
                    <a:pt x="150" y="300"/>
                  </a:lnTo>
                  <a:lnTo>
                    <a:pt x="143" y="350"/>
                  </a:lnTo>
                  <a:close/>
                  <a:moveTo>
                    <a:pt x="189" y="172"/>
                  </a:moveTo>
                  <a:cubicBezTo>
                    <a:pt x="180" y="185"/>
                    <a:pt x="153" y="230"/>
                    <a:pt x="153" y="250"/>
                  </a:cubicBezTo>
                  <a:lnTo>
                    <a:pt x="153" y="275"/>
                  </a:lnTo>
                  <a:lnTo>
                    <a:pt x="128" y="275"/>
                  </a:lnTo>
                  <a:lnTo>
                    <a:pt x="128" y="180"/>
                  </a:lnTo>
                  <a:lnTo>
                    <a:pt x="149" y="158"/>
                  </a:lnTo>
                  <a:cubicBezTo>
                    <a:pt x="154" y="153"/>
                    <a:pt x="154" y="146"/>
                    <a:pt x="149" y="141"/>
                  </a:cubicBezTo>
                  <a:cubicBezTo>
                    <a:pt x="144" y="136"/>
                    <a:pt x="136" y="136"/>
                    <a:pt x="131" y="141"/>
                  </a:cubicBezTo>
                  <a:lnTo>
                    <a:pt x="115" y="157"/>
                  </a:lnTo>
                  <a:lnTo>
                    <a:pt x="99" y="141"/>
                  </a:lnTo>
                  <a:cubicBezTo>
                    <a:pt x="94" y="136"/>
                    <a:pt x="86" y="136"/>
                    <a:pt x="81" y="141"/>
                  </a:cubicBezTo>
                  <a:cubicBezTo>
                    <a:pt x="76" y="146"/>
                    <a:pt x="76" y="153"/>
                    <a:pt x="81" y="158"/>
                  </a:cubicBezTo>
                  <a:lnTo>
                    <a:pt x="103" y="178"/>
                  </a:lnTo>
                  <a:lnTo>
                    <a:pt x="103" y="275"/>
                  </a:lnTo>
                  <a:lnTo>
                    <a:pt x="78" y="275"/>
                  </a:lnTo>
                  <a:lnTo>
                    <a:pt x="78" y="250"/>
                  </a:lnTo>
                  <a:cubicBezTo>
                    <a:pt x="78" y="231"/>
                    <a:pt x="51" y="186"/>
                    <a:pt x="43" y="172"/>
                  </a:cubicBezTo>
                  <a:cubicBezTo>
                    <a:pt x="43" y="172"/>
                    <a:pt x="24" y="145"/>
                    <a:pt x="24" y="112"/>
                  </a:cubicBezTo>
                  <a:cubicBezTo>
                    <a:pt x="24" y="65"/>
                    <a:pt x="65" y="26"/>
                    <a:pt x="115" y="25"/>
                  </a:cubicBezTo>
                  <a:cubicBezTo>
                    <a:pt x="165" y="25"/>
                    <a:pt x="206" y="65"/>
                    <a:pt x="206" y="112"/>
                  </a:cubicBezTo>
                  <a:cubicBezTo>
                    <a:pt x="208" y="143"/>
                    <a:pt x="189" y="171"/>
                    <a:pt x="189" y="172"/>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29" name="Lightbulb">
              <a:extLst>
                <a:ext uri="{FF2B5EF4-FFF2-40B4-BE49-F238E27FC236}">
                  <a16:creationId xmlns:a16="http://schemas.microsoft.com/office/drawing/2014/main" id="{A6FF2894-ECEE-4936-89F2-ED35D2EACED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33" name="Currency" descr="{&quot;Key&quot;:&quot;POWER_USER_SHAPE_ICON&quot;,&quot;Value&quot;:&quot;POWER_USER_SHAPE_ICON_STYLE_1&quot;}">
            <a:extLst>
              <a:ext uri="{FF2B5EF4-FFF2-40B4-BE49-F238E27FC236}">
                <a16:creationId xmlns:a16="http://schemas.microsoft.com/office/drawing/2014/main" id="{68723CA6-F03D-4741-B1F0-7D4445018BBF}"/>
              </a:ext>
            </a:extLst>
          </p:cNvPr>
          <p:cNvGrpSpPr>
            <a:grpSpLocks noChangeAspect="1"/>
          </p:cNvGrpSpPr>
          <p:nvPr/>
        </p:nvGrpSpPr>
        <p:grpSpPr bwMode="auto">
          <a:xfrm>
            <a:off x="4655222" y="3400485"/>
            <a:ext cx="574751" cy="576072"/>
            <a:chOff x="26" y="26"/>
            <a:chExt cx="435" cy="436"/>
          </a:xfrm>
          <a:solidFill>
            <a:schemeClr val="bg1"/>
          </a:solidFill>
        </p:grpSpPr>
        <p:sp>
          <p:nvSpPr>
            <p:cNvPr id="134" name="Currency">
              <a:extLst>
                <a:ext uri="{FF2B5EF4-FFF2-40B4-BE49-F238E27FC236}">
                  <a16:creationId xmlns:a16="http://schemas.microsoft.com/office/drawing/2014/main" id="{062718E7-234F-4557-98C2-C4B7DC33AFD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35" name="Currency">
              <a:extLst>
                <a:ext uri="{FF2B5EF4-FFF2-40B4-BE49-F238E27FC236}">
                  <a16:creationId xmlns:a16="http://schemas.microsoft.com/office/drawing/2014/main" id="{C1C183CD-140B-4E81-A882-EFF87758694B}"/>
                </a:ext>
              </a:extLst>
            </p:cNvPr>
            <p:cNvSpPr>
              <a:spLocks noEditPoints="1"/>
            </p:cNvSpPr>
            <p:nvPr/>
          </p:nvSpPr>
          <p:spPr bwMode="auto">
            <a:xfrm>
              <a:off x="126" y="163"/>
              <a:ext cx="244" cy="163"/>
            </a:xfrm>
            <a:custGeom>
              <a:avLst/>
              <a:gdLst>
                <a:gd name="T0" fmla="*/ 62 w 337"/>
                <a:gd name="T1" fmla="*/ 0 h 225"/>
                <a:gd name="T2" fmla="*/ 50 w 337"/>
                <a:gd name="T3" fmla="*/ 50 h 225"/>
                <a:gd name="T4" fmla="*/ 0 w 337"/>
                <a:gd name="T5" fmla="*/ 62 h 225"/>
                <a:gd name="T6" fmla="*/ 12 w 337"/>
                <a:gd name="T7" fmla="*/ 225 h 225"/>
                <a:gd name="T8" fmla="*/ 287 w 337"/>
                <a:gd name="T9" fmla="*/ 212 h 225"/>
                <a:gd name="T10" fmla="*/ 325 w 337"/>
                <a:gd name="T11" fmla="*/ 175 h 225"/>
                <a:gd name="T12" fmla="*/ 337 w 337"/>
                <a:gd name="T13" fmla="*/ 12 h 225"/>
                <a:gd name="T14" fmla="*/ 262 w 337"/>
                <a:gd name="T15" fmla="*/ 200 h 225"/>
                <a:gd name="T16" fmla="*/ 25 w 337"/>
                <a:gd name="T17" fmla="*/ 75 h 225"/>
                <a:gd name="T18" fmla="*/ 262 w 337"/>
                <a:gd name="T19" fmla="*/ 200 h 225"/>
                <a:gd name="T20" fmla="*/ 287 w 337"/>
                <a:gd name="T21" fmla="*/ 150 h 225"/>
                <a:gd name="T22" fmla="*/ 275 w 337"/>
                <a:gd name="T23" fmla="*/ 50 h 225"/>
                <a:gd name="T24" fmla="*/ 75 w 337"/>
                <a:gd name="T25" fmla="*/ 25 h 225"/>
                <a:gd name="T26" fmla="*/ 312 w 337"/>
                <a:gd name="T27" fmla="*/ 150 h 225"/>
                <a:gd name="T28" fmla="*/ 118 w 337"/>
                <a:gd name="T29" fmla="*/ 117 h 225"/>
                <a:gd name="T30" fmla="*/ 143 w 337"/>
                <a:gd name="T31" fmla="*/ 97 h 225"/>
                <a:gd name="T32" fmla="*/ 152 w 337"/>
                <a:gd name="T33" fmla="*/ 87 h 225"/>
                <a:gd name="T34" fmla="*/ 177 w 337"/>
                <a:gd name="T35" fmla="*/ 101 h 225"/>
                <a:gd name="T36" fmla="*/ 153 w 337"/>
                <a:gd name="T37" fmla="*/ 110 h 225"/>
                <a:gd name="T38" fmla="*/ 146 w 337"/>
                <a:gd name="T39" fmla="*/ 110 h 225"/>
                <a:gd name="T40" fmla="*/ 140 w 337"/>
                <a:gd name="T41" fmla="*/ 120 h 225"/>
                <a:gd name="T42" fmla="*/ 155 w 337"/>
                <a:gd name="T43" fmla="*/ 127 h 225"/>
                <a:gd name="T44" fmla="*/ 178 w 337"/>
                <a:gd name="T45" fmla="*/ 142 h 225"/>
                <a:gd name="T46" fmla="*/ 175 w 337"/>
                <a:gd name="T47" fmla="*/ 166 h 225"/>
                <a:gd name="T48" fmla="*/ 156 w 337"/>
                <a:gd name="T49" fmla="*/ 186 h 225"/>
                <a:gd name="T50" fmla="*/ 147 w 337"/>
                <a:gd name="T51" fmla="*/ 173 h 225"/>
                <a:gd name="T52" fmla="*/ 122 w 337"/>
                <a:gd name="T53" fmla="*/ 152 h 225"/>
                <a:gd name="T54" fmla="*/ 147 w 337"/>
                <a:gd name="T55" fmla="*/ 160 h 225"/>
                <a:gd name="T56" fmla="*/ 156 w 337"/>
                <a:gd name="T57" fmla="*/ 160 h 225"/>
                <a:gd name="T58" fmla="*/ 162 w 337"/>
                <a:gd name="T59" fmla="*/ 148 h 225"/>
                <a:gd name="T60" fmla="*/ 147 w 337"/>
                <a:gd name="T61" fmla="*/ 141 h 225"/>
                <a:gd name="T62" fmla="*/ 123 w 337"/>
                <a:gd name="T63" fmla="*/ 13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25">
                  <a:moveTo>
                    <a:pt x="325" y="0"/>
                  </a:moveTo>
                  <a:lnTo>
                    <a:pt x="62" y="0"/>
                  </a:lnTo>
                  <a:cubicBezTo>
                    <a:pt x="54" y="0"/>
                    <a:pt x="50" y="4"/>
                    <a:pt x="50" y="12"/>
                  </a:cubicBezTo>
                  <a:lnTo>
                    <a:pt x="50" y="50"/>
                  </a:lnTo>
                  <a:lnTo>
                    <a:pt x="12" y="50"/>
                  </a:lnTo>
                  <a:cubicBezTo>
                    <a:pt x="5" y="50"/>
                    <a:pt x="0" y="55"/>
                    <a:pt x="0" y="62"/>
                  </a:cubicBezTo>
                  <a:lnTo>
                    <a:pt x="0" y="212"/>
                  </a:lnTo>
                  <a:cubicBezTo>
                    <a:pt x="0" y="220"/>
                    <a:pt x="5" y="225"/>
                    <a:pt x="12" y="225"/>
                  </a:cubicBezTo>
                  <a:lnTo>
                    <a:pt x="275" y="225"/>
                  </a:lnTo>
                  <a:cubicBezTo>
                    <a:pt x="282" y="225"/>
                    <a:pt x="287" y="220"/>
                    <a:pt x="287" y="212"/>
                  </a:cubicBezTo>
                  <a:lnTo>
                    <a:pt x="287" y="175"/>
                  </a:lnTo>
                  <a:lnTo>
                    <a:pt x="325" y="175"/>
                  </a:lnTo>
                  <a:cubicBezTo>
                    <a:pt x="332" y="175"/>
                    <a:pt x="337" y="170"/>
                    <a:pt x="337" y="162"/>
                  </a:cubicBezTo>
                  <a:lnTo>
                    <a:pt x="337" y="12"/>
                  </a:lnTo>
                  <a:cubicBezTo>
                    <a:pt x="337" y="4"/>
                    <a:pt x="332" y="0"/>
                    <a:pt x="325" y="0"/>
                  </a:cubicBezTo>
                  <a:close/>
                  <a:moveTo>
                    <a:pt x="262" y="200"/>
                  </a:moveTo>
                  <a:lnTo>
                    <a:pt x="25" y="200"/>
                  </a:lnTo>
                  <a:lnTo>
                    <a:pt x="25" y="75"/>
                  </a:lnTo>
                  <a:lnTo>
                    <a:pt x="262" y="75"/>
                  </a:lnTo>
                  <a:lnTo>
                    <a:pt x="262" y="200"/>
                  </a:lnTo>
                  <a:close/>
                  <a:moveTo>
                    <a:pt x="312" y="150"/>
                  </a:moveTo>
                  <a:lnTo>
                    <a:pt x="287" y="150"/>
                  </a:lnTo>
                  <a:lnTo>
                    <a:pt x="287" y="62"/>
                  </a:lnTo>
                  <a:cubicBezTo>
                    <a:pt x="287" y="55"/>
                    <a:pt x="282" y="50"/>
                    <a:pt x="275" y="50"/>
                  </a:cubicBezTo>
                  <a:lnTo>
                    <a:pt x="75" y="50"/>
                  </a:lnTo>
                  <a:lnTo>
                    <a:pt x="75" y="25"/>
                  </a:lnTo>
                  <a:lnTo>
                    <a:pt x="312" y="25"/>
                  </a:lnTo>
                  <a:lnTo>
                    <a:pt x="312" y="150"/>
                  </a:lnTo>
                  <a:close/>
                  <a:moveTo>
                    <a:pt x="123" y="131"/>
                  </a:moveTo>
                  <a:cubicBezTo>
                    <a:pt x="120" y="127"/>
                    <a:pt x="118" y="122"/>
                    <a:pt x="118" y="117"/>
                  </a:cubicBezTo>
                  <a:cubicBezTo>
                    <a:pt x="118" y="111"/>
                    <a:pt x="121" y="107"/>
                    <a:pt x="125" y="103"/>
                  </a:cubicBezTo>
                  <a:cubicBezTo>
                    <a:pt x="130" y="99"/>
                    <a:pt x="136" y="97"/>
                    <a:pt x="143" y="97"/>
                  </a:cubicBezTo>
                  <a:lnTo>
                    <a:pt x="143" y="87"/>
                  </a:lnTo>
                  <a:lnTo>
                    <a:pt x="152" y="87"/>
                  </a:lnTo>
                  <a:lnTo>
                    <a:pt x="152" y="96"/>
                  </a:lnTo>
                  <a:cubicBezTo>
                    <a:pt x="161" y="96"/>
                    <a:pt x="170" y="98"/>
                    <a:pt x="177" y="101"/>
                  </a:cubicBezTo>
                  <a:lnTo>
                    <a:pt x="172" y="115"/>
                  </a:lnTo>
                  <a:cubicBezTo>
                    <a:pt x="166" y="112"/>
                    <a:pt x="160" y="111"/>
                    <a:pt x="153" y="110"/>
                  </a:cubicBezTo>
                  <a:lnTo>
                    <a:pt x="150" y="110"/>
                  </a:lnTo>
                  <a:lnTo>
                    <a:pt x="146" y="110"/>
                  </a:lnTo>
                  <a:cubicBezTo>
                    <a:pt x="141" y="111"/>
                    <a:pt x="138" y="112"/>
                    <a:pt x="138" y="116"/>
                  </a:cubicBezTo>
                  <a:cubicBezTo>
                    <a:pt x="138" y="117"/>
                    <a:pt x="138" y="120"/>
                    <a:pt x="140" y="120"/>
                  </a:cubicBezTo>
                  <a:cubicBezTo>
                    <a:pt x="141" y="121"/>
                    <a:pt x="143" y="122"/>
                    <a:pt x="146" y="123"/>
                  </a:cubicBezTo>
                  <a:lnTo>
                    <a:pt x="155" y="127"/>
                  </a:lnTo>
                  <a:cubicBezTo>
                    <a:pt x="162" y="130"/>
                    <a:pt x="168" y="132"/>
                    <a:pt x="171" y="135"/>
                  </a:cubicBezTo>
                  <a:cubicBezTo>
                    <a:pt x="175" y="137"/>
                    <a:pt x="177" y="140"/>
                    <a:pt x="178" y="142"/>
                  </a:cubicBezTo>
                  <a:cubicBezTo>
                    <a:pt x="180" y="145"/>
                    <a:pt x="181" y="148"/>
                    <a:pt x="181" y="151"/>
                  </a:cubicBezTo>
                  <a:cubicBezTo>
                    <a:pt x="181" y="157"/>
                    <a:pt x="178" y="162"/>
                    <a:pt x="175" y="166"/>
                  </a:cubicBezTo>
                  <a:cubicBezTo>
                    <a:pt x="170" y="170"/>
                    <a:pt x="163" y="172"/>
                    <a:pt x="156" y="173"/>
                  </a:cubicBezTo>
                  <a:lnTo>
                    <a:pt x="156" y="186"/>
                  </a:lnTo>
                  <a:lnTo>
                    <a:pt x="147" y="186"/>
                  </a:lnTo>
                  <a:lnTo>
                    <a:pt x="147" y="173"/>
                  </a:lnTo>
                  <a:cubicBezTo>
                    <a:pt x="137" y="173"/>
                    <a:pt x="128" y="171"/>
                    <a:pt x="122" y="168"/>
                  </a:cubicBezTo>
                  <a:lnTo>
                    <a:pt x="122" y="152"/>
                  </a:lnTo>
                  <a:cubicBezTo>
                    <a:pt x="126" y="153"/>
                    <a:pt x="130" y="156"/>
                    <a:pt x="135" y="157"/>
                  </a:cubicBezTo>
                  <a:cubicBezTo>
                    <a:pt x="140" y="158"/>
                    <a:pt x="143" y="160"/>
                    <a:pt x="147" y="160"/>
                  </a:cubicBezTo>
                  <a:lnTo>
                    <a:pt x="152" y="160"/>
                  </a:lnTo>
                  <a:lnTo>
                    <a:pt x="156" y="160"/>
                  </a:lnTo>
                  <a:cubicBezTo>
                    <a:pt x="161" y="158"/>
                    <a:pt x="165" y="156"/>
                    <a:pt x="165" y="152"/>
                  </a:cubicBezTo>
                  <a:cubicBezTo>
                    <a:pt x="165" y="151"/>
                    <a:pt x="163" y="150"/>
                    <a:pt x="162" y="148"/>
                  </a:cubicBezTo>
                  <a:cubicBezTo>
                    <a:pt x="161" y="147"/>
                    <a:pt x="158" y="146"/>
                    <a:pt x="156" y="145"/>
                  </a:cubicBezTo>
                  <a:lnTo>
                    <a:pt x="147" y="141"/>
                  </a:lnTo>
                  <a:lnTo>
                    <a:pt x="143" y="140"/>
                  </a:lnTo>
                  <a:cubicBezTo>
                    <a:pt x="132" y="138"/>
                    <a:pt x="127" y="135"/>
                    <a:pt x="123" y="131"/>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36" name="Commenting" descr="{&quot;Key&quot;:&quot;POWER_USER_SHAPE_ICON&quot;,&quot;Value&quot;:&quot;POWER_USER_SHAPE_ICON_STYLE_1&quot;}">
            <a:extLst>
              <a:ext uri="{FF2B5EF4-FFF2-40B4-BE49-F238E27FC236}">
                <a16:creationId xmlns:a16="http://schemas.microsoft.com/office/drawing/2014/main" id="{4B96C385-CB27-4BC3-99BF-45FE06D4B407}"/>
              </a:ext>
            </a:extLst>
          </p:cNvPr>
          <p:cNvGrpSpPr>
            <a:grpSpLocks noChangeAspect="1"/>
          </p:cNvGrpSpPr>
          <p:nvPr/>
        </p:nvGrpSpPr>
        <p:grpSpPr bwMode="auto">
          <a:xfrm>
            <a:off x="5556665" y="3867215"/>
            <a:ext cx="574751" cy="576072"/>
            <a:chOff x="26" y="26"/>
            <a:chExt cx="435" cy="436"/>
          </a:xfrm>
          <a:solidFill>
            <a:schemeClr val="bg1"/>
          </a:solidFill>
        </p:grpSpPr>
        <p:sp>
          <p:nvSpPr>
            <p:cNvPr id="137" name="Commenting">
              <a:extLst>
                <a:ext uri="{FF2B5EF4-FFF2-40B4-BE49-F238E27FC236}">
                  <a16:creationId xmlns:a16="http://schemas.microsoft.com/office/drawing/2014/main" id="{38230C31-BBEA-4806-94D6-1D56445E6B8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38" name="Commenting">
              <a:extLst>
                <a:ext uri="{FF2B5EF4-FFF2-40B4-BE49-F238E27FC236}">
                  <a16:creationId xmlns:a16="http://schemas.microsoft.com/office/drawing/2014/main" id="{F804CC72-28EC-4AD6-B79B-09A08E750518}"/>
                </a:ext>
              </a:extLst>
            </p:cNvPr>
            <p:cNvSpPr>
              <a:spLocks noEditPoints="1"/>
            </p:cNvSpPr>
            <p:nvPr/>
          </p:nvSpPr>
          <p:spPr bwMode="auto">
            <a:xfrm>
              <a:off x="108" y="145"/>
              <a:ext cx="272" cy="236"/>
            </a:xfrm>
            <a:custGeom>
              <a:avLst/>
              <a:gdLst>
                <a:gd name="T0" fmla="*/ 75 w 375"/>
                <a:gd name="T1" fmla="*/ 325 h 325"/>
                <a:gd name="T2" fmla="*/ 71 w 375"/>
                <a:gd name="T3" fmla="*/ 323 h 325"/>
                <a:gd name="T4" fmla="*/ 62 w 375"/>
                <a:gd name="T5" fmla="*/ 312 h 325"/>
                <a:gd name="T6" fmla="*/ 62 w 375"/>
                <a:gd name="T7" fmla="*/ 250 h 325"/>
                <a:gd name="T8" fmla="*/ 12 w 375"/>
                <a:gd name="T9" fmla="*/ 250 h 325"/>
                <a:gd name="T10" fmla="*/ 0 w 375"/>
                <a:gd name="T11" fmla="*/ 237 h 325"/>
                <a:gd name="T12" fmla="*/ 0 w 375"/>
                <a:gd name="T13" fmla="*/ 12 h 325"/>
                <a:gd name="T14" fmla="*/ 12 w 375"/>
                <a:gd name="T15" fmla="*/ 0 h 325"/>
                <a:gd name="T16" fmla="*/ 362 w 375"/>
                <a:gd name="T17" fmla="*/ 0 h 325"/>
                <a:gd name="T18" fmla="*/ 375 w 375"/>
                <a:gd name="T19" fmla="*/ 12 h 325"/>
                <a:gd name="T20" fmla="*/ 375 w 375"/>
                <a:gd name="T21" fmla="*/ 237 h 325"/>
                <a:gd name="T22" fmla="*/ 362 w 375"/>
                <a:gd name="T23" fmla="*/ 250 h 325"/>
                <a:gd name="T24" fmla="*/ 143 w 375"/>
                <a:gd name="T25" fmla="*/ 250 h 325"/>
                <a:gd name="T26" fmla="*/ 85 w 375"/>
                <a:gd name="T27" fmla="*/ 320 h 325"/>
                <a:gd name="T28" fmla="*/ 75 w 375"/>
                <a:gd name="T29" fmla="*/ 325 h 325"/>
                <a:gd name="T30" fmla="*/ 25 w 375"/>
                <a:gd name="T31" fmla="*/ 225 h 325"/>
                <a:gd name="T32" fmla="*/ 75 w 375"/>
                <a:gd name="T33" fmla="*/ 225 h 325"/>
                <a:gd name="T34" fmla="*/ 87 w 375"/>
                <a:gd name="T35" fmla="*/ 237 h 325"/>
                <a:gd name="T36" fmla="*/ 87 w 375"/>
                <a:gd name="T37" fmla="*/ 277 h 325"/>
                <a:gd name="T38" fmla="*/ 127 w 375"/>
                <a:gd name="T39" fmla="*/ 228 h 325"/>
                <a:gd name="T40" fmla="*/ 137 w 375"/>
                <a:gd name="T41" fmla="*/ 223 h 325"/>
                <a:gd name="T42" fmla="*/ 350 w 375"/>
                <a:gd name="T43" fmla="*/ 223 h 325"/>
                <a:gd name="T44" fmla="*/ 350 w 375"/>
                <a:gd name="T45" fmla="*/ 25 h 325"/>
                <a:gd name="T46" fmla="*/ 25 w 375"/>
                <a:gd name="T47" fmla="*/ 25 h 325"/>
                <a:gd name="T48" fmla="*/ 25 w 375"/>
                <a:gd name="T49" fmla="*/ 2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5" h="325">
                  <a:moveTo>
                    <a:pt x="75" y="325"/>
                  </a:moveTo>
                  <a:cubicBezTo>
                    <a:pt x="73" y="325"/>
                    <a:pt x="72" y="325"/>
                    <a:pt x="71" y="323"/>
                  </a:cubicBezTo>
                  <a:cubicBezTo>
                    <a:pt x="66" y="322"/>
                    <a:pt x="62" y="317"/>
                    <a:pt x="62" y="312"/>
                  </a:cubicBezTo>
                  <a:lnTo>
                    <a:pt x="62" y="250"/>
                  </a:lnTo>
                  <a:lnTo>
                    <a:pt x="12" y="250"/>
                  </a:lnTo>
                  <a:cubicBezTo>
                    <a:pt x="5" y="250"/>
                    <a:pt x="0" y="245"/>
                    <a:pt x="0" y="237"/>
                  </a:cubicBezTo>
                  <a:lnTo>
                    <a:pt x="0" y="12"/>
                  </a:lnTo>
                  <a:cubicBezTo>
                    <a:pt x="0" y="5"/>
                    <a:pt x="5" y="0"/>
                    <a:pt x="12" y="0"/>
                  </a:cubicBezTo>
                  <a:lnTo>
                    <a:pt x="362" y="0"/>
                  </a:lnTo>
                  <a:cubicBezTo>
                    <a:pt x="370" y="0"/>
                    <a:pt x="375" y="5"/>
                    <a:pt x="375" y="12"/>
                  </a:cubicBezTo>
                  <a:lnTo>
                    <a:pt x="375" y="237"/>
                  </a:lnTo>
                  <a:cubicBezTo>
                    <a:pt x="375" y="245"/>
                    <a:pt x="370" y="250"/>
                    <a:pt x="362" y="250"/>
                  </a:cubicBezTo>
                  <a:lnTo>
                    <a:pt x="143" y="250"/>
                  </a:lnTo>
                  <a:lnTo>
                    <a:pt x="85" y="320"/>
                  </a:lnTo>
                  <a:cubicBezTo>
                    <a:pt x="82" y="323"/>
                    <a:pt x="78" y="325"/>
                    <a:pt x="75" y="325"/>
                  </a:cubicBezTo>
                  <a:close/>
                  <a:moveTo>
                    <a:pt x="25" y="225"/>
                  </a:moveTo>
                  <a:lnTo>
                    <a:pt x="75" y="225"/>
                  </a:lnTo>
                  <a:cubicBezTo>
                    <a:pt x="82" y="225"/>
                    <a:pt x="87" y="230"/>
                    <a:pt x="87" y="237"/>
                  </a:cubicBezTo>
                  <a:lnTo>
                    <a:pt x="87" y="277"/>
                  </a:lnTo>
                  <a:lnTo>
                    <a:pt x="127" y="228"/>
                  </a:lnTo>
                  <a:cubicBezTo>
                    <a:pt x="130" y="226"/>
                    <a:pt x="133" y="223"/>
                    <a:pt x="137" y="223"/>
                  </a:cubicBezTo>
                  <a:lnTo>
                    <a:pt x="350" y="223"/>
                  </a:lnTo>
                  <a:lnTo>
                    <a:pt x="350" y="25"/>
                  </a:lnTo>
                  <a:lnTo>
                    <a:pt x="25" y="25"/>
                  </a:lnTo>
                  <a:lnTo>
                    <a:pt x="25" y="225"/>
                  </a:ln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39" name="Commenting">
              <a:extLst>
                <a:ext uri="{FF2B5EF4-FFF2-40B4-BE49-F238E27FC236}">
                  <a16:creationId xmlns:a16="http://schemas.microsoft.com/office/drawing/2014/main" id="{7B9796F7-BCB3-4449-81F9-B8B19C05610F}"/>
                </a:ext>
              </a:extLst>
            </p:cNvPr>
            <p:cNvSpPr>
              <a:spLocks noChangeArrowheads="1"/>
            </p:cNvSpPr>
            <p:nvPr/>
          </p:nvSpPr>
          <p:spPr bwMode="auto">
            <a:xfrm>
              <a:off x="199"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40" name="Commenting">
              <a:extLst>
                <a:ext uri="{FF2B5EF4-FFF2-40B4-BE49-F238E27FC236}">
                  <a16:creationId xmlns:a16="http://schemas.microsoft.com/office/drawing/2014/main" id="{C5B7900A-CB40-4405-B36D-E541394D123E}"/>
                </a:ext>
              </a:extLst>
            </p:cNvPr>
            <p:cNvSpPr>
              <a:spLocks noChangeArrowheads="1"/>
            </p:cNvSpPr>
            <p:nvPr/>
          </p:nvSpPr>
          <p:spPr bwMode="auto">
            <a:xfrm>
              <a:off x="235"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41" name="Commenting">
              <a:extLst>
                <a:ext uri="{FF2B5EF4-FFF2-40B4-BE49-F238E27FC236}">
                  <a16:creationId xmlns:a16="http://schemas.microsoft.com/office/drawing/2014/main" id="{FFA3715F-4215-4422-B5E5-FC2FEE1E8D43}"/>
                </a:ext>
              </a:extLst>
            </p:cNvPr>
            <p:cNvSpPr>
              <a:spLocks noChangeArrowheads="1"/>
            </p:cNvSpPr>
            <p:nvPr/>
          </p:nvSpPr>
          <p:spPr bwMode="auto">
            <a:xfrm>
              <a:off x="271"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42" name="Devices" descr="{&quot;Key&quot;:&quot;POWER_USER_SHAPE_ICON&quot;,&quot;Value&quot;:&quot;POWER_USER_SHAPE_ICON_STYLE_1&quot;}">
            <a:extLst>
              <a:ext uri="{FF2B5EF4-FFF2-40B4-BE49-F238E27FC236}">
                <a16:creationId xmlns:a16="http://schemas.microsoft.com/office/drawing/2014/main" id="{939FF3AF-A9E7-4D26-A302-18B1747C9A47}"/>
              </a:ext>
            </a:extLst>
          </p:cNvPr>
          <p:cNvGrpSpPr>
            <a:grpSpLocks noChangeAspect="1"/>
          </p:cNvGrpSpPr>
          <p:nvPr/>
        </p:nvGrpSpPr>
        <p:grpSpPr bwMode="auto">
          <a:xfrm>
            <a:off x="6709445" y="3252774"/>
            <a:ext cx="469429" cy="470508"/>
            <a:chOff x="26" y="26"/>
            <a:chExt cx="435" cy="436"/>
          </a:xfrm>
          <a:solidFill>
            <a:schemeClr val="bg1"/>
          </a:solidFill>
        </p:grpSpPr>
        <p:sp>
          <p:nvSpPr>
            <p:cNvPr id="143" name="Devices">
              <a:extLst>
                <a:ext uri="{FF2B5EF4-FFF2-40B4-BE49-F238E27FC236}">
                  <a16:creationId xmlns:a16="http://schemas.microsoft.com/office/drawing/2014/main" id="{E0A88BF7-0082-4CFE-A150-B8155E68DB1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44" name="Devices">
              <a:extLst>
                <a:ext uri="{FF2B5EF4-FFF2-40B4-BE49-F238E27FC236}">
                  <a16:creationId xmlns:a16="http://schemas.microsoft.com/office/drawing/2014/main" id="{A709A738-5FC2-42FB-9CC7-7C63A80043C6}"/>
                </a:ext>
              </a:extLst>
            </p:cNvPr>
            <p:cNvSpPr>
              <a:spLocks noEditPoints="1"/>
            </p:cNvSpPr>
            <p:nvPr/>
          </p:nvSpPr>
          <p:spPr bwMode="auto">
            <a:xfrm>
              <a:off x="144" y="117"/>
              <a:ext cx="218" cy="245"/>
            </a:xfrm>
            <a:custGeom>
              <a:avLst/>
              <a:gdLst>
                <a:gd name="T0" fmla="*/ 287 w 300"/>
                <a:gd name="T1" fmla="*/ 138 h 338"/>
                <a:gd name="T2" fmla="*/ 250 w 300"/>
                <a:gd name="T3" fmla="*/ 138 h 338"/>
                <a:gd name="T4" fmla="*/ 250 w 300"/>
                <a:gd name="T5" fmla="*/ 13 h 338"/>
                <a:gd name="T6" fmla="*/ 237 w 300"/>
                <a:gd name="T7" fmla="*/ 0 h 338"/>
                <a:gd name="T8" fmla="*/ 12 w 300"/>
                <a:gd name="T9" fmla="*/ 0 h 338"/>
                <a:gd name="T10" fmla="*/ 0 w 300"/>
                <a:gd name="T11" fmla="*/ 13 h 338"/>
                <a:gd name="T12" fmla="*/ 0 w 300"/>
                <a:gd name="T13" fmla="*/ 300 h 338"/>
                <a:gd name="T14" fmla="*/ 12 w 300"/>
                <a:gd name="T15" fmla="*/ 313 h 338"/>
                <a:gd name="T16" fmla="*/ 187 w 300"/>
                <a:gd name="T17" fmla="*/ 313 h 338"/>
                <a:gd name="T18" fmla="*/ 187 w 300"/>
                <a:gd name="T19" fmla="*/ 325 h 338"/>
                <a:gd name="T20" fmla="*/ 200 w 300"/>
                <a:gd name="T21" fmla="*/ 338 h 338"/>
                <a:gd name="T22" fmla="*/ 287 w 300"/>
                <a:gd name="T23" fmla="*/ 338 h 338"/>
                <a:gd name="T24" fmla="*/ 300 w 300"/>
                <a:gd name="T25" fmla="*/ 325 h 338"/>
                <a:gd name="T26" fmla="*/ 300 w 300"/>
                <a:gd name="T27" fmla="*/ 150 h 338"/>
                <a:gd name="T28" fmla="*/ 287 w 300"/>
                <a:gd name="T29" fmla="*/ 138 h 338"/>
                <a:gd name="T30" fmla="*/ 187 w 300"/>
                <a:gd name="T31" fmla="*/ 150 h 338"/>
                <a:gd name="T32" fmla="*/ 187 w 300"/>
                <a:gd name="T33" fmla="*/ 288 h 338"/>
                <a:gd name="T34" fmla="*/ 25 w 300"/>
                <a:gd name="T35" fmla="*/ 288 h 338"/>
                <a:gd name="T36" fmla="*/ 25 w 300"/>
                <a:gd name="T37" fmla="*/ 25 h 338"/>
                <a:gd name="T38" fmla="*/ 225 w 300"/>
                <a:gd name="T39" fmla="*/ 25 h 338"/>
                <a:gd name="T40" fmla="*/ 225 w 300"/>
                <a:gd name="T41" fmla="*/ 138 h 338"/>
                <a:gd name="T42" fmla="*/ 200 w 300"/>
                <a:gd name="T43" fmla="*/ 138 h 338"/>
                <a:gd name="T44" fmla="*/ 187 w 300"/>
                <a:gd name="T45" fmla="*/ 150 h 338"/>
                <a:gd name="T46" fmla="*/ 275 w 300"/>
                <a:gd name="T47" fmla="*/ 313 h 338"/>
                <a:gd name="T48" fmla="*/ 212 w 300"/>
                <a:gd name="T49" fmla="*/ 313 h 338"/>
                <a:gd name="T50" fmla="*/ 212 w 300"/>
                <a:gd name="T51" fmla="*/ 163 h 338"/>
                <a:gd name="T52" fmla="*/ 275 w 300"/>
                <a:gd name="T53" fmla="*/ 163 h 338"/>
                <a:gd name="T54" fmla="*/ 275 w 300"/>
                <a:gd name="T55" fmla="*/ 313 h 338"/>
                <a:gd name="T56" fmla="*/ 137 w 300"/>
                <a:gd name="T57" fmla="*/ 250 h 338"/>
                <a:gd name="T58" fmla="*/ 125 w 300"/>
                <a:gd name="T59" fmla="*/ 263 h 338"/>
                <a:gd name="T60" fmla="*/ 112 w 300"/>
                <a:gd name="T61" fmla="*/ 250 h 338"/>
                <a:gd name="T62" fmla="*/ 125 w 300"/>
                <a:gd name="T63" fmla="*/ 238 h 338"/>
                <a:gd name="T64" fmla="*/ 137 w 300"/>
                <a:gd name="T65" fmla="*/ 25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38">
                  <a:moveTo>
                    <a:pt x="287" y="138"/>
                  </a:moveTo>
                  <a:lnTo>
                    <a:pt x="250" y="138"/>
                  </a:lnTo>
                  <a:lnTo>
                    <a:pt x="250" y="13"/>
                  </a:lnTo>
                  <a:cubicBezTo>
                    <a:pt x="250" y="5"/>
                    <a:pt x="245" y="0"/>
                    <a:pt x="237" y="0"/>
                  </a:cubicBezTo>
                  <a:lnTo>
                    <a:pt x="12" y="0"/>
                  </a:lnTo>
                  <a:cubicBezTo>
                    <a:pt x="5" y="0"/>
                    <a:pt x="0" y="5"/>
                    <a:pt x="0" y="13"/>
                  </a:cubicBezTo>
                  <a:lnTo>
                    <a:pt x="0" y="300"/>
                  </a:lnTo>
                  <a:cubicBezTo>
                    <a:pt x="0" y="308"/>
                    <a:pt x="5" y="313"/>
                    <a:pt x="12" y="313"/>
                  </a:cubicBezTo>
                  <a:lnTo>
                    <a:pt x="187" y="313"/>
                  </a:lnTo>
                  <a:lnTo>
                    <a:pt x="187" y="325"/>
                  </a:lnTo>
                  <a:cubicBezTo>
                    <a:pt x="187" y="333"/>
                    <a:pt x="192" y="338"/>
                    <a:pt x="200" y="338"/>
                  </a:cubicBezTo>
                  <a:lnTo>
                    <a:pt x="287" y="338"/>
                  </a:lnTo>
                  <a:cubicBezTo>
                    <a:pt x="295" y="338"/>
                    <a:pt x="300" y="333"/>
                    <a:pt x="300" y="325"/>
                  </a:cubicBezTo>
                  <a:lnTo>
                    <a:pt x="300" y="150"/>
                  </a:lnTo>
                  <a:cubicBezTo>
                    <a:pt x="300" y="143"/>
                    <a:pt x="295" y="138"/>
                    <a:pt x="287" y="138"/>
                  </a:cubicBezTo>
                  <a:close/>
                  <a:moveTo>
                    <a:pt x="187" y="150"/>
                  </a:moveTo>
                  <a:lnTo>
                    <a:pt x="187" y="288"/>
                  </a:lnTo>
                  <a:lnTo>
                    <a:pt x="25" y="288"/>
                  </a:lnTo>
                  <a:lnTo>
                    <a:pt x="25" y="25"/>
                  </a:lnTo>
                  <a:lnTo>
                    <a:pt x="225" y="25"/>
                  </a:lnTo>
                  <a:lnTo>
                    <a:pt x="225" y="138"/>
                  </a:lnTo>
                  <a:lnTo>
                    <a:pt x="200" y="138"/>
                  </a:lnTo>
                  <a:cubicBezTo>
                    <a:pt x="192" y="138"/>
                    <a:pt x="187" y="143"/>
                    <a:pt x="187" y="150"/>
                  </a:cubicBezTo>
                  <a:close/>
                  <a:moveTo>
                    <a:pt x="275" y="313"/>
                  </a:moveTo>
                  <a:lnTo>
                    <a:pt x="212" y="313"/>
                  </a:lnTo>
                  <a:lnTo>
                    <a:pt x="212" y="163"/>
                  </a:lnTo>
                  <a:lnTo>
                    <a:pt x="275" y="163"/>
                  </a:lnTo>
                  <a:lnTo>
                    <a:pt x="275" y="313"/>
                  </a:lnTo>
                  <a:close/>
                  <a:moveTo>
                    <a:pt x="137" y="250"/>
                  </a:moveTo>
                  <a:cubicBezTo>
                    <a:pt x="137" y="258"/>
                    <a:pt x="132" y="263"/>
                    <a:pt x="125" y="263"/>
                  </a:cubicBezTo>
                  <a:cubicBezTo>
                    <a:pt x="117" y="263"/>
                    <a:pt x="112" y="258"/>
                    <a:pt x="112" y="250"/>
                  </a:cubicBezTo>
                  <a:cubicBezTo>
                    <a:pt x="112" y="243"/>
                    <a:pt x="117" y="238"/>
                    <a:pt x="125" y="238"/>
                  </a:cubicBezTo>
                  <a:cubicBezTo>
                    <a:pt x="132" y="238"/>
                    <a:pt x="137" y="243"/>
                    <a:pt x="137" y="25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grpSp>
        <p:nvGrpSpPr>
          <p:cNvPr id="145" name="House" descr="{&quot;Key&quot;:&quot;POWER_USER_SHAPE_ICON&quot;,&quot;Value&quot;:&quot;POWER_USER_SHAPE_ICON_STYLE_1&quot;}">
            <a:extLst>
              <a:ext uri="{FF2B5EF4-FFF2-40B4-BE49-F238E27FC236}">
                <a16:creationId xmlns:a16="http://schemas.microsoft.com/office/drawing/2014/main" id="{0157F111-EDC3-4F15-BFC2-BDDEA2025DD1}"/>
              </a:ext>
            </a:extLst>
          </p:cNvPr>
          <p:cNvGrpSpPr>
            <a:grpSpLocks noChangeAspect="1"/>
          </p:cNvGrpSpPr>
          <p:nvPr/>
        </p:nvGrpSpPr>
        <p:grpSpPr bwMode="auto">
          <a:xfrm>
            <a:off x="6300233" y="3520123"/>
            <a:ext cx="463004" cy="464068"/>
            <a:chOff x="26" y="26"/>
            <a:chExt cx="435" cy="436"/>
          </a:xfrm>
          <a:solidFill>
            <a:schemeClr val="bg1"/>
          </a:solidFill>
        </p:grpSpPr>
        <p:sp>
          <p:nvSpPr>
            <p:cNvPr id="146" name="House">
              <a:extLst>
                <a:ext uri="{FF2B5EF4-FFF2-40B4-BE49-F238E27FC236}">
                  <a16:creationId xmlns:a16="http://schemas.microsoft.com/office/drawing/2014/main" id="{8A5E5D23-E179-4CF4-B8CF-3B6875F4EE71}"/>
                </a:ext>
              </a:extLst>
            </p:cNvPr>
            <p:cNvSpPr>
              <a:spLocks noEditPoints="1"/>
            </p:cNvSpPr>
            <p:nvPr/>
          </p:nvSpPr>
          <p:spPr bwMode="auto">
            <a:xfrm>
              <a:off x="108" y="107"/>
              <a:ext cx="273" cy="255"/>
            </a:xfrm>
            <a:custGeom>
              <a:avLst/>
              <a:gdLst>
                <a:gd name="T0" fmla="*/ 325 w 376"/>
                <a:gd name="T1" fmla="*/ 352 h 352"/>
                <a:gd name="T2" fmla="*/ 212 w 376"/>
                <a:gd name="T3" fmla="*/ 352 h 352"/>
                <a:gd name="T4" fmla="*/ 200 w 376"/>
                <a:gd name="T5" fmla="*/ 339 h 352"/>
                <a:gd name="T6" fmla="*/ 200 w 376"/>
                <a:gd name="T7" fmla="*/ 277 h 352"/>
                <a:gd name="T8" fmla="*/ 175 w 376"/>
                <a:gd name="T9" fmla="*/ 277 h 352"/>
                <a:gd name="T10" fmla="*/ 175 w 376"/>
                <a:gd name="T11" fmla="*/ 339 h 352"/>
                <a:gd name="T12" fmla="*/ 162 w 376"/>
                <a:gd name="T13" fmla="*/ 352 h 352"/>
                <a:gd name="T14" fmla="*/ 50 w 376"/>
                <a:gd name="T15" fmla="*/ 352 h 352"/>
                <a:gd name="T16" fmla="*/ 37 w 376"/>
                <a:gd name="T17" fmla="*/ 339 h 352"/>
                <a:gd name="T18" fmla="*/ 37 w 376"/>
                <a:gd name="T19" fmla="*/ 177 h 352"/>
                <a:gd name="T20" fmla="*/ 12 w 376"/>
                <a:gd name="T21" fmla="*/ 177 h 352"/>
                <a:gd name="T22" fmla="*/ 1 w 376"/>
                <a:gd name="T23" fmla="*/ 168 h 352"/>
                <a:gd name="T24" fmla="*/ 5 w 376"/>
                <a:gd name="T25" fmla="*/ 154 h 352"/>
                <a:gd name="T26" fmla="*/ 180 w 376"/>
                <a:gd name="T27" fmla="*/ 4 h 352"/>
                <a:gd name="T28" fmla="*/ 196 w 376"/>
                <a:gd name="T29" fmla="*/ 4 h 352"/>
                <a:gd name="T30" fmla="*/ 371 w 376"/>
                <a:gd name="T31" fmla="*/ 154 h 352"/>
                <a:gd name="T32" fmla="*/ 375 w 376"/>
                <a:gd name="T33" fmla="*/ 168 h 352"/>
                <a:gd name="T34" fmla="*/ 362 w 376"/>
                <a:gd name="T35" fmla="*/ 177 h 352"/>
                <a:gd name="T36" fmla="*/ 337 w 376"/>
                <a:gd name="T37" fmla="*/ 177 h 352"/>
                <a:gd name="T38" fmla="*/ 337 w 376"/>
                <a:gd name="T39" fmla="*/ 339 h 352"/>
                <a:gd name="T40" fmla="*/ 325 w 376"/>
                <a:gd name="T41" fmla="*/ 352 h 352"/>
                <a:gd name="T42" fmla="*/ 225 w 376"/>
                <a:gd name="T43" fmla="*/ 327 h 352"/>
                <a:gd name="T44" fmla="*/ 312 w 376"/>
                <a:gd name="T45" fmla="*/ 327 h 352"/>
                <a:gd name="T46" fmla="*/ 312 w 376"/>
                <a:gd name="T47" fmla="*/ 164 h 352"/>
                <a:gd name="T48" fmla="*/ 325 w 376"/>
                <a:gd name="T49" fmla="*/ 152 h 352"/>
                <a:gd name="T50" fmla="*/ 328 w 376"/>
                <a:gd name="T51" fmla="*/ 152 h 352"/>
                <a:gd name="T52" fmla="*/ 187 w 376"/>
                <a:gd name="T53" fmla="*/ 30 h 352"/>
                <a:gd name="T54" fmla="*/ 46 w 376"/>
                <a:gd name="T55" fmla="*/ 152 h 352"/>
                <a:gd name="T56" fmla="*/ 50 w 376"/>
                <a:gd name="T57" fmla="*/ 152 h 352"/>
                <a:gd name="T58" fmla="*/ 62 w 376"/>
                <a:gd name="T59" fmla="*/ 164 h 352"/>
                <a:gd name="T60" fmla="*/ 62 w 376"/>
                <a:gd name="T61" fmla="*/ 327 h 352"/>
                <a:gd name="T62" fmla="*/ 150 w 376"/>
                <a:gd name="T63" fmla="*/ 327 h 352"/>
                <a:gd name="T64" fmla="*/ 150 w 376"/>
                <a:gd name="T65" fmla="*/ 264 h 352"/>
                <a:gd name="T66" fmla="*/ 162 w 376"/>
                <a:gd name="T67" fmla="*/ 252 h 352"/>
                <a:gd name="T68" fmla="*/ 212 w 376"/>
                <a:gd name="T69" fmla="*/ 252 h 352"/>
                <a:gd name="T70" fmla="*/ 225 w 376"/>
                <a:gd name="T71" fmla="*/ 264 h 352"/>
                <a:gd name="T72" fmla="*/ 225 w 376"/>
                <a:gd name="T73" fmla="*/ 3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52">
                  <a:moveTo>
                    <a:pt x="325" y="352"/>
                  </a:moveTo>
                  <a:lnTo>
                    <a:pt x="212" y="352"/>
                  </a:lnTo>
                  <a:cubicBezTo>
                    <a:pt x="205" y="352"/>
                    <a:pt x="200" y="347"/>
                    <a:pt x="200" y="339"/>
                  </a:cubicBezTo>
                  <a:lnTo>
                    <a:pt x="200" y="277"/>
                  </a:lnTo>
                  <a:lnTo>
                    <a:pt x="175" y="277"/>
                  </a:lnTo>
                  <a:lnTo>
                    <a:pt x="175" y="339"/>
                  </a:lnTo>
                  <a:cubicBezTo>
                    <a:pt x="175" y="347"/>
                    <a:pt x="170" y="352"/>
                    <a:pt x="162" y="352"/>
                  </a:cubicBezTo>
                  <a:lnTo>
                    <a:pt x="50" y="352"/>
                  </a:lnTo>
                  <a:cubicBezTo>
                    <a:pt x="42" y="352"/>
                    <a:pt x="37" y="347"/>
                    <a:pt x="37" y="339"/>
                  </a:cubicBezTo>
                  <a:lnTo>
                    <a:pt x="37" y="177"/>
                  </a:lnTo>
                  <a:lnTo>
                    <a:pt x="12" y="177"/>
                  </a:lnTo>
                  <a:cubicBezTo>
                    <a:pt x="7" y="177"/>
                    <a:pt x="2" y="173"/>
                    <a:pt x="1" y="168"/>
                  </a:cubicBezTo>
                  <a:cubicBezTo>
                    <a:pt x="0" y="163"/>
                    <a:pt x="1" y="158"/>
                    <a:pt x="5" y="154"/>
                  </a:cubicBezTo>
                  <a:lnTo>
                    <a:pt x="180" y="4"/>
                  </a:lnTo>
                  <a:cubicBezTo>
                    <a:pt x="184" y="0"/>
                    <a:pt x="191" y="0"/>
                    <a:pt x="196" y="4"/>
                  </a:cubicBezTo>
                  <a:lnTo>
                    <a:pt x="371" y="154"/>
                  </a:lnTo>
                  <a:cubicBezTo>
                    <a:pt x="375" y="158"/>
                    <a:pt x="376" y="163"/>
                    <a:pt x="375" y="168"/>
                  </a:cubicBezTo>
                  <a:cubicBezTo>
                    <a:pt x="372" y="173"/>
                    <a:pt x="367" y="177"/>
                    <a:pt x="362" y="177"/>
                  </a:cubicBezTo>
                  <a:lnTo>
                    <a:pt x="337" y="177"/>
                  </a:lnTo>
                  <a:lnTo>
                    <a:pt x="337" y="339"/>
                  </a:lnTo>
                  <a:cubicBezTo>
                    <a:pt x="337" y="347"/>
                    <a:pt x="332" y="352"/>
                    <a:pt x="325" y="352"/>
                  </a:cubicBezTo>
                  <a:close/>
                  <a:moveTo>
                    <a:pt x="225" y="327"/>
                  </a:moveTo>
                  <a:lnTo>
                    <a:pt x="312" y="327"/>
                  </a:lnTo>
                  <a:lnTo>
                    <a:pt x="312" y="164"/>
                  </a:lnTo>
                  <a:cubicBezTo>
                    <a:pt x="312" y="157"/>
                    <a:pt x="317" y="152"/>
                    <a:pt x="325" y="152"/>
                  </a:cubicBezTo>
                  <a:lnTo>
                    <a:pt x="328" y="152"/>
                  </a:lnTo>
                  <a:lnTo>
                    <a:pt x="187" y="30"/>
                  </a:lnTo>
                  <a:lnTo>
                    <a:pt x="46" y="152"/>
                  </a:lnTo>
                  <a:lnTo>
                    <a:pt x="50" y="152"/>
                  </a:lnTo>
                  <a:cubicBezTo>
                    <a:pt x="57" y="152"/>
                    <a:pt x="62" y="157"/>
                    <a:pt x="62" y="164"/>
                  </a:cubicBezTo>
                  <a:lnTo>
                    <a:pt x="62" y="327"/>
                  </a:lnTo>
                  <a:lnTo>
                    <a:pt x="150" y="327"/>
                  </a:lnTo>
                  <a:lnTo>
                    <a:pt x="150" y="264"/>
                  </a:lnTo>
                  <a:cubicBezTo>
                    <a:pt x="150" y="257"/>
                    <a:pt x="155" y="252"/>
                    <a:pt x="162" y="252"/>
                  </a:cubicBezTo>
                  <a:lnTo>
                    <a:pt x="212" y="252"/>
                  </a:lnTo>
                  <a:cubicBezTo>
                    <a:pt x="220" y="252"/>
                    <a:pt x="225" y="257"/>
                    <a:pt x="225" y="264"/>
                  </a:cubicBezTo>
                  <a:lnTo>
                    <a:pt x="225" y="327"/>
                  </a:ln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sp>
          <p:nvSpPr>
            <p:cNvPr id="147" name="House">
              <a:extLst>
                <a:ext uri="{FF2B5EF4-FFF2-40B4-BE49-F238E27FC236}">
                  <a16:creationId xmlns:a16="http://schemas.microsoft.com/office/drawing/2014/main" id="{3FAB8B2B-FFDA-490B-9870-1C9E460A4C4B}"/>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fr-FR" sz="3200"/>
            </a:p>
          </p:txBody>
        </p:sp>
      </p:grpSp>
      <p:sp>
        <p:nvSpPr>
          <p:cNvPr id="77" name="Text Placeholder 19"/>
          <p:cNvSpPr>
            <a:spLocks noGrp="1"/>
          </p:cNvSpPr>
          <p:nvPr>
            <p:ph type="body" sz="quarter" idx="13"/>
          </p:nvPr>
        </p:nvSpPr>
        <p:spPr>
          <a:xfrm>
            <a:off x="7570520" y="1704699"/>
            <a:ext cx="3957114" cy="369979"/>
          </a:xfrm>
        </p:spPr>
        <p:txBody>
          <a:bodyPr/>
          <a:lstStyle/>
          <a:p>
            <a:r>
              <a:rPr lang="en-US" dirty="0" smtClean="0"/>
              <a:t>What do </a:t>
            </a:r>
            <a:r>
              <a:rPr lang="en-US" b="1" dirty="0" smtClean="0">
                <a:solidFill>
                  <a:schemeClr val="accent1"/>
                </a:solidFill>
              </a:rPr>
              <a:t>BCSDH’s</a:t>
            </a:r>
            <a:r>
              <a:rPr lang="en-US" dirty="0" smtClean="0"/>
              <a:t> and </a:t>
            </a:r>
            <a:r>
              <a:rPr lang="en-US" b="1" dirty="0" err="1" smtClean="0">
                <a:solidFill>
                  <a:schemeClr val="accent4">
                    <a:lumMod val="75000"/>
                  </a:schemeClr>
                </a:solidFill>
              </a:rPr>
              <a:t>SBTi’s</a:t>
            </a:r>
            <a:r>
              <a:rPr lang="en-US" dirty="0" smtClean="0"/>
              <a:t> members’ goals have</a:t>
            </a:r>
            <a:r>
              <a:rPr lang="en-US" dirty="0"/>
              <a:t> </a:t>
            </a:r>
            <a:r>
              <a:rPr lang="en-US" dirty="0" smtClean="0"/>
              <a:t>in common? </a:t>
            </a:r>
          </a:p>
          <a:p>
            <a:r>
              <a:rPr lang="en-US" dirty="0" smtClean="0"/>
              <a:t>It seems that corporate </a:t>
            </a:r>
            <a:r>
              <a:rPr lang="en-US" dirty="0"/>
              <a:t>net-zero targets to date differ across three important dimensions</a:t>
            </a:r>
            <a:r>
              <a:rPr lang="en-US" dirty="0" smtClean="0"/>
              <a:t>:</a:t>
            </a:r>
          </a:p>
          <a:p>
            <a:r>
              <a:rPr lang="en-US" dirty="0"/>
              <a:t>(1) the range of emission sources and activities </a:t>
            </a:r>
            <a:r>
              <a:rPr lang="en-US" dirty="0" smtClean="0"/>
              <a:t>(scopes) included</a:t>
            </a:r>
            <a:endParaRPr lang="en-US" dirty="0"/>
          </a:p>
          <a:p>
            <a:r>
              <a:rPr lang="en-US" dirty="0"/>
              <a:t>(2) the timeline, and most importantly</a:t>
            </a:r>
          </a:p>
          <a:p>
            <a:r>
              <a:rPr lang="en-US" dirty="0"/>
              <a:t>(3) how companies are planning to achieve their target</a:t>
            </a:r>
            <a:r>
              <a:rPr lang="en-US" dirty="0" smtClean="0"/>
              <a:t>.</a:t>
            </a:r>
          </a:p>
          <a:p>
            <a:endParaRPr lang="en-US" dirty="0"/>
          </a:p>
          <a:p>
            <a:endParaRPr lang="en-US" dirty="0"/>
          </a:p>
          <a:p>
            <a:endParaRPr lang="en-US" dirty="0" smtClean="0"/>
          </a:p>
        </p:txBody>
      </p:sp>
      <p:sp>
        <p:nvSpPr>
          <p:cNvPr id="39" name="Text Placeholder 19"/>
          <p:cNvSpPr>
            <a:spLocks noGrp="1"/>
          </p:cNvSpPr>
          <p:nvPr>
            <p:ph type="body" sz="quarter" idx="13"/>
          </p:nvPr>
        </p:nvSpPr>
        <p:spPr>
          <a:xfrm>
            <a:off x="401585" y="3681574"/>
            <a:ext cx="928362" cy="757255"/>
          </a:xfrm>
        </p:spPr>
        <p:txBody>
          <a:bodyPr/>
          <a:lstStyle/>
          <a:p>
            <a:r>
              <a:rPr lang="en-US" sz="4000" dirty="0" smtClean="0">
                <a:solidFill>
                  <a:srgbClr val="012169"/>
                </a:solidFill>
              </a:rPr>
              <a:t>43% </a:t>
            </a:r>
          </a:p>
        </p:txBody>
      </p:sp>
      <p:sp>
        <p:nvSpPr>
          <p:cNvPr id="40" name="TextBox 39"/>
          <p:cNvSpPr txBox="1"/>
          <p:nvPr/>
        </p:nvSpPr>
        <p:spPr>
          <a:xfrm>
            <a:off x="1470199" y="3455077"/>
            <a:ext cx="3047339" cy="907941"/>
          </a:xfrm>
          <a:prstGeom prst="rect">
            <a:avLst/>
          </a:prstGeom>
          <a:noFill/>
        </p:spPr>
        <p:txBody>
          <a:bodyPr wrap="square" lIns="0" tIns="0" rIns="0" bIns="0" rtlCol="0">
            <a:spAutoFit/>
          </a:bodyPr>
          <a:lstStyle/>
          <a:p>
            <a:pPr>
              <a:spcBef>
                <a:spcPts val="600"/>
              </a:spcBef>
              <a:buSzPct val="100000"/>
            </a:pPr>
            <a:r>
              <a:rPr lang="en-US" dirty="0" smtClean="0">
                <a:solidFill>
                  <a:srgbClr val="313131"/>
                </a:solidFill>
              </a:rPr>
              <a:t>Of </a:t>
            </a:r>
            <a:r>
              <a:rPr lang="en-US" b="1" dirty="0" smtClean="0">
                <a:solidFill>
                  <a:srgbClr val="012169"/>
                </a:solidFill>
              </a:rPr>
              <a:t>Goal 13’s</a:t>
            </a:r>
            <a:r>
              <a:rPr lang="en-US" dirty="0" smtClean="0">
                <a:solidFill>
                  <a:srgbClr val="012169"/>
                </a:solidFill>
              </a:rPr>
              <a:t> </a:t>
            </a:r>
            <a:r>
              <a:rPr lang="en-US" dirty="0" smtClean="0">
                <a:solidFill>
                  <a:srgbClr val="313131"/>
                </a:solidFill>
              </a:rPr>
              <a:t>responding companies (n=100)</a:t>
            </a:r>
          </a:p>
          <a:p>
            <a:pPr>
              <a:spcBef>
                <a:spcPts val="600"/>
              </a:spcBef>
              <a:buSzPct val="100000"/>
            </a:pPr>
            <a:r>
              <a:rPr lang="en-US" b="1" dirty="0">
                <a:solidFill>
                  <a:srgbClr val="012169"/>
                </a:solidFill>
              </a:rPr>
              <a:t>h</a:t>
            </a:r>
            <a:r>
              <a:rPr lang="en-US" b="1" dirty="0" smtClean="0">
                <a:solidFill>
                  <a:srgbClr val="012169"/>
                </a:solidFill>
              </a:rPr>
              <a:t>ave a net zero goal. </a:t>
            </a:r>
          </a:p>
        </p:txBody>
      </p:sp>
      <p:sp>
        <p:nvSpPr>
          <p:cNvPr id="41" name="Text Placeholder 19"/>
          <p:cNvSpPr>
            <a:spLocks noGrp="1"/>
          </p:cNvSpPr>
          <p:nvPr>
            <p:ph type="body" sz="quarter" idx="13"/>
          </p:nvPr>
        </p:nvSpPr>
        <p:spPr>
          <a:xfrm>
            <a:off x="411080" y="5015090"/>
            <a:ext cx="928362" cy="757255"/>
          </a:xfrm>
        </p:spPr>
        <p:txBody>
          <a:bodyPr/>
          <a:lstStyle/>
          <a:p>
            <a:r>
              <a:rPr lang="en-US" sz="4000" dirty="0" smtClean="0">
                <a:solidFill>
                  <a:srgbClr val="0076A8"/>
                </a:solidFill>
              </a:rPr>
              <a:t>50% </a:t>
            </a:r>
          </a:p>
        </p:txBody>
      </p:sp>
      <p:sp>
        <p:nvSpPr>
          <p:cNvPr id="42" name="TextBox 41"/>
          <p:cNvSpPr txBox="1"/>
          <p:nvPr/>
        </p:nvSpPr>
        <p:spPr>
          <a:xfrm>
            <a:off x="1479694" y="4788593"/>
            <a:ext cx="3047339" cy="907941"/>
          </a:xfrm>
          <a:prstGeom prst="rect">
            <a:avLst/>
          </a:prstGeom>
          <a:noFill/>
        </p:spPr>
        <p:txBody>
          <a:bodyPr wrap="square" lIns="0" tIns="0" rIns="0" bIns="0" rtlCol="0">
            <a:spAutoFit/>
          </a:bodyPr>
          <a:lstStyle/>
          <a:p>
            <a:pPr>
              <a:spcBef>
                <a:spcPts val="600"/>
              </a:spcBef>
              <a:buSzPct val="100000"/>
            </a:pPr>
            <a:r>
              <a:rPr lang="en-US" dirty="0" smtClean="0">
                <a:solidFill>
                  <a:srgbClr val="313131"/>
                </a:solidFill>
              </a:rPr>
              <a:t>Of </a:t>
            </a:r>
            <a:r>
              <a:rPr lang="en-US" dirty="0">
                <a:solidFill>
                  <a:srgbClr val="313131"/>
                </a:solidFill>
              </a:rPr>
              <a:t>companies responding </a:t>
            </a:r>
            <a:r>
              <a:rPr lang="en-US" dirty="0" smtClean="0">
                <a:solidFill>
                  <a:srgbClr val="313131"/>
                </a:solidFill>
              </a:rPr>
              <a:t>in </a:t>
            </a:r>
            <a:r>
              <a:rPr lang="en-US" b="1" dirty="0" smtClean="0">
                <a:solidFill>
                  <a:srgbClr val="0076A8"/>
                </a:solidFill>
              </a:rPr>
              <a:t>South Pole’s </a:t>
            </a:r>
            <a:r>
              <a:rPr lang="en-US" dirty="0" smtClean="0">
                <a:solidFill>
                  <a:srgbClr val="313131"/>
                </a:solidFill>
              </a:rPr>
              <a:t>research (n=120)</a:t>
            </a:r>
          </a:p>
          <a:p>
            <a:pPr>
              <a:spcBef>
                <a:spcPts val="600"/>
              </a:spcBef>
              <a:buSzPct val="100000"/>
            </a:pPr>
            <a:r>
              <a:rPr lang="en-US" b="1" dirty="0">
                <a:solidFill>
                  <a:srgbClr val="0076A8"/>
                </a:solidFill>
              </a:rPr>
              <a:t>h</a:t>
            </a:r>
            <a:r>
              <a:rPr lang="en-US" b="1" dirty="0" smtClean="0">
                <a:solidFill>
                  <a:srgbClr val="0076A8"/>
                </a:solidFill>
              </a:rPr>
              <a:t>ave a net zero goal. </a:t>
            </a:r>
          </a:p>
        </p:txBody>
      </p:sp>
    </p:spTree>
    <p:extLst>
      <p:ext uri="{BB962C8B-B14F-4D97-AF65-F5344CB8AC3E}">
        <p14:creationId xmlns:p14="http://schemas.microsoft.com/office/powerpoint/2010/main" val="237832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en-US" dirty="0" smtClean="0"/>
              <a:t>Scope of GHG-emission reduction</a:t>
            </a:r>
            <a:endParaRPr lang="en-US" dirty="0"/>
          </a:p>
        </p:txBody>
      </p:sp>
    </p:spTree>
    <p:extLst>
      <p:ext uri="{BB962C8B-B14F-4D97-AF65-F5344CB8AC3E}">
        <p14:creationId xmlns:p14="http://schemas.microsoft.com/office/powerpoint/2010/main" val="283132752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b="1" dirty="0"/>
              <a:t>Do companies measure their GHG </a:t>
            </a:r>
            <a:r>
              <a:rPr lang="en-US" b="1" dirty="0" smtClean="0"/>
              <a:t>emissions?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4597"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graphicFrame>
        <p:nvGraphicFramePr>
          <p:cNvPr id="11" name="Chart Placeholder 45"/>
          <p:cNvGraphicFramePr>
            <a:graphicFrameLocks noGrp="1"/>
          </p:cNvGraphicFramePr>
          <p:nvPr>
            <p:ph type="chart" sz="quarter" idx="19"/>
            <p:extLst>
              <p:ext uri="{D42A27DB-BD31-4B8C-83A1-F6EECF244321}">
                <p14:modId xmlns:p14="http://schemas.microsoft.com/office/powerpoint/2010/main" val="4230363818"/>
              </p:ext>
            </p:extLst>
          </p:nvPr>
        </p:nvGraphicFramePr>
        <p:xfrm>
          <a:off x="257770" y="1096231"/>
          <a:ext cx="11382355" cy="4100362"/>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p:cNvSpPr txBox="1"/>
          <p:nvPr/>
        </p:nvSpPr>
        <p:spPr bwMode="gray">
          <a:xfrm>
            <a:off x="4610691" y="1246744"/>
            <a:ext cx="5345827" cy="1415772"/>
          </a:xfrm>
          <a:prstGeom prst="rect">
            <a:avLst/>
          </a:prstGeom>
          <a:noFill/>
        </p:spPr>
        <p:txBody>
          <a:bodyPr wrap="square" lIns="0" tIns="0" rIns="0" bIns="0" rtlCol="0" anchor="ctr">
            <a:spAutoFit/>
          </a:bodyPr>
          <a:lstStyle/>
          <a:p>
            <a:r>
              <a:rPr lang="en-US" sz="3600" b="1" dirty="0" smtClean="0">
                <a:solidFill>
                  <a:schemeClr val="accent1"/>
                </a:solidFill>
              </a:rPr>
              <a:t>56% </a:t>
            </a:r>
            <a:r>
              <a:rPr lang="en-US" sz="2800" dirty="0"/>
              <a:t>of </a:t>
            </a:r>
            <a:r>
              <a:rPr lang="hu-HU" sz="2800" dirty="0" smtClean="0"/>
              <a:t>the </a:t>
            </a:r>
            <a:r>
              <a:rPr lang="en-US" sz="2800" dirty="0" smtClean="0"/>
              <a:t>companies </a:t>
            </a:r>
            <a:r>
              <a:rPr lang="en-US" sz="2800" dirty="0"/>
              <a:t>are already measuring </a:t>
            </a:r>
            <a:r>
              <a:rPr lang="en-US" sz="2800" dirty="0" smtClean="0"/>
              <a:t>at least scope </a:t>
            </a:r>
            <a:r>
              <a:rPr lang="en-US" sz="2800" dirty="0"/>
              <a:t>1 &amp; 2’s GHG emissions</a:t>
            </a:r>
            <a:endParaRPr lang="hu-HU" sz="2800" dirty="0" smtClean="0"/>
          </a:p>
        </p:txBody>
      </p:sp>
    </p:spTree>
    <p:extLst>
      <p:ext uri="{BB962C8B-B14F-4D97-AF65-F5344CB8AC3E}">
        <p14:creationId xmlns:p14="http://schemas.microsoft.com/office/powerpoint/2010/main" val="240549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en-US" dirty="0" smtClean="0"/>
              <a:t>Actions</a:t>
            </a:r>
            <a:endParaRPr lang="en-US" dirty="0"/>
          </a:p>
        </p:txBody>
      </p:sp>
    </p:spTree>
    <p:extLst>
      <p:ext uri="{BB962C8B-B14F-4D97-AF65-F5344CB8AC3E}">
        <p14:creationId xmlns:p14="http://schemas.microsoft.com/office/powerpoint/2010/main" val="301076697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Placeholder 36"/>
          <p:cNvGraphicFramePr>
            <a:graphicFrameLocks noGrp="1"/>
          </p:cNvGraphicFramePr>
          <p:nvPr>
            <p:ph type="chart" sz="quarter" idx="15"/>
            <p:extLst>
              <p:ext uri="{D42A27DB-BD31-4B8C-83A1-F6EECF244321}">
                <p14:modId xmlns:p14="http://schemas.microsoft.com/office/powerpoint/2010/main" val="3591207209"/>
              </p:ext>
            </p:extLst>
          </p:nvPr>
        </p:nvGraphicFramePr>
        <p:xfrm>
          <a:off x="-735108" y="1167616"/>
          <a:ext cx="11169121" cy="5415522"/>
        </p:xfrm>
        <a:graphic>
          <a:graphicData uri="http://schemas.openxmlformats.org/drawingml/2006/chart">
            <c:chart xmlns:c="http://schemas.openxmlformats.org/drawingml/2006/chart" xmlns:r="http://schemas.openxmlformats.org/officeDocument/2006/relationships" r:id="rId5"/>
          </a:graphicData>
        </a:graphic>
      </p:graphicFrame>
      <p:sp>
        <p:nvSpPr>
          <p:cNvPr id="3" name="Title 2"/>
          <p:cNvSpPr>
            <a:spLocks noGrp="1"/>
          </p:cNvSpPr>
          <p:nvPr>
            <p:ph type="title"/>
          </p:nvPr>
        </p:nvSpPr>
        <p:spPr>
          <a:xfrm>
            <a:off x="466344" y="402336"/>
            <a:ext cx="11188700" cy="698501"/>
          </a:xfrm>
        </p:spPr>
        <p:txBody>
          <a:bodyPr/>
          <a:lstStyle/>
          <a:p>
            <a:r>
              <a:rPr lang="en-US" b="1" dirty="0"/>
              <a:t>What action </a:t>
            </a:r>
            <a:r>
              <a:rPr lang="en-US" b="1" dirty="0" smtClean="0"/>
              <a:t>do </a:t>
            </a:r>
            <a:r>
              <a:rPr lang="en-US" b="1" dirty="0"/>
              <a:t>the </a:t>
            </a:r>
            <a:r>
              <a:rPr lang="en-US" b="1" dirty="0" smtClean="0"/>
              <a:t>companies (intend to) </a:t>
            </a:r>
            <a:r>
              <a:rPr lang="en-US" b="1" dirty="0"/>
              <a:t>take to reduce </a:t>
            </a:r>
            <a:r>
              <a:rPr lang="en-US" b="1" dirty="0" smtClean="0"/>
              <a:t>GHG-emissions?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5623"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8" name="Text Placeholder 7"/>
          <p:cNvSpPr>
            <a:spLocks noGrp="1"/>
          </p:cNvSpPr>
          <p:nvPr>
            <p:ph type="body" sz="quarter" idx="13"/>
          </p:nvPr>
        </p:nvSpPr>
        <p:spPr>
          <a:xfrm>
            <a:off x="466344" y="751586"/>
            <a:ext cx="11188700" cy="757255"/>
          </a:xfrm>
        </p:spPr>
        <p:txBody>
          <a:bodyPr/>
          <a:lstStyle/>
          <a:p>
            <a:r>
              <a:rPr lang="en-US" dirty="0"/>
              <a:t>The most popular tools for companies to reduce emissions </a:t>
            </a:r>
            <a:r>
              <a:rPr lang="en-US" dirty="0" smtClean="0"/>
              <a:t>are waste </a:t>
            </a:r>
            <a:r>
              <a:rPr lang="en-US" dirty="0"/>
              <a:t>reduction, energy efficiency investments and the reduction of emissions attributable to transport.</a:t>
            </a:r>
            <a:endParaRPr lang="de-DE" dirty="0"/>
          </a:p>
        </p:txBody>
      </p:sp>
      <p:sp>
        <p:nvSpPr>
          <p:cNvPr id="7" name="TextBox 6"/>
          <p:cNvSpPr txBox="1"/>
          <p:nvPr/>
        </p:nvSpPr>
        <p:spPr>
          <a:xfrm>
            <a:off x="8391496" y="2214829"/>
            <a:ext cx="3614924" cy="907941"/>
          </a:xfrm>
          <a:prstGeom prst="rect">
            <a:avLst/>
          </a:prstGeom>
          <a:noFill/>
        </p:spPr>
        <p:txBody>
          <a:bodyPr wrap="square" lIns="0" tIns="0" rIns="0" bIns="0" rtlCol="0">
            <a:spAutoFit/>
          </a:bodyPr>
          <a:lstStyle/>
          <a:p>
            <a:pPr>
              <a:spcBef>
                <a:spcPts val="600"/>
              </a:spcBef>
              <a:buSzPct val="100000"/>
            </a:pPr>
            <a:r>
              <a:rPr lang="en-US" b="1" dirty="0" err="1" smtClean="0">
                <a:solidFill>
                  <a:srgbClr val="313131"/>
                </a:solidFill>
              </a:rPr>
              <a:t>SBTi</a:t>
            </a:r>
            <a:r>
              <a:rPr lang="en-US" b="1" dirty="0" smtClean="0">
                <a:solidFill>
                  <a:srgbClr val="313131"/>
                </a:solidFill>
              </a:rPr>
              <a:t>-members’ </a:t>
            </a:r>
            <a:r>
              <a:rPr lang="en-US" dirty="0" smtClean="0">
                <a:solidFill>
                  <a:srgbClr val="313131"/>
                </a:solidFill>
              </a:rPr>
              <a:t>most prominent tactics to achieve emission reduction:</a:t>
            </a:r>
          </a:p>
          <a:p>
            <a:pPr>
              <a:spcBef>
                <a:spcPts val="600"/>
              </a:spcBef>
              <a:buSzPct val="100000"/>
            </a:pPr>
            <a:endParaRPr lang="de-DE" dirty="0" smtClean="0">
              <a:solidFill>
                <a:srgbClr val="313131"/>
              </a:solidFill>
            </a:endParaRPr>
          </a:p>
        </p:txBody>
      </p:sp>
      <p:sp>
        <p:nvSpPr>
          <p:cNvPr id="9" name="TextBox 8"/>
          <p:cNvSpPr txBox="1"/>
          <p:nvPr/>
        </p:nvSpPr>
        <p:spPr>
          <a:xfrm>
            <a:off x="1780674" y="1687046"/>
            <a:ext cx="1469328" cy="369332"/>
          </a:xfrm>
          <a:prstGeom prst="rect">
            <a:avLst/>
          </a:prstGeom>
          <a:noFill/>
        </p:spPr>
        <p:txBody>
          <a:bodyPr wrap="square" lIns="0" tIns="0" rIns="0" bIns="0" rtlCol="0">
            <a:spAutoFit/>
          </a:bodyPr>
          <a:lstStyle/>
          <a:p>
            <a:pPr>
              <a:spcBef>
                <a:spcPts val="600"/>
              </a:spcBef>
              <a:buSzPct val="100000"/>
            </a:pPr>
            <a:r>
              <a:rPr lang="en-US" sz="2400" b="1" dirty="0" smtClean="0">
                <a:solidFill>
                  <a:schemeClr val="accent1"/>
                </a:solidFill>
              </a:rPr>
              <a:t>BCSDH</a:t>
            </a:r>
            <a:endParaRPr lang="de-DE" sz="2400" b="1" dirty="0" smtClean="0">
              <a:solidFill>
                <a:schemeClr val="accent1"/>
              </a:solidFill>
            </a:endParaRPr>
          </a:p>
        </p:txBody>
      </p:sp>
      <p:sp>
        <p:nvSpPr>
          <p:cNvPr id="6" name="Rectangle 5"/>
          <p:cNvSpPr/>
          <p:nvPr/>
        </p:nvSpPr>
        <p:spPr bwMode="gray">
          <a:xfrm>
            <a:off x="3639912" y="1608764"/>
            <a:ext cx="2419080" cy="358274"/>
          </a:xfrm>
          <a:prstGeom prst="rect">
            <a:avLst/>
          </a:prstGeom>
          <a:noFill/>
          <a:ln w="3175" algn="ctr">
            <a:solidFill>
              <a:schemeClr val="accent4"/>
            </a:solidFill>
            <a:prstDash val="dashDot"/>
            <a:miter lim="800000"/>
            <a:headEnd/>
            <a:tailEnd/>
          </a:ln>
        </p:spPr>
        <p:txBody>
          <a:bodyPr wrap="square" lIns="88900" tIns="88900" rIns="88900" bIns="88900" rtlCol="0" anchor="ctr"/>
          <a:lstStyle/>
          <a:p>
            <a:pPr algn="ctr">
              <a:lnSpc>
                <a:spcPct val="106000"/>
              </a:lnSpc>
              <a:buFont typeface="Wingdings 2" pitchFamily="18" charset="2"/>
              <a:buNone/>
            </a:pPr>
            <a:endParaRPr lang="de-DE" sz="1600" b="1" dirty="0" smtClean="0">
              <a:solidFill>
                <a:schemeClr val="bg1"/>
              </a:solidFill>
            </a:endParaRPr>
          </a:p>
        </p:txBody>
      </p:sp>
      <p:sp>
        <p:nvSpPr>
          <p:cNvPr id="11" name="Rectangle 10"/>
          <p:cNvSpPr/>
          <p:nvPr/>
        </p:nvSpPr>
        <p:spPr bwMode="gray">
          <a:xfrm>
            <a:off x="4069347" y="5721726"/>
            <a:ext cx="1598864" cy="320800"/>
          </a:xfrm>
          <a:prstGeom prst="rect">
            <a:avLst/>
          </a:prstGeom>
          <a:noFill/>
          <a:ln w="3175" algn="ctr">
            <a:solidFill>
              <a:schemeClr val="accent4"/>
            </a:solidFill>
            <a:prstDash val="dashDot"/>
            <a:miter lim="800000"/>
            <a:headEnd/>
            <a:tailEnd/>
          </a:ln>
        </p:spPr>
        <p:txBody>
          <a:bodyPr wrap="square" lIns="88900" tIns="88900" rIns="88900" bIns="88900" rtlCol="0" anchor="ctr"/>
          <a:lstStyle/>
          <a:p>
            <a:pPr algn="ctr">
              <a:lnSpc>
                <a:spcPct val="106000"/>
              </a:lnSpc>
              <a:buFont typeface="Wingdings 2" pitchFamily="18" charset="2"/>
              <a:buNone/>
            </a:pPr>
            <a:endParaRPr lang="de-DE" sz="1600" b="1" dirty="0" smtClean="0">
              <a:solidFill>
                <a:schemeClr val="bg1"/>
              </a:solidFill>
            </a:endParaRPr>
          </a:p>
        </p:txBody>
      </p:sp>
      <p:grpSp>
        <p:nvGrpSpPr>
          <p:cNvPr id="12" name="Document_2" descr="{&quot;Key&quot;:&quot;POWER_USER_SHAPE_ICON&quot;,&quot;Value&quot;:&quot;POWER_USER_SHAPE_ICON_STYLE_1&quot;}">
            <a:extLst>
              <a:ext uri="{FF2B5EF4-FFF2-40B4-BE49-F238E27FC236}">
                <a16:creationId xmlns:a16="http://schemas.microsoft.com/office/drawing/2014/main" id="{D32DECA8-FBD6-407E-A2D7-FA04AB465900}"/>
              </a:ext>
            </a:extLst>
          </p:cNvPr>
          <p:cNvGrpSpPr>
            <a:grpSpLocks noChangeAspect="1"/>
          </p:cNvGrpSpPr>
          <p:nvPr/>
        </p:nvGrpSpPr>
        <p:grpSpPr bwMode="auto">
          <a:xfrm>
            <a:off x="8391496" y="2882969"/>
            <a:ext cx="505679" cy="506841"/>
            <a:chOff x="26" y="26"/>
            <a:chExt cx="435" cy="436"/>
          </a:xfrm>
          <a:solidFill>
            <a:schemeClr val="accent1"/>
          </a:solidFill>
        </p:grpSpPr>
        <p:sp>
          <p:nvSpPr>
            <p:cNvPr id="13" name="Document_2">
              <a:extLst>
                <a:ext uri="{FF2B5EF4-FFF2-40B4-BE49-F238E27FC236}">
                  <a16:creationId xmlns:a16="http://schemas.microsoft.com/office/drawing/2014/main" id="{65D6F033-1F30-4013-BB69-ABAC99DC6A35}"/>
                </a:ext>
              </a:extLst>
            </p:cNvPr>
            <p:cNvSpPr>
              <a:spLocks noEditPoints="1"/>
            </p:cNvSpPr>
            <p:nvPr/>
          </p:nvSpPr>
          <p:spPr bwMode="auto">
            <a:xfrm>
              <a:off x="135" y="108"/>
              <a:ext cx="217" cy="273"/>
            </a:xfrm>
            <a:custGeom>
              <a:avLst/>
              <a:gdLst>
                <a:gd name="T0" fmla="*/ 188 w 300"/>
                <a:gd name="T1" fmla="*/ 100 h 375"/>
                <a:gd name="T2" fmla="*/ 13 w 300"/>
                <a:gd name="T3" fmla="*/ 100 h 375"/>
                <a:gd name="T4" fmla="*/ 0 w 300"/>
                <a:gd name="T5" fmla="*/ 112 h 375"/>
                <a:gd name="T6" fmla="*/ 0 w 300"/>
                <a:gd name="T7" fmla="*/ 362 h 375"/>
                <a:gd name="T8" fmla="*/ 13 w 300"/>
                <a:gd name="T9" fmla="*/ 375 h 375"/>
                <a:gd name="T10" fmla="*/ 188 w 300"/>
                <a:gd name="T11" fmla="*/ 375 h 375"/>
                <a:gd name="T12" fmla="*/ 200 w 300"/>
                <a:gd name="T13" fmla="*/ 362 h 375"/>
                <a:gd name="T14" fmla="*/ 200 w 300"/>
                <a:gd name="T15" fmla="*/ 112 h 375"/>
                <a:gd name="T16" fmla="*/ 188 w 300"/>
                <a:gd name="T17" fmla="*/ 100 h 375"/>
                <a:gd name="T18" fmla="*/ 175 w 300"/>
                <a:gd name="T19" fmla="*/ 350 h 375"/>
                <a:gd name="T20" fmla="*/ 25 w 300"/>
                <a:gd name="T21" fmla="*/ 350 h 375"/>
                <a:gd name="T22" fmla="*/ 25 w 300"/>
                <a:gd name="T23" fmla="*/ 125 h 375"/>
                <a:gd name="T24" fmla="*/ 175 w 300"/>
                <a:gd name="T25" fmla="*/ 125 h 375"/>
                <a:gd name="T26" fmla="*/ 175 w 300"/>
                <a:gd name="T27" fmla="*/ 350 h 375"/>
                <a:gd name="T28" fmla="*/ 250 w 300"/>
                <a:gd name="T29" fmla="*/ 62 h 375"/>
                <a:gd name="T30" fmla="*/ 250 w 300"/>
                <a:gd name="T31" fmla="*/ 312 h 375"/>
                <a:gd name="T32" fmla="*/ 238 w 300"/>
                <a:gd name="T33" fmla="*/ 325 h 375"/>
                <a:gd name="T34" fmla="*/ 225 w 300"/>
                <a:gd name="T35" fmla="*/ 312 h 375"/>
                <a:gd name="T36" fmla="*/ 225 w 300"/>
                <a:gd name="T37" fmla="*/ 75 h 375"/>
                <a:gd name="T38" fmla="*/ 63 w 300"/>
                <a:gd name="T39" fmla="*/ 75 h 375"/>
                <a:gd name="T40" fmla="*/ 50 w 300"/>
                <a:gd name="T41" fmla="*/ 62 h 375"/>
                <a:gd name="T42" fmla="*/ 63 w 300"/>
                <a:gd name="T43" fmla="*/ 50 h 375"/>
                <a:gd name="T44" fmla="*/ 238 w 300"/>
                <a:gd name="T45" fmla="*/ 50 h 375"/>
                <a:gd name="T46" fmla="*/ 250 w 300"/>
                <a:gd name="T47" fmla="*/ 62 h 375"/>
                <a:gd name="T48" fmla="*/ 300 w 300"/>
                <a:gd name="T49" fmla="*/ 12 h 375"/>
                <a:gd name="T50" fmla="*/ 300 w 300"/>
                <a:gd name="T51" fmla="*/ 262 h 375"/>
                <a:gd name="T52" fmla="*/ 288 w 300"/>
                <a:gd name="T53" fmla="*/ 275 h 375"/>
                <a:gd name="T54" fmla="*/ 275 w 300"/>
                <a:gd name="T55" fmla="*/ 262 h 375"/>
                <a:gd name="T56" fmla="*/ 275 w 300"/>
                <a:gd name="T57" fmla="*/ 25 h 375"/>
                <a:gd name="T58" fmla="*/ 113 w 300"/>
                <a:gd name="T59" fmla="*/ 25 h 375"/>
                <a:gd name="T60" fmla="*/ 100 w 300"/>
                <a:gd name="T61" fmla="*/ 12 h 375"/>
                <a:gd name="T62" fmla="*/ 113 w 300"/>
                <a:gd name="T63" fmla="*/ 0 h 375"/>
                <a:gd name="T64" fmla="*/ 288 w 300"/>
                <a:gd name="T65" fmla="*/ 0 h 375"/>
                <a:gd name="T66" fmla="*/ 300 w 300"/>
                <a:gd name="T67" fmla="*/ 12 h 375"/>
                <a:gd name="T68" fmla="*/ 38 w 300"/>
                <a:gd name="T69" fmla="*/ 312 h 375"/>
                <a:gd name="T70" fmla="*/ 50 w 300"/>
                <a:gd name="T71" fmla="*/ 300 h 375"/>
                <a:gd name="T72" fmla="*/ 150 w 300"/>
                <a:gd name="T73" fmla="*/ 300 h 375"/>
                <a:gd name="T74" fmla="*/ 163 w 300"/>
                <a:gd name="T75" fmla="*/ 312 h 375"/>
                <a:gd name="T76" fmla="*/ 150 w 300"/>
                <a:gd name="T77" fmla="*/ 325 h 375"/>
                <a:gd name="T78" fmla="*/ 50 w 300"/>
                <a:gd name="T79" fmla="*/ 325 h 375"/>
                <a:gd name="T80" fmla="*/ 38 w 300"/>
                <a:gd name="T81" fmla="*/ 312 h 375"/>
                <a:gd name="T82" fmla="*/ 38 w 300"/>
                <a:gd name="T83" fmla="*/ 262 h 375"/>
                <a:gd name="T84" fmla="*/ 50 w 300"/>
                <a:gd name="T85" fmla="*/ 250 h 375"/>
                <a:gd name="T86" fmla="*/ 150 w 300"/>
                <a:gd name="T87" fmla="*/ 250 h 375"/>
                <a:gd name="T88" fmla="*/ 163 w 300"/>
                <a:gd name="T89" fmla="*/ 262 h 375"/>
                <a:gd name="T90" fmla="*/ 150 w 300"/>
                <a:gd name="T91" fmla="*/ 275 h 375"/>
                <a:gd name="T92" fmla="*/ 50 w 300"/>
                <a:gd name="T93" fmla="*/ 275 h 375"/>
                <a:gd name="T94" fmla="*/ 38 w 300"/>
                <a:gd name="T95" fmla="*/ 262 h 375"/>
                <a:gd name="T96" fmla="*/ 38 w 300"/>
                <a:gd name="T97" fmla="*/ 212 h 375"/>
                <a:gd name="T98" fmla="*/ 50 w 300"/>
                <a:gd name="T99" fmla="*/ 200 h 375"/>
                <a:gd name="T100" fmla="*/ 150 w 300"/>
                <a:gd name="T101" fmla="*/ 200 h 375"/>
                <a:gd name="T102" fmla="*/ 163 w 300"/>
                <a:gd name="T103" fmla="*/ 212 h 375"/>
                <a:gd name="T104" fmla="*/ 150 w 300"/>
                <a:gd name="T105" fmla="*/ 225 h 375"/>
                <a:gd name="T106" fmla="*/ 50 w 300"/>
                <a:gd name="T107" fmla="*/ 225 h 375"/>
                <a:gd name="T108" fmla="*/ 38 w 300"/>
                <a:gd name="T109" fmla="*/ 212 h 375"/>
                <a:gd name="T110" fmla="*/ 38 w 300"/>
                <a:gd name="T111" fmla="*/ 162 h 375"/>
                <a:gd name="T112" fmla="*/ 50 w 300"/>
                <a:gd name="T113" fmla="*/ 150 h 375"/>
                <a:gd name="T114" fmla="*/ 150 w 300"/>
                <a:gd name="T115" fmla="*/ 150 h 375"/>
                <a:gd name="T116" fmla="*/ 163 w 300"/>
                <a:gd name="T117" fmla="*/ 162 h 375"/>
                <a:gd name="T118" fmla="*/ 150 w 300"/>
                <a:gd name="T119" fmla="*/ 175 h 375"/>
                <a:gd name="T120" fmla="*/ 50 w 300"/>
                <a:gd name="T121" fmla="*/ 175 h 375"/>
                <a:gd name="T122" fmla="*/ 38 w 300"/>
                <a:gd name="T123" fmla="*/ 16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375">
                  <a:moveTo>
                    <a:pt x="188" y="100"/>
                  </a:moveTo>
                  <a:lnTo>
                    <a:pt x="13" y="100"/>
                  </a:lnTo>
                  <a:cubicBezTo>
                    <a:pt x="5" y="100"/>
                    <a:pt x="0" y="104"/>
                    <a:pt x="0" y="112"/>
                  </a:cubicBezTo>
                  <a:lnTo>
                    <a:pt x="0" y="362"/>
                  </a:lnTo>
                  <a:cubicBezTo>
                    <a:pt x="0" y="370"/>
                    <a:pt x="5" y="375"/>
                    <a:pt x="13" y="375"/>
                  </a:cubicBezTo>
                  <a:lnTo>
                    <a:pt x="188" y="375"/>
                  </a:lnTo>
                  <a:cubicBezTo>
                    <a:pt x="195" y="375"/>
                    <a:pt x="200" y="370"/>
                    <a:pt x="200" y="362"/>
                  </a:cubicBezTo>
                  <a:lnTo>
                    <a:pt x="200" y="112"/>
                  </a:lnTo>
                  <a:cubicBezTo>
                    <a:pt x="200" y="104"/>
                    <a:pt x="195" y="100"/>
                    <a:pt x="188" y="100"/>
                  </a:cubicBezTo>
                  <a:close/>
                  <a:moveTo>
                    <a:pt x="175" y="350"/>
                  </a:moveTo>
                  <a:lnTo>
                    <a:pt x="25" y="350"/>
                  </a:lnTo>
                  <a:lnTo>
                    <a:pt x="25" y="125"/>
                  </a:lnTo>
                  <a:lnTo>
                    <a:pt x="175" y="125"/>
                  </a:lnTo>
                  <a:lnTo>
                    <a:pt x="175" y="350"/>
                  </a:lnTo>
                  <a:close/>
                  <a:moveTo>
                    <a:pt x="250" y="62"/>
                  </a:moveTo>
                  <a:lnTo>
                    <a:pt x="250" y="312"/>
                  </a:lnTo>
                  <a:cubicBezTo>
                    <a:pt x="250" y="320"/>
                    <a:pt x="245" y="325"/>
                    <a:pt x="238" y="325"/>
                  </a:cubicBezTo>
                  <a:cubicBezTo>
                    <a:pt x="230" y="325"/>
                    <a:pt x="225" y="320"/>
                    <a:pt x="225" y="312"/>
                  </a:cubicBezTo>
                  <a:lnTo>
                    <a:pt x="225" y="75"/>
                  </a:lnTo>
                  <a:lnTo>
                    <a:pt x="63" y="75"/>
                  </a:lnTo>
                  <a:cubicBezTo>
                    <a:pt x="55" y="75"/>
                    <a:pt x="50" y="70"/>
                    <a:pt x="50" y="62"/>
                  </a:cubicBezTo>
                  <a:cubicBezTo>
                    <a:pt x="50" y="54"/>
                    <a:pt x="55" y="50"/>
                    <a:pt x="63" y="50"/>
                  </a:cubicBezTo>
                  <a:lnTo>
                    <a:pt x="238" y="50"/>
                  </a:lnTo>
                  <a:cubicBezTo>
                    <a:pt x="245" y="50"/>
                    <a:pt x="250" y="55"/>
                    <a:pt x="250" y="62"/>
                  </a:cubicBezTo>
                  <a:close/>
                  <a:moveTo>
                    <a:pt x="300" y="12"/>
                  </a:moveTo>
                  <a:lnTo>
                    <a:pt x="300" y="262"/>
                  </a:lnTo>
                  <a:cubicBezTo>
                    <a:pt x="300" y="270"/>
                    <a:pt x="295" y="275"/>
                    <a:pt x="288" y="275"/>
                  </a:cubicBezTo>
                  <a:cubicBezTo>
                    <a:pt x="280" y="275"/>
                    <a:pt x="275" y="270"/>
                    <a:pt x="275" y="262"/>
                  </a:cubicBezTo>
                  <a:lnTo>
                    <a:pt x="275" y="25"/>
                  </a:lnTo>
                  <a:lnTo>
                    <a:pt x="113" y="25"/>
                  </a:lnTo>
                  <a:cubicBezTo>
                    <a:pt x="105" y="25"/>
                    <a:pt x="100" y="20"/>
                    <a:pt x="100" y="12"/>
                  </a:cubicBezTo>
                  <a:cubicBezTo>
                    <a:pt x="100" y="5"/>
                    <a:pt x="105" y="0"/>
                    <a:pt x="113" y="0"/>
                  </a:cubicBezTo>
                  <a:lnTo>
                    <a:pt x="288" y="0"/>
                  </a:lnTo>
                  <a:cubicBezTo>
                    <a:pt x="295" y="0"/>
                    <a:pt x="300" y="5"/>
                    <a:pt x="300" y="12"/>
                  </a:cubicBezTo>
                  <a:close/>
                  <a:moveTo>
                    <a:pt x="38" y="312"/>
                  </a:moveTo>
                  <a:cubicBezTo>
                    <a:pt x="38" y="305"/>
                    <a:pt x="42" y="300"/>
                    <a:pt x="50" y="300"/>
                  </a:cubicBezTo>
                  <a:lnTo>
                    <a:pt x="150" y="300"/>
                  </a:lnTo>
                  <a:cubicBezTo>
                    <a:pt x="158" y="300"/>
                    <a:pt x="163" y="305"/>
                    <a:pt x="163" y="312"/>
                  </a:cubicBezTo>
                  <a:cubicBezTo>
                    <a:pt x="163" y="320"/>
                    <a:pt x="158" y="325"/>
                    <a:pt x="150" y="325"/>
                  </a:cubicBezTo>
                  <a:lnTo>
                    <a:pt x="50" y="325"/>
                  </a:lnTo>
                  <a:cubicBezTo>
                    <a:pt x="42" y="325"/>
                    <a:pt x="38" y="320"/>
                    <a:pt x="38" y="312"/>
                  </a:cubicBezTo>
                  <a:close/>
                  <a:moveTo>
                    <a:pt x="38" y="262"/>
                  </a:moveTo>
                  <a:cubicBezTo>
                    <a:pt x="38" y="255"/>
                    <a:pt x="42" y="250"/>
                    <a:pt x="50" y="250"/>
                  </a:cubicBezTo>
                  <a:lnTo>
                    <a:pt x="150" y="250"/>
                  </a:lnTo>
                  <a:cubicBezTo>
                    <a:pt x="158" y="250"/>
                    <a:pt x="163" y="255"/>
                    <a:pt x="163" y="262"/>
                  </a:cubicBezTo>
                  <a:cubicBezTo>
                    <a:pt x="163" y="270"/>
                    <a:pt x="158" y="275"/>
                    <a:pt x="150" y="275"/>
                  </a:cubicBezTo>
                  <a:lnTo>
                    <a:pt x="50" y="275"/>
                  </a:lnTo>
                  <a:cubicBezTo>
                    <a:pt x="42" y="275"/>
                    <a:pt x="38" y="270"/>
                    <a:pt x="38" y="262"/>
                  </a:cubicBezTo>
                  <a:close/>
                  <a:moveTo>
                    <a:pt x="38" y="212"/>
                  </a:moveTo>
                  <a:cubicBezTo>
                    <a:pt x="38" y="205"/>
                    <a:pt x="42" y="200"/>
                    <a:pt x="50" y="200"/>
                  </a:cubicBezTo>
                  <a:lnTo>
                    <a:pt x="150" y="200"/>
                  </a:lnTo>
                  <a:cubicBezTo>
                    <a:pt x="158" y="200"/>
                    <a:pt x="163" y="205"/>
                    <a:pt x="163" y="212"/>
                  </a:cubicBezTo>
                  <a:cubicBezTo>
                    <a:pt x="163" y="220"/>
                    <a:pt x="158" y="225"/>
                    <a:pt x="150" y="225"/>
                  </a:cubicBezTo>
                  <a:lnTo>
                    <a:pt x="50" y="225"/>
                  </a:lnTo>
                  <a:cubicBezTo>
                    <a:pt x="42" y="225"/>
                    <a:pt x="38" y="220"/>
                    <a:pt x="38" y="212"/>
                  </a:cubicBezTo>
                  <a:close/>
                  <a:moveTo>
                    <a:pt x="38" y="162"/>
                  </a:moveTo>
                  <a:cubicBezTo>
                    <a:pt x="38" y="155"/>
                    <a:pt x="42" y="150"/>
                    <a:pt x="50" y="150"/>
                  </a:cubicBezTo>
                  <a:lnTo>
                    <a:pt x="150" y="150"/>
                  </a:lnTo>
                  <a:cubicBezTo>
                    <a:pt x="158" y="150"/>
                    <a:pt x="163" y="155"/>
                    <a:pt x="163" y="162"/>
                  </a:cubicBezTo>
                  <a:cubicBezTo>
                    <a:pt x="163" y="170"/>
                    <a:pt x="158" y="175"/>
                    <a:pt x="150" y="175"/>
                  </a:cubicBezTo>
                  <a:lnTo>
                    <a:pt x="50" y="175"/>
                  </a:lnTo>
                  <a:cubicBezTo>
                    <a:pt x="42" y="175"/>
                    <a:pt x="38" y="170"/>
                    <a:pt x="38" y="16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Document_2">
              <a:extLst>
                <a:ext uri="{FF2B5EF4-FFF2-40B4-BE49-F238E27FC236}">
                  <a16:creationId xmlns:a16="http://schemas.microsoft.com/office/drawing/2014/main" id="{0DE795F6-829D-467B-88B7-EF68C1510DA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TextBox 14"/>
          <p:cNvSpPr txBox="1"/>
          <p:nvPr/>
        </p:nvSpPr>
        <p:spPr>
          <a:xfrm>
            <a:off x="8974010" y="2870139"/>
            <a:ext cx="2901752" cy="646331"/>
          </a:xfrm>
          <a:prstGeom prst="rect">
            <a:avLst/>
          </a:prstGeom>
          <a:noFill/>
        </p:spPr>
        <p:txBody>
          <a:bodyPr wrap="square" lIns="0" tIns="0" rIns="0" bIns="0" rtlCol="0">
            <a:spAutoFit/>
          </a:bodyPr>
          <a:lstStyle/>
          <a:p>
            <a:pPr>
              <a:spcBef>
                <a:spcPts val="600"/>
              </a:spcBef>
              <a:buSzPct val="100000"/>
            </a:pPr>
            <a:r>
              <a:rPr lang="en-US" sz="1400" dirty="0"/>
              <a:t>Eliminating sources of emissions within the value chain of the company </a:t>
            </a:r>
            <a:r>
              <a:rPr lang="en-US" sz="1400" dirty="0" smtClean="0"/>
              <a:t>(scope 1, 2 and 3)</a:t>
            </a:r>
            <a:endParaRPr lang="de-DE" sz="1400" dirty="0" smtClean="0">
              <a:solidFill>
                <a:srgbClr val="313131"/>
              </a:solidFill>
            </a:endParaRPr>
          </a:p>
        </p:txBody>
      </p:sp>
      <p:grpSp>
        <p:nvGrpSpPr>
          <p:cNvPr id="16" name="Factory_2" descr="{&quot;Key&quot;:&quot;POWER_USER_SHAPE_ICON&quot;,&quot;Value&quot;:&quot;POWER_USER_SHAPE_ICON_STYLE_1&quot;}">
            <a:extLst>
              <a:ext uri="{FF2B5EF4-FFF2-40B4-BE49-F238E27FC236}">
                <a16:creationId xmlns:a16="http://schemas.microsoft.com/office/drawing/2014/main" id="{B172C487-4F1E-445A-8C29-CA13A0CF4C74}"/>
              </a:ext>
            </a:extLst>
          </p:cNvPr>
          <p:cNvGrpSpPr>
            <a:grpSpLocks noChangeAspect="1"/>
          </p:cNvGrpSpPr>
          <p:nvPr/>
        </p:nvGrpSpPr>
        <p:grpSpPr bwMode="auto">
          <a:xfrm>
            <a:off x="8395408" y="3558251"/>
            <a:ext cx="501767" cy="502920"/>
            <a:chOff x="26" y="26"/>
            <a:chExt cx="435" cy="436"/>
          </a:xfrm>
          <a:solidFill>
            <a:schemeClr val="accent1"/>
          </a:solidFill>
        </p:grpSpPr>
        <p:sp>
          <p:nvSpPr>
            <p:cNvPr id="17" name="Factory_2">
              <a:extLst>
                <a:ext uri="{FF2B5EF4-FFF2-40B4-BE49-F238E27FC236}">
                  <a16:creationId xmlns:a16="http://schemas.microsoft.com/office/drawing/2014/main" id="{7521C5E2-F7B0-45BE-BCBA-B8303CA1CA96}"/>
                </a:ext>
              </a:extLst>
            </p:cNvPr>
            <p:cNvSpPr>
              <a:spLocks noEditPoints="1"/>
            </p:cNvSpPr>
            <p:nvPr/>
          </p:nvSpPr>
          <p:spPr bwMode="auto">
            <a:xfrm>
              <a:off x="108" y="181"/>
              <a:ext cx="273" cy="163"/>
            </a:xfrm>
            <a:custGeom>
              <a:avLst/>
              <a:gdLst>
                <a:gd name="T0" fmla="*/ 337 w 376"/>
                <a:gd name="T1" fmla="*/ 10 h 225"/>
                <a:gd name="T2" fmla="*/ 325 w 376"/>
                <a:gd name="T3" fmla="*/ 0 h 225"/>
                <a:gd name="T4" fmla="*/ 250 w 376"/>
                <a:gd name="T5" fmla="*/ 0 h 225"/>
                <a:gd name="T6" fmla="*/ 237 w 376"/>
                <a:gd name="T7" fmla="*/ 11 h 225"/>
                <a:gd name="T8" fmla="*/ 223 w 376"/>
                <a:gd name="T9" fmla="*/ 125 h 225"/>
                <a:gd name="T10" fmla="*/ 132 w 376"/>
                <a:gd name="T11" fmla="*/ 63 h 225"/>
                <a:gd name="T12" fmla="*/ 120 w 376"/>
                <a:gd name="T13" fmla="*/ 63 h 225"/>
                <a:gd name="T14" fmla="*/ 112 w 376"/>
                <a:gd name="T15" fmla="*/ 75 h 225"/>
                <a:gd name="T16" fmla="*/ 112 w 376"/>
                <a:gd name="T17" fmla="*/ 126 h 225"/>
                <a:gd name="T18" fmla="*/ 20 w 376"/>
                <a:gd name="T19" fmla="*/ 63 h 225"/>
                <a:gd name="T20" fmla="*/ 7 w 376"/>
                <a:gd name="T21" fmla="*/ 63 h 225"/>
                <a:gd name="T22" fmla="*/ 0 w 376"/>
                <a:gd name="T23" fmla="*/ 75 h 225"/>
                <a:gd name="T24" fmla="*/ 0 w 376"/>
                <a:gd name="T25" fmla="*/ 212 h 225"/>
                <a:gd name="T26" fmla="*/ 12 w 376"/>
                <a:gd name="T27" fmla="*/ 225 h 225"/>
                <a:gd name="T28" fmla="*/ 362 w 376"/>
                <a:gd name="T29" fmla="*/ 225 h 225"/>
                <a:gd name="T30" fmla="*/ 372 w 376"/>
                <a:gd name="T31" fmla="*/ 220 h 225"/>
                <a:gd name="T32" fmla="*/ 375 w 376"/>
                <a:gd name="T33" fmla="*/ 210 h 225"/>
                <a:gd name="T34" fmla="*/ 337 w 376"/>
                <a:gd name="T35" fmla="*/ 10 h 225"/>
                <a:gd name="T36" fmla="*/ 220 w 376"/>
                <a:gd name="T37" fmla="*/ 153 h 225"/>
                <a:gd name="T38" fmla="*/ 213 w 376"/>
                <a:gd name="T39" fmla="*/ 200 h 225"/>
                <a:gd name="T40" fmla="*/ 137 w 376"/>
                <a:gd name="T41" fmla="*/ 200 h 225"/>
                <a:gd name="T42" fmla="*/ 137 w 376"/>
                <a:gd name="T43" fmla="*/ 98 h 225"/>
                <a:gd name="T44" fmla="*/ 220 w 376"/>
                <a:gd name="T45" fmla="*/ 153 h 225"/>
                <a:gd name="T46" fmla="*/ 112 w 376"/>
                <a:gd name="T47" fmla="*/ 156 h 225"/>
                <a:gd name="T48" fmla="*/ 112 w 376"/>
                <a:gd name="T49" fmla="*/ 200 h 225"/>
                <a:gd name="T50" fmla="*/ 25 w 376"/>
                <a:gd name="T51" fmla="*/ 200 h 225"/>
                <a:gd name="T52" fmla="*/ 25 w 376"/>
                <a:gd name="T53" fmla="*/ 98 h 225"/>
                <a:gd name="T54" fmla="*/ 112 w 376"/>
                <a:gd name="T55" fmla="*/ 156 h 225"/>
                <a:gd name="T56" fmla="*/ 238 w 376"/>
                <a:gd name="T57" fmla="*/ 200 h 225"/>
                <a:gd name="T58" fmla="*/ 261 w 376"/>
                <a:gd name="T59" fmla="*/ 25 h 225"/>
                <a:gd name="T60" fmla="*/ 315 w 376"/>
                <a:gd name="T61" fmla="*/ 25 h 225"/>
                <a:gd name="T62" fmla="*/ 347 w 376"/>
                <a:gd name="T63" fmla="*/ 200 h 225"/>
                <a:gd name="T64" fmla="*/ 238 w 376"/>
                <a:gd name="T65" fmla="*/ 20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6" h="225">
                  <a:moveTo>
                    <a:pt x="337" y="10"/>
                  </a:moveTo>
                  <a:cubicBezTo>
                    <a:pt x="336" y="3"/>
                    <a:pt x="331" y="0"/>
                    <a:pt x="325" y="0"/>
                  </a:cubicBezTo>
                  <a:lnTo>
                    <a:pt x="250" y="0"/>
                  </a:lnTo>
                  <a:cubicBezTo>
                    <a:pt x="243" y="0"/>
                    <a:pt x="238" y="4"/>
                    <a:pt x="237" y="11"/>
                  </a:cubicBezTo>
                  <a:lnTo>
                    <a:pt x="223" y="125"/>
                  </a:lnTo>
                  <a:lnTo>
                    <a:pt x="132" y="63"/>
                  </a:lnTo>
                  <a:cubicBezTo>
                    <a:pt x="128" y="61"/>
                    <a:pt x="123" y="61"/>
                    <a:pt x="120" y="63"/>
                  </a:cubicBezTo>
                  <a:cubicBezTo>
                    <a:pt x="115" y="66"/>
                    <a:pt x="112" y="70"/>
                    <a:pt x="112" y="75"/>
                  </a:cubicBezTo>
                  <a:lnTo>
                    <a:pt x="112" y="126"/>
                  </a:lnTo>
                  <a:lnTo>
                    <a:pt x="20" y="63"/>
                  </a:lnTo>
                  <a:cubicBezTo>
                    <a:pt x="16" y="61"/>
                    <a:pt x="11" y="61"/>
                    <a:pt x="7" y="63"/>
                  </a:cubicBezTo>
                  <a:cubicBezTo>
                    <a:pt x="2" y="66"/>
                    <a:pt x="0" y="70"/>
                    <a:pt x="0" y="75"/>
                  </a:cubicBezTo>
                  <a:lnTo>
                    <a:pt x="0" y="212"/>
                  </a:lnTo>
                  <a:cubicBezTo>
                    <a:pt x="0" y="220"/>
                    <a:pt x="5" y="225"/>
                    <a:pt x="12" y="225"/>
                  </a:cubicBezTo>
                  <a:lnTo>
                    <a:pt x="362" y="225"/>
                  </a:lnTo>
                  <a:cubicBezTo>
                    <a:pt x="366" y="225"/>
                    <a:pt x="370" y="223"/>
                    <a:pt x="372" y="220"/>
                  </a:cubicBezTo>
                  <a:cubicBezTo>
                    <a:pt x="374" y="216"/>
                    <a:pt x="376" y="213"/>
                    <a:pt x="375" y="210"/>
                  </a:cubicBezTo>
                  <a:lnTo>
                    <a:pt x="337" y="10"/>
                  </a:lnTo>
                  <a:close/>
                  <a:moveTo>
                    <a:pt x="220" y="153"/>
                  </a:moveTo>
                  <a:lnTo>
                    <a:pt x="213" y="200"/>
                  </a:lnTo>
                  <a:lnTo>
                    <a:pt x="137" y="200"/>
                  </a:lnTo>
                  <a:lnTo>
                    <a:pt x="137" y="98"/>
                  </a:lnTo>
                  <a:lnTo>
                    <a:pt x="220" y="153"/>
                  </a:lnTo>
                  <a:close/>
                  <a:moveTo>
                    <a:pt x="112" y="156"/>
                  </a:moveTo>
                  <a:lnTo>
                    <a:pt x="112" y="200"/>
                  </a:lnTo>
                  <a:lnTo>
                    <a:pt x="25" y="200"/>
                  </a:lnTo>
                  <a:lnTo>
                    <a:pt x="25" y="98"/>
                  </a:lnTo>
                  <a:lnTo>
                    <a:pt x="112" y="156"/>
                  </a:lnTo>
                  <a:close/>
                  <a:moveTo>
                    <a:pt x="238" y="200"/>
                  </a:moveTo>
                  <a:lnTo>
                    <a:pt x="261" y="25"/>
                  </a:lnTo>
                  <a:lnTo>
                    <a:pt x="315" y="25"/>
                  </a:lnTo>
                  <a:lnTo>
                    <a:pt x="347" y="200"/>
                  </a:lnTo>
                  <a:lnTo>
                    <a:pt x="238" y="20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actory_2">
              <a:extLst>
                <a:ext uri="{FF2B5EF4-FFF2-40B4-BE49-F238E27FC236}">
                  <a16:creationId xmlns:a16="http://schemas.microsoft.com/office/drawing/2014/main" id="{7E6270F2-50FD-4F95-A4CE-81DD164879D2}"/>
                </a:ext>
              </a:extLst>
            </p:cNvPr>
            <p:cNvSpPr>
              <a:spLocks/>
            </p:cNvSpPr>
            <p:nvPr/>
          </p:nvSpPr>
          <p:spPr bwMode="auto">
            <a:xfrm>
              <a:off x="286" y="107"/>
              <a:ext cx="26" cy="56"/>
            </a:xfrm>
            <a:custGeom>
              <a:avLst/>
              <a:gdLst>
                <a:gd name="T0" fmla="*/ 8 w 36"/>
                <a:gd name="T1" fmla="*/ 55 h 77"/>
                <a:gd name="T2" fmla="*/ 8 w 36"/>
                <a:gd name="T3" fmla="*/ 73 h 77"/>
                <a:gd name="T4" fmla="*/ 17 w 36"/>
                <a:gd name="T5" fmla="*/ 77 h 77"/>
                <a:gd name="T6" fmla="*/ 26 w 36"/>
                <a:gd name="T7" fmla="*/ 73 h 77"/>
                <a:gd name="T8" fmla="*/ 36 w 36"/>
                <a:gd name="T9" fmla="*/ 52 h 77"/>
                <a:gd name="T10" fmla="*/ 27 w 36"/>
                <a:gd name="T11" fmla="*/ 30 h 77"/>
                <a:gd name="T12" fmla="*/ 27 w 36"/>
                <a:gd name="T13" fmla="*/ 23 h 77"/>
                <a:gd name="T14" fmla="*/ 27 w 36"/>
                <a:gd name="T15" fmla="*/ 5 h 77"/>
                <a:gd name="T16" fmla="*/ 10 w 36"/>
                <a:gd name="T17" fmla="*/ 5 h 77"/>
                <a:gd name="T18" fmla="*/ 0 w 36"/>
                <a:gd name="T19" fmla="*/ 27 h 77"/>
                <a:gd name="T20" fmla="*/ 8 w 36"/>
                <a:gd name="T21" fmla="*/ 48 h 77"/>
                <a:gd name="T22" fmla="*/ 8 w 36"/>
                <a:gd name="T23" fmla="*/ 5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7">
                  <a:moveTo>
                    <a:pt x="8" y="55"/>
                  </a:moveTo>
                  <a:cubicBezTo>
                    <a:pt x="3" y="60"/>
                    <a:pt x="3" y="68"/>
                    <a:pt x="8" y="73"/>
                  </a:cubicBezTo>
                  <a:cubicBezTo>
                    <a:pt x="11" y="75"/>
                    <a:pt x="15" y="77"/>
                    <a:pt x="17" y="77"/>
                  </a:cubicBezTo>
                  <a:cubicBezTo>
                    <a:pt x="21" y="77"/>
                    <a:pt x="23" y="75"/>
                    <a:pt x="26" y="73"/>
                  </a:cubicBezTo>
                  <a:cubicBezTo>
                    <a:pt x="27" y="71"/>
                    <a:pt x="35" y="63"/>
                    <a:pt x="36" y="52"/>
                  </a:cubicBezTo>
                  <a:cubicBezTo>
                    <a:pt x="36" y="47"/>
                    <a:pt x="35" y="38"/>
                    <a:pt x="27" y="30"/>
                  </a:cubicBezTo>
                  <a:cubicBezTo>
                    <a:pt x="26" y="29"/>
                    <a:pt x="23" y="27"/>
                    <a:pt x="27" y="23"/>
                  </a:cubicBezTo>
                  <a:cubicBezTo>
                    <a:pt x="32" y="18"/>
                    <a:pt x="32" y="10"/>
                    <a:pt x="27" y="5"/>
                  </a:cubicBezTo>
                  <a:cubicBezTo>
                    <a:pt x="22" y="0"/>
                    <a:pt x="14" y="0"/>
                    <a:pt x="10" y="5"/>
                  </a:cubicBezTo>
                  <a:cubicBezTo>
                    <a:pt x="8" y="7"/>
                    <a:pt x="1" y="15"/>
                    <a:pt x="0" y="27"/>
                  </a:cubicBezTo>
                  <a:cubicBezTo>
                    <a:pt x="0" y="32"/>
                    <a:pt x="1" y="40"/>
                    <a:pt x="8" y="48"/>
                  </a:cubicBezTo>
                  <a:cubicBezTo>
                    <a:pt x="10" y="49"/>
                    <a:pt x="12" y="52"/>
                    <a:pt x="8" y="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actory_2">
              <a:extLst>
                <a:ext uri="{FF2B5EF4-FFF2-40B4-BE49-F238E27FC236}">
                  <a16:creationId xmlns:a16="http://schemas.microsoft.com/office/drawing/2014/main" id="{12CEA30E-B774-4F55-AE32-D172E62FCB33}"/>
                </a:ext>
              </a:extLst>
            </p:cNvPr>
            <p:cNvSpPr>
              <a:spLocks/>
            </p:cNvSpPr>
            <p:nvPr/>
          </p:nvSpPr>
          <p:spPr bwMode="auto">
            <a:xfrm>
              <a:off x="322" y="107"/>
              <a:ext cx="26" cy="56"/>
            </a:xfrm>
            <a:custGeom>
              <a:avLst/>
              <a:gdLst>
                <a:gd name="T0" fmla="*/ 8 w 36"/>
                <a:gd name="T1" fmla="*/ 55 h 77"/>
                <a:gd name="T2" fmla="*/ 8 w 36"/>
                <a:gd name="T3" fmla="*/ 73 h 77"/>
                <a:gd name="T4" fmla="*/ 17 w 36"/>
                <a:gd name="T5" fmla="*/ 77 h 77"/>
                <a:gd name="T6" fmla="*/ 26 w 36"/>
                <a:gd name="T7" fmla="*/ 73 h 77"/>
                <a:gd name="T8" fmla="*/ 36 w 36"/>
                <a:gd name="T9" fmla="*/ 52 h 77"/>
                <a:gd name="T10" fmla="*/ 27 w 36"/>
                <a:gd name="T11" fmla="*/ 30 h 77"/>
                <a:gd name="T12" fmla="*/ 27 w 36"/>
                <a:gd name="T13" fmla="*/ 23 h 77"/>
                <a:gd name="T14" fmla="*/ 27 w 36"/>
                <a:gd name="T15" fmla="*/ 5 h 77"/>
                <a:gd name="T16" fmla="*/ 10 w 36"/>
                <a:gd name="T17" fmla="*/ 5 h 77"/>
                <a:gd name="T18" fmla="*/ 0 w 36"/>
                <a:gd name="T19" fmla="*/ 27 h 77"/>
                <a:gd name="T20" fmla="*/ 8 w 36"/>
                <a:gd name="T21" fmla="*/ 48 h 77"/>
                <a:gd name="T22" fmla="*/ 8 w 36"/>
                <a:gd name="T23" fmla="*/ 5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7">
                  <a:moveTo>
                    <a:pt x="8" y="55"/>
                  </a:moveTo>
                  <a:cubicBezTo>
                    <a:pt x="3" y="60"/>
                    <a:pt x="3" y="68"/>
                    <a:pt x="8" y="73"/>
                  </a:cubicBezTo>
                  <a:cubicBezTo>
                    <a:pt x="11" y="75"/>
                    <a:pt x="14" y="77"/>
                    <a:pt x="17" y="77"/>
                  </a:cubicBezTo>
                  <a:cubicBezTo>
                    <a:pt x="21" y="77"/>
                    <a:pt x="23" y="75"/>
                    <a:pt x="26" y="73"/>
                  </a:cubicBezTo>
                  <a:cubicBezTo>
                    <a:pt x="27" y="71"/>
                    <a:pt x="35" y="63"/>
                    <a:pt x="36" y="52"/>
                  </a:cubicBezTo>
                  <a:cubicBezTo>
                    <a:pt x="36" y="47"/>
                    <a:pt x="35" y="38"/>
                    <a:pt x="27" y="30"/>
                  </a:cubicBezTo>
                  <a:cubicBezTo>
                    <a:pt x="26" y="29"/>
                    <a:pt x="23" y="27"/>
                    <a:pt x="27" y="23"/>
                  </a:cubicBezTo>
                  <a:cubicBezTo>
                    <a:pt x="32" y="18"/>
                    <a:pt x="32" y="10"/>
                    <a:pt x="27" y="5"/>
                  </a:cubicBezTo>
                  <a:cubicBezTo>
                    <a:pt x="22" y="0"/>
                    <a:pt x="14" y="0"/>
                    <a:pt x="10" y="5"/>
                  </a:cubicBezTo>
                  <a:cubicBezTo>
                    <a:pt x="8" y="7"/>
                    <a:pt x="1" y="15"/>
                    <a:pt x="0" y="27"/>
                  </a:cubicBezTo>
                  <a:cubicBezTo>
                    <a:pt x="0" y="32"/>
                    <a:pt x="1" y="40"/>
                    <a:pt x="8" y="48"/>
                  </a:cubicBezTo>
                  <a:cubicBezTo>
                    <a:pt x="10" y="49"/>
                    <a:pt x="12" y="52"/>
                    <a:pt x="8" y="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actory_2">
              <a:extLst>
                <a:ext uri="{FF2B5EF4-FFF2-40B4-BE49-F238E27FC236}">
                  <a16:creationId xmlns:a16="http://schemas.microsoft.com/office/drawing/2014/main" id="{76A0803F-5C65-415F-AAED-0DB0DE97C95A}"/>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Tree" descr="{&quot;Key&quot;:&quot;POWER_USER_SHAPE_ICON&quot;,&quot;Value&quot;:&quot;POWER_USER_SHAPE_ICON_STYLE_1&quot;}">
            <a:extLst>
              <a:ext uri="{FF2B5EF4-FFF2-40B4-BE49-F238E27FC236}">
                <a16:creationId xmlns:a16="http://schemas.microsoft.com/office/drawing/2014/main" id="{0A8ADA18-BE25-4DD5-A69F-FD3C56715D62}"/>
              </a:ext>
            </a:extLst>
          </p:cNvPr>
          <p:cNvGrpSpPr>
            <a:grpSpLocks noChangeAspect="1"/>
          </p:cNvGrpSpPr>
          <p:nvPr/>
        </p:nvGrpSpPr>
        <p:grpSpPr bwMode="auto">
          <a:xfrm>
            <a:off x="8389869" y="4226469"/>
            <a:ext cx="501767" cy="502920"/>
            <a:chOff x="26" y="26"/>
            <a:chExt cx="435" cy="436"/>
          </a:xfrm>
          <a:solidFill>
            <a:schemeClr val="accent1"/>
          </a:solidFill>
        </p:grpSpPr>
        <p:sp>
          <p:nvSpPr>
            <p:cNvPr id="22" name="Tree">
              <a:extLst>
                <a:ext uri="{FF2B5EF4-FFF2-40B4-BE49-F238E27FC236}">
                  <a16:creationId xmlns:a16="http://schemas.microsoft.com/office/drawing/2014/main" id="{0FBE7917-0D5A-43FD-B511-206E93030D56}"/>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ree">
              <a:extLst>
                <a:ext uri="{FF2B5EF4-FFF2-40B4-BE49-F238E27FC236}">
                  <a16:creationId xmlns:a16="http://schemas.microsoft.com/office/drawing/2014/main" id="{2F1C7C57-BC0D-40B6-AE3D-53EFB060E9B9}"/>
                </a:ext>
              </a:extLst>
            </p:cNvPr>
            <p:cNvSpPr>
              <a:spLocks noEditPoints="1"/>
            </p:cNvSpPr>
            <p:nvPr/>
          </p:nvSpPr>
          <p:spPr bwMode="auto">
            <a:xfrm>
              <a:off x="121" y="108"/>
              <a:ext cx="241" cy="273"/>
            </a:xfrm>
            <a:custGeom>
              <a:avLst/>
              <a:gdLst>
                <a:gd name="T0" fmla="*/ 302 w 332"/>
                <a:gd name="T1" fmla="*/ 136 h 375"/>
                <a:gd name="T2" fmla="*/ 307 w 332"/>
                <a:gd name="T3" fmla="*/ 112 h 375"/>
                <a:gd name="T4" fmla="*/ 250 w 332"/>
                <a:gd name="T5" fmla="*/ 50 h 375"/>
                <a:gd name="T6" fmla="*/ 169 w 332"/>
                <a:gd name="T7" fmla="*/ 0 h 375"/>
                <a:gd name="T8" fmla="*/ 82 w 332"/>
                <a:gd name="T9" fmla="*/ 65 h 375"/>
                <a:gd name="T10" fmla="*/ 32 w 332"/>
                <a:gd name="T11" fmla="*/ 131 h 375"/>
                <a:gd name="T12" fmla="*/ 37 w 332"/>
                <a:gd name="T13" fmla="*/ 156 h 375"/>
                <a:gd name="T14" fmla="*/ 0 w 332"/>
                <a:gd name="T15" fmla="*/ 212 h 375"/>
                <a:gd name="T16" fmla="*/ 63 w 332"/>
                <a:gd name="T17" fmla="*/ 275 h 375"/>
                <a:gd name="T18" fmla="*/ 108 w 332"/>
                <a:gd name="T19" fmla="*/ 256 h 375"/>
                <a:gd name="T20" fmla="*/ 132 w 332"/>
                <a:gd name="T21" fmla="*/ 270 h 375"/>
                <a:gd name="T22" fmla="*/ 132 w 332"/>
                <a:gd name="T23" fmla="*/ 362 h 375"/>
                <a:gd name="T24" fmla="*/ 144 w 332"/>
                <a:gd name="T25" fmla="*/ 375 h 375"/>
                <a:gd name="T26" fmla="*/ 194 w 332"/>
                <a:gd name="T27" fmla="*/ 375 h 375"/>
                <a:gd name="T28" fmla="*/ 207 w 332"/>
                <a:gd name="T29" fmla="*/ 362 h 375"/>
                <a:gd name="T30" fmla="*/ 207 w 332"/>
                <a:gd name="T31" fmla="*/ 258 h 375"/>
                <a:gd name="T32" fmla="*/ 254 w 332"/>
                <a:gd name="T33" fmla="*/ 275 h 375"/>
                <a:gd name="T34" fmla="*/ 332 w 332"/>
                <a:gd name="T35" fmla="*/ 197 h 375"/>
                <a:gd name="T36" fmla="*/ 302 w 332"/>
                <a:gd name="T37" fmla="*/ 136 h 375"/>
                <a:gd name="T38" fmla="*/ 157 w 332"/>
                <a:gd name="T39" fmla="*/ 350 h 375"/>
                <a:gd name="T40" fmla="*/ 157 w 332"/>
                <a:gd name="T41" fmla="*/ 275 h 375"/>
                <a:gd name="T42" fmla="*/ 182 w 332"/>
                <a:gd name="T43" fmla="*/ 270 h 375"/>
                <a:gd name="T44" fmla="*/ 182 w 332"/>
                <a:gd name="T45" fmla="*/ 350 h 375"/>
                <a:gd name="T46" fmla="*/ 157 w 332"/>
                <a:gd name="T47" fmla="*/ 350 h 375"/>
                <a:gd name="T48" fmla="*/ 254 w 332"/>
                <a:gd name="T49" fmla="*/ 250 h 375"/>
                <a:gd name="T50" fmla="*/ 214 w 332"/>
                <a:gd name="T51" fmla="*/ 231 h 375"/>
                <a:gd name="T52" fmla="*/ 204 w 332"/>
                <a:gd name="T53" fmla="*/ 227 h 375"/>
                <a:gd name="T54" fmla="*/ 204 w 332"/>
                <a:gd name="T55" fmla="*/ 227 h 375"/>
                <a:gd name="T56" fmla="*/ 194 w 332"/>
                <a:gd name="T57" fmla="*/ 232 h 375"/>
                <a:gd name="T58" fmla="*/ 157 w 332"/>
                <a:gd name="T59" fmla="*/ 250 h 375"/>
                <a:gd name="T60" fmla="*/ 117 w 332"/>
                <a:gd name="T61" fmla="*/ 230 h 375"/>
                <a:gd name="T62" fmla="*/ 105 w 332"/>
                <a:gd name="T63" fmla="*/ 225 h 375"/>
                <a:gd name="T64" fmla="*/ 95 w 332"/>
                <a:gd name="T65" fmla="*/ 231 h 375"/>
                <a:gd name="T66" fmla="*/ 63 w 332"/>
                <a:gd name="T67" fmla="*/ 250 h 375"/>
                <a:gd name="T68" fmla="*/ 25 w 332"/>
                <a:gd name="T69" fmla="*/ 212 h 375"/>
                <a:gd name="T70" fmla="*/ 57 w 332"/>
                <a:gd name="T71" fmla="*/ 176 h 375"/>
                <a:gd name="T72" fmla="*/ 67 w 332"/>
                <a:gd name="T73" fmla="*/ 168 h 375"/>
                <a:gd name="T74" fmla="*/ 65 w 332"/>
                <a:gd name="T75" fmla="*/ 156 h 375"/>
                <a:gd name="T76" fmla="*/ 58 w 332"/>
                <a:gd name="T77" fmla="*/ 131 h 375"/>
                <a:gd name="T78" fmla="*/ 95 w 332"/>
                <a:gd name="T79" fmla="*/ 88 h 375"/>
                <a:gd name="T80" fmla="*/ 105 w 332"/>
                <a:gd name="T81" fmla="*/ 78 h 375"/>
                <a:gd name="T82" fmla="*/ 170 w 332"/>
                <a:gd name="T83" fmla="*/ 25 h 375"/>
                <a:gd name="T84" fmla="*/ 232 w 332"/>
                <a:gd name="T85" fmla="*/ 67 h 375"/>
                <a:gd name="T86" fmla="*/ 243 w 332"/>
                <a:gd name="T87" fmla="*/ 75 h 375"/>
                <a:gd name="T88" fmla="*/ 245 w 332"/>
                <a:gd name="T89" fmla="*/ 75 h 375"/>
                <a:gd name="T90" fmla="*/ 283 w 332"/>
                <a:gd name="T91" fmla="*/ 112 h 375"/>
                <a:gd name="T92" fmla="*/ 277 w 332"/>
                <a:gd name="T93" fmla="*/ 133 h 375"/>
                <a:gd name="T94" fmla="*/ 275 w 332"/>
                <a:gd name="T95" fmla="*/ 143 h 375"/>
                <a:gd name="T96" fmla="*/ 282 w 332"/>
                <a:gd name="T97" fmla="*/ 151 h 375"/>
                <a:gd name="T98" fmla="*/ 309 w 332"/>
                <a:gd name="T99" fmla="*/ 197 h 375"/>
                <a:gd name="T100" fmla="*/ 254 w 332"/>
                <a:gd name="T101" fmla="*/ 25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2" h="375">
                  <a:moveTo>
                    <a:pt x="302" y="136"/>
                  </a:moveTo>
                  <a:cubicBezTo>
                    <a:pt x="304" y="128"/>
                    <a:pt x="307" y="121"/>
                    <a:pt x="307" y="112"/>
                  </a:cubicBezTo>
                  <a:cubicBezTo>
                    <a:pt x="307" y="79"/>
                    <a:pt x="282" y="53"/>
                    <a:pt x="250" y="50"/>
                  </a:cubicBezTo>
                  <a:cubicBezTo>
                    <a:pt x="235" y="20"/>
                    <a:pt x="204" y="0"/>
                    <a:pt x="169" y="0"/>
                  </a:cubicBezTo>
                  <a:cubicBezTo>
                    <a:pt x="129" y="0"/>
                    <a:pt x="93" y="27"/>
                    <a:pt x="82" y="65"/>
                  </a:cubicBezTo>
                  <a:cubicBezTo>
                    <a:pt x="52" y="73"/>
                    <a:pt x="32" y="100"/>
                    <a:pt x="32" y="131"/>
                  </a:cubicBezTo>
                  <a:cubicBezTo>
                    <a:pt x="32" y="140"/>
                    <a:pt x="33" y="148"/>
                    <a:pt x="37" y="156"/>
                  </a:cubicBezTo>
                  <a:cubicBezTo>
                    <a:pt x="15" y="166"/>
                    <a:pt x="0" y="187"/>
                    <a:pt x="0" y="212"/>
                  </a:cubicBezTo>
                  <a:cubicBezTo>
                    <a:pt x="0" y="247"/>
                    <a:pt x="28" y="275"/>
                    <a:pt x="63" y="275"/>
                  </a:cubicBezTo>
                  <a:cubicBezTo>
                    <a:pt x="79" y="275"/>
                    <a:pt x="95" y="267"/>
                    <a:pt x="108" y="256"/>
                  </a:cubicBezTo>
                  <a:cubicBezTo>
                    <a:pt x="115" y="262"/>
                    <a:pt x="123" y="267"/>
                    <a:pt x="132" y="270"/>
                  </a:cubicBezTo>
                  <a:lnTo>
                    <a:pt x="132" y="362"/>
                  </a:lnTo>
                  <a:cubicBezTo>
                    <a:pt x="132" y="370"/>
                    <a:pt x="137" y="375"/>
                    <a:pt x="144" y="375"/>
                  </a:cubicBezTo>
                  <a:lnTo>
                    <a:pt x="194" y="375"/>
                  </a:lnTo>
                  <a:cubicBezTo>
                    <a:pt x="202" y="375"/>
                    <a:pt x="207" y="370"/>
                    <a:pt x="207" y="362"/>
                  </a:cubicBezTo>
                  <a:lnTo>
                    <a:pt x="207" y="258"/>
                  </a:lnTo>
                  <a:cubicBezTo>
                    <a:pt x="220" y="268"/>
                    <a:pt x="237" y="275"/>
                    <a:pt x="254" y="275"/>
                  </a:cubicBezTo>
                  <a:cubicBezTo>
                    <a:pt x="296" y="275"/>
                    <a:pt x="332" y="240"/>
                    <a:pt x="332" y="197"/>
                  </a:cubicBezTo>
                  <a:cubicBezTo>
                    <a:pt x="332" y="172"/>
                    <a:pt x="320" y="151"/>
                    <a:pt x="302" y="136"/>
                  </a:cubicBezTo>
                  <a:close/>
                  <a:moveTo>
                    <a:pt x="157" y="350"/>
                  </a:moveTo>
                  <a:lnTo>
                    <a:pt x="157" y="275"/>
                  </a:lnTo>
                  <a:cubicBezTo>
                    <a:pt x="165" y="275"/>
                    <a:pt x="174" y="273"/>
                    <a:pt x="182" y="270"/>
                  </a:cubicBezTo>
                  <a:lnTo>
                    <a:pt x="182" y="350"/>
                  </a:lnTo>
                  <a:lnTo>
                    <a:pt x="157" y="350"/>
                  </a:lnTo>
                  <a:close/>
                  <a:moveTo>
                    <a:pt x="254" y="250"/>
                  </a:moveTo>
                  <a:cubicBezTo>
                    <a:pt x="239" y="250"/>
                    <a:pt x="224" y="243"/>
                    <a:pt x="214" y="231"/>
                  </a:cubicBezTo>
                  <a:cubicBezTo>
                    <a:pt x="212" y="228"/>
                    <a:pt x="208" y="227"/>
                    <a:pt x="204" y="227"/>
                  </a:cubicBezTo>
                  <a:lnTo>
                    <a:pt x="204" y="227"/>
                  </a:lnTo>
                  <a:cubicBezTo>
                    <a:pt x="200" y="227"/>
                    <a:pt x="196" y="228"/>
                    <a:pt x="194" y="232"/>
                  </a:cubicBezTo>
                  <a:cubicBezTo>
                    <a:pt x="185" y="243"/>
                    <a:pt x="172" y="250"/>
                    <a:pt x="157" y="250"/>
                  </a:cubicBezTo>
                  <a:cubicBezTo>
                    <a:pt x="140" y="250"/>
                    <a:pt x="127" y="242"/>
                    <a:pt x="117" y="230"/>
                  </a:cubicBezTo>
                  <a:cubicBezTo>
                    <a:pt x="114" y="226"/>
                    <a:pt x="110" y="225"/>
                    <a:pt x="105" y="225"/>
                  </a:cubicBezTo>
                  <a:cubicBezTo>
                    <a:pt x="102" y="225"/>
                    <a:pt x="98" y="227"/>
                    <a:pt x="95" y="231"/>
                  </a:cubicBezTo>
                  <a:cubicBezTo>
                    <a:pt x="89" y="243"/>
                    <a:pt x="77" y="250"/>
                    <a:pt x="63" y="250"/>
                  </a:cubicBezTo>
                  <a:cubicBezTo>
                    <a:pt x="42" y="250"/>
                    <a:pt x="25" y="233"/>
                    <a:pt x="25" y="212"/>
                  </a:cubicBezTo>
                  <a:cubicBezTo>
                    <a:pt x="25" y="193"/>
                    <a:pt x="38" y="178"/>
                    <a:pt x="57" y="176"/>
                  </a:cubicBezTo>
                  <a:cubicBezTo>
                    <a:pt x="60" y="175"/>
                    <a:pt x="64" y="172"/>
                    <a:pt x="67" y="168"/>
                  </a:cubicBezTo>
                  <a:cubicBezTo>
                    <a:pt x="68" y="165"/>
                    <a:pt x="68" y="160"/>
                    <a:pt x="65" y="156"/>
                  </a:cubicBezTo>
                  <a:cubicBezTo>
                    <a:pt x="60" y="148"/>
                    <a:pt x="58" y="140"/>
                    <a:pt x="58" y="131"/>
                  </a:cubicBezTo>
                  <a:cubicBezTo>
                    <a:pt x="58" y="110"/>
                    <a:pt x="74" y="91"/>
                    <a:pt x="95" y="88"/>
                  </a:cubicBezTo>
                  <a:cubicBezTo>
                    <a:pt x="100" y="87"/>
                    <a:pt x="105" y="83"/>
                    <a:pt x="105" y="78"/>
                  </a:cubicBezTo>
                  <a:cubicBezTo>
                    <a:pt x="112" y="47"/>
                    <a:pt x="138" y="25"/>
                    <a:pt x="170" y="25"/>
                  </a:cubicBezTo>
                  <a:cubicBezTo>
                    <a:pt x="198" y="25"/>
                    <a:pt x="221" y="42"/>
                    <a:pt x="232" y="67"/>
                  </a:cubicBezTo>
                  <a:cubicBezTo>
                    <a:pt x="233" y="72"/>
                    <a:pt x="238" y="75"/>
                    <a:pt x="243" y="75"/>
                  </a:cubicBezTo>
                  <a:lnTo>
                    <a:pt x="245" y="75"/>
                  </a:lnTo>
                  <a:cubicBezTo>
                    <a:pt x="267" y="75"/>
                    <a:pt x="283" y="91"/>
                    <a:pt x="283" y="112"/>
                  </a:cubicBezTo>
                  <a:cubicBezTo>
                    <a:pt x="283" y="120"/>
                    <a:pt x="280" y="127"/>
                    <a:pt x="277" y="133"/>
                  </a:cubicBezTo>
                  <a:cubicBezTo>
                    <a:pt x="274" y="136"/>
                    <a:pt x="274" y="140"/>
                    <a:pt x="275" y="143"/>
                  </a:cubicBezTo>
                  <a:cubicBezTo>
                    <a:pt x="277" y="147"/>
                    <a:pt x="278" y="150"/>
                    <a:pt x="282" y="151"/>
                  </a:cubicBezTo>
                  <a:cubicBezTo>
                    <a:pt x="298" y="161"/>
                    <a:pt x="309" y="178"/>
                    <a:pt x="309" y="197"/>
                  </a:cubicBezTo>
                  <a:cubicBezTo>
                    <a:pt x="307" y="226"/>
                    <a:pt x="283" y="250"/>
                    <a:pt x="254" y="25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4" name="TextBox 23"/>
          <p:cNvSpPr txBox="1"/>
          <p:nvPr/>
        </p:nvSpPr>
        <p:spPr>
          <a:xfrm>
            <a:off x="8974010" y="3714694"/>
            <a:ext cx="2901752" cy="215444"/>
          </a:xfrm>
          <a:prstGeom prst="rect">
            <a:avLst/>
          </a:prstGeom>
          <a:noFill/>
        </p:spPr>
        <p:txBody>
          <a:bodyPr wrap="square" lIns="0" tIns="0" rIns="0" bIns="0" rtlCol="0">
            <a:spAutoFit/>
          </a:bodyPr>
          <a:lstStyle/>
          <a:p>
            <a:pPr>
              <a:spcBef>
                <a:spcPts val="600"/>
              </a:spcBef>
              <a:buSzPct val="100000"/>
            </a:pPr>
            <a:r>
              <a:rPr lang="en-US" sz="1400" dirty="0" smtClean="0"/>
              <a:t>Removing CO2 from the atmosphere</a:t>
            </a:r>
            <a:endParaRPr lang="de-DE" sz="1400" dirty="0" smtClean="0">
              <a:solidFill>
                <a:srgbClr val="313131"/>
              </a:solidFill>
            </a:endParaRPr>
          </a:p>
        </p:txBody>
      </p:sp>
      <p:sp>
        <p:nvSpPr>
          <p:cNvPr id="25" name="TextBox 24"/>
          <p:cNvSpPr txBox="1"/>
          <p:nvPr/>
        </p:nvSpPr>
        <p:spPr>
          <a:xfrm>
            <a:off x="8974010" y="4262485"/>
            <a:ext cx="2901752" cy="430887"/>
          </a:xfrm>
          <a:prstGeom prst="rect">
            <a:avLst/>
          </a:prstGeom>
          <a:noFill/>
        </p:spPr>
        <p:txBody>
          <a:bodyPr wrap="square" lIns="0" tIns="0" rIns="0" bIns="0" rtlCol="0">
            <a:spAutoFit/>
          </a:bodyPr>
          <a:lstStyle/>
          <a:p>
            <a:pPr>
              <a:spcBef>
                <a:spcPts val="600"/>
              </a:spcBef>
              <a:buSzPct val="100000"/>
            </a:pPr>
            <a:r>
              <a:rPr lang="en-US" sz="1400" dirty="0" smtClean="0"/>
              <a:t>Compensation outside of the value chain (e.g. financing climate projects)</a:t>
            </a:r>
            <a:endParaRPr lang="de-DE" sz="1400" dirty="0" smtClean="0">
              <a:solidFill>
                <a:srgbClr val="313131"/>
              </a:solidFill>
            </a:endParaRPr>
          </a:p>
        </p:txBody>
      </p:sp>
    </p:spTree>
    <p:extLst>
      <p:ext uri="{BB962C8B-B14F-4D97-AF65-F5344CB8AC3E}">
        <p14:creationId xmlns:p14="http://schemas.microsoft.com/office/powerpoint/2010/main" val="237069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en-US" dirty="0" smtClean="0"/>
              <a:t>Incentives &amp; obstacles </a:t>
            </a:r>
            <a:endParaRPr lang="en-US" dirty="0"/>
          </a:p>
        </p:txBody>
      </p:sp>
    </p:spTree>
    <p:extLst>
      <p:ext uri="{BB962C8B-B14F-4D97-AF65-F5344CB8AC3E}">
        <p14:creationId xmlns:p14="http://schemas.microsoft.com/office/powerpoint/2010/main" val="171760545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b="1" dirty="0"/>
              <a:t>What obstacles do companies face in reducing their GHG emissions?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6644"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8" name="Text Placeholder 7"/>
          <p:cNvSpPr>
            <a:spLocks noGrp="1"/>
          </p:cNvSpPr>
          <p:nvPr>
            <p:ph type="body" sz="quarter" idx="13"/>
          </p:nvPr>
        </p:nvSpPr>
        <p:spPr>
          <a:xfrm>
            <a:off x="466344" y="751586"/>
            <a:ext cx="11188700" cy="757255"/>
          </a:xfrm>
        </p:spPr>
        <p:txBody>
          <a:bodyPr/>
          <a:lstStyle/>
          <a:p>
            <a:r>
              <a:rPr lang="en-US" dirty="0"/>
              <a:t>The biggest obstacle to reducing GHG emissions is the lack of financial and internal resources</a:t>
            </a:r>
            <a:endParaRPr lang="de-DE" dirty="0"/>
          </a:p>
        </p:txBody>
      </p:sp>
      <p:graphicFrame>
        <p:nvGraphicFramePr>
          <p:cNvPr id="9" name="Chart Placeholder 50"/>
          <p:cNvGraphicFramePr>
            <a:graphicFrameLocks noGrp="1"/>
          </p:cNvGraphicFramePr>
          <p:nvPr>
            <p:ph type="chart" sz="quarter" idx="21"/>
            <p:extLst>
              <p:ext uri="{D42A27DB-BD31-4B8C-83A1-F6EECF244321}">
                <p14:modId xmlns:p14="http://schemas.microsoft.com/office/powerpoint/2010/main" val="1240033436"/>
              </p:ext>
            </p:extLst>
          </p:nvPr>
        </p:nvGraphicFramePr>
        <p:xfrm>
          <a:off x="-1376412" y="1243791"/>
          <a:ext cx="11184556" cy="5415607"/>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 Placeholder 19"/>
          <p:cNvSpPr>
            <a:spLocks noGrp="1"/>
          </p:cNvSpPr>
          <p:nvPr>
            <p:ph type="body" sz="quarter" idx="13"/>
          </p:nvPr>
        </p:nvSpPr>
        <p:spPr>
          <a:xfrm>
            <a:off x="7626461" y="2098525"/>
            <a:ext cx="3717463" cy="757255"/>
          </a:xfrm>
        </p:spPr>
        <p:txBody>
          <a:bodyPr/>
          <a:lstStyle/>
          <a:p>
            <a:r>
              <a:rPr lang="en-US" b="1" dirty="0" smtClean="0"/>
              <a:t>Other </a:t>
            </a:r>
            <a:endParaRPr lang="hu-HU" b="1" dirty="0"/>
          </a:p>
          <a:p>
            <a:pPr marL="285750" indent="-285750">
              <a:buFont typeface="Arial" panose="020B0604020202020204" pitchFamily="34" charset="0"/>
              <a:buChar char="•"/>
            </a:pPr>
            <a:r>
              <a:rPr lang="en-US" dirty="0" smtClean="0"/>
              <a:t>Lack of available technologies</a:t>
            </a:r>
            <a:endParaRPr lang="hu-HU" dirty="0" smtClean="0"/>
          </a:p>
          <a:p>
            <a:pPr marL="285750" indent="-285750">
              <a:buFont typeface="Arial" panose="020B0604020202020204" pitchFamily="34" charset="0"/>
              <a:buChar char="•"/>
            </a:pPr>
            <a:r>
              <a:rPr lang="en-US" dirty="0" smtClean="0"/>
              <a:t>Lack of customers’ motivation</a:t>
            </a:r>
            <a:endParaRPr lang="hu-HU" dirty="0" smtClean="0"/>
          </a:p>
          <a:p>
            <a:pPr marL="285750" indent="-285750">
              <a:buFont typeface="Arial" panose="020B0604020202020204" pitchFamily="34" charset="0"/>
              <a:buChar char="•"/>
            </a:pPr>
            <a:r>
              <a:rPr lang="en-US" dirty="0"/>
              <a:t>Lack of reliable, easy-to-implement offsetting projects in </a:t>
            </a:r>
            <a:r>
              <a:rPr lang="en-US" dirty="0" smtClean="0"/>
              <a:t>Hungary</a:t>
            </a:r>
          </a:p>
          <a:p>
            <a:pPr marL="285750" indent="-285750">
              <a:buFont typeface="Arial" panose="020B0604020202020204" pitchFamily="34" charset="0"/>
              <a:buChar char="•"/>
            </a:pPr>
            <a:r>
              <a:rPr lang="en-US" dirty="0"/>
              <a:t>The inflexibility of the owner of a leased </a:t>
            </a:r>
            <a:r>
              <a:rPr lang="en-US" dirty="0" smtClean="0"/>
              <a:t>property</a:t>
            </a:r>
          </a:p>
          <a:p>
            <a:pPr marL="285750" indent="-285750">
              <a:buFont typeface="Arial" panose="020B0604020202020204" pitchFamily="34" charset="0"/>
              <a:buChar char="•"/>
            </a:pPr>
            <a:r>
              <a:rPr lang="en-US" dirty="0" smtClean="0"/>
              <a:t>Lack of methodological support</a:t>
            </a:r>
            <a:endParaRPr lang="hu-HU" dirty="0" smtClean="0"/>
          </a:p>
          <a:p>
            <a:pPr marL="285750" indent="-285750">
              <a:buFont typeface="Arial" panose="020B0604020202020204" pitchFamily="34" charset="0"/>
              <a:buChar char="•"/>
            </a:pPr>
            <a:r>
              <a:rPr lang="en-US" dirty="0" smtClean="0"/>
              <a:t>Lack of government regulations </a:t>
            </a:r>
            <a:r>
              <a:rPr lang="hu-HU" dirty="0" smtClean="0"/>
              <a:t>(</a:t>
            </a:r>
            <a:r>
              <a:rPr lang="en-US" dirty="0" smtClean="0"/>
              <a:t>e.g. in the case of subsidies such as CSOK</a:t>
            </a:r>
            <a:r>
              <a:rPr lang="hu-HU" dirty="0" smtClean="0"/>
              <a:t>)</a:t>
            </a:r>
            <a:endParaRPr lang="en-US" dirty="0" smtClean="0"/>
          </a:p>
          <a:p>
            <a:endParaRPr lang="en-US" noProof="0" dirty="0"/>
          </a:p>
        </p:txBody>
      </p:sp>
    </p:spTree>
    <p:extLst>
      <p:ext uri="{BB962C8B-B14F-4D97-AF65-F5344CB8AC3E}">
        <p14:creationId xmlns:p14="http://schemas.microsoft.com/office/powerpoint/2010/main" val="167110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b="1" dirty="0"/>
              <a:t>What motivates companies to reduce emissions?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7668"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8" name="Text Placeholder 7"/>
          <p:cNvSpPr>
            <a:spLocks noGrp="1"/>
          </p:cNvSpPr>
          <p:nvPr>
            <p:ph type="body" sz="quarter" idx="13"/>
          </p:nvPr>
        </p:nvSpPr>
        <p:spPr>
          <a:xfrm>
            <a:off x="466344" y="751586"/>
            <a:ext cx="11188700" cy="757255"/>
          </a:xfrm>
        </p:spPr>
        <p:txBody>
          <a:bodyPr/>
          <a:lstStyle/>
          <a:p>
            <a:r>
              <a:rPr lang="en-US" dirty="0"/>
              <a:t>The main incentive to reduce emissions is to reduce reputational risk and meet stakeholder </a:t>
            </a:r>
            <a:r>
              <a:rPr lang="en-US" dirty="0" smtClean="0"/>
              <a:t>expectations</a:t>
            </a:r>
            <a:endParaRPr lang="de-DE" dirty="0"/>
          </a:p>
        </p:txBody>
      </p:sp>
      <p:graphicFrame>
        <p:nvGraphicFramePr>
          <p:cNvPr id="9" name="Chart Placeholder 50"/>
          <p:cNvGraphicFramePr>
            <a:graphicFrameLocks noGrp="1"/>
          </p:cNvGraphicFramePr>
          <p:nvPr>
            <p:ph type="chart" sz="quarter" idx="21"/>
            <p:extLst>
              <p:ext uri="{D42A27DB-BD31-4B8C-83A1-F6EECF244321}">
                <p14:modId xmlns:p14="http://schemas.microsoft.com/office/powerpoint/2010/main" val="2594310725"/>
              </p:ext>
            </p:extLst>
          </p:nvPr>
        </p:nvGraphicFramePr>
        <p:xfrm>
          <a:off x="-1376412" y="1243791"/>
          <a:ext cx="11184556" cy="5415607"/>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 Placeholder 19"/>
          <p:cNvSpPr>
            <a:spLocks noGrp="1"/>
          </p:cNvSpPr>
          <p:nvPr>
            <p:ph type="body" sz="quarter" idx="13"/>
          </p:nvPr>
        </p:nvSpPr>
        <p:spPr>
          <a:xfrm>
            <a:off x="7452392" y="1721578"/>
            <a:ext cx="3717463" cy="757255"/>
          </a:xfrm>
        </p:spPr>
        <p:txBody>
          <a:bodyPr/>
          <a:lstStyle/>
          <a:p>
            <a:r>
              <a:rPr lang="en-US" b="1" dirty="0" smtClean="0"/>
              <a:t>Other</a:t>
            </a:r>
            <a:endParaRPr lang="hu-HU" b="1" dirty="0"/>
          </a:p>
          <a:p>
            <a:pPr marL="285750" indent="-285750">
              <a:buFont typeface="Arial" panose="020B0604020202020204" pitchFamily="34" charset="0"/>
              <a:buChar char="•"/>
            </a:pPr>
            <a:r>
              <a:rPr lang="hu-HU" dirty="0"/>
              <a:t>EU Green </a:t>
            </a:r>
            <a:r>
              <a:rPr lang="hu-HU" dirty="0" err="1"/>
              <a:t>Deal</a:t>
            </a:r>
            <a:r>
              <a:rPr lang="hu-HU" dirty="0"/>
              <a:t> </a:t>
            </a:r>
          </a:p>
          <a:p>
            <a:pPr marL="285750" indent="-285750">
              <a:buFont typeface="Arial" panose="020B0604020202020204" pitchFamily="34" charset="0"/>
              <a:buChar char="•"/>
            </a:pPr>
            <a:r>
              <a:rPr lang="en-US" dirty="0" smtClean="0"/>
              <a:t>Pursuit of sustainability as a core value</a:t>
            </a:r>
          </a:p>
          <a:p>
            <a:pPr marL="285750" indent="-285750">
              <a:buFont typeface="Arial" panose="020B0604020202020204" pitchFamily="34" charset="0"/>
              <a:buChar char="•"/>
            </a:pPr>
            <a:r>
              <a:rPr lang="en-US" dirty="0" smtClean="0"/>
              <a:t>Reducing </a:t>
            </a:r>
            <a:r>
              <a:rPr lang="en-US" dirty="0"/>
              <a:t>the impact on the environment is a corporate </a:t>
            </a:r>
            <a:r>
              <a:rPr lang="en-US" dirty="0" smtClean="0"/>
              <a:t>mission</a:t>
            </a:r>
          </a:p>
          <a:p>
            <a:pPr marL="285750" indent="-285750">
              <a:buFont typeface="Arial" panose="020B0604020202020204" pitchFamily="34" charset="0"/>
              <a:buChar char="•"/>
            </a:pPr>
            <a:r>
              <a:rPr lang="en-US" dirty="0" smtClean="0"/>
              <a:t>Reduction of climate risks</a:t>
            </a:r>
            <a:endParaRPr lang="hu-HU" dirty="0" smtClean="0"/>
          </a:p>
          <a:p>
            <a:pPr marL="285750" indent="-285750">
              <a:buFont typeface="Arial" panose="020B0604020202020204" pitchFamily="34" charset="0"/>
              <a:buChar char="•"/>
            </a:pPr>
            <a:r>
              <a:rPr lang="en-US" dirty="0" smtClean="0"/>
              <a:t>Set a good example</a:t>
            </a:r>
            <a:endParaRPr lang="hu-HU" dirty="0" smtClean="0"/>
          </a:p>
          <a:p>
            <a:pPr marL="285750" indent="-285750">
              <a:buFont typeface="Arial" panose="020B0604020202020204" pitchFamily="34" charset="0"/>
              <a:buChar char="•"/>
            </a:pPr>
            <a:r>
              <a:rPr lang="en-US" dirty="0" smtClean="0"/>
              <a:t>Parent company </a:t>
            </a:r>
            <a:r>
              <a:rPr lang="en-US" dirty="0" smtClean="0"/>
              <a:t>expectations</a:t>
            </a:r>
          </a:p>
          <a:p>
            <a:pPr marL="285750" indent="-285750">
              <a:buFont typeface="Arial" panose="020B0604020202020204" pitchFamily="34" charset="0"/>
              <a:buChar char="•"/>
            </a:pPr>
            <a:r>
              <a:rPr lang="en-US" dirty="0" smtClean="0"/>
              <a:t>CO2 price and quota</a:t>
            </a:r>
            <a:endParaRPr lang="en-US" dirty="0" smtClean="0"/>
          </a:p>
          <a:p>
            <a:endParaRPr lang="en-US" noProof="0" dirty="0"/>
          </a:p>
        </p:txBody>
      </p:sp>
    </p:spTree>
    <p:extLst>
      <p:ext uri="{BB962C8B-B14F-4D97-AF65-F5344CB8AC3E}">
        <p14:creationId xmlns:p14="http://schemas.microsoft.com/office/powerpoint/2010/main" val="102617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pl-PL" dirty="0" smtClean="0"/>
              <a:t>Reporting </a:t>
            </a:r>
            <a:r>
              <a:rPr lang="en-US" dirty="0" smtClean="0"/>
              <a:t> &amp; initiatives</a:t>
            </a:r>
            <a:endParaRPr lang="en-US" dirty="0"/>
          </a:p>
        </p:txBody>
      </p:sp>
    </p:spTree>
    <p:extLst>
      <p:ext uri="{BB962C8B-B14F-4D97-AF65-F5344CB8AC3E}">
        <p14:creationId xmlns:p14="http://schemas.microsoft.com/office/powerpoint/2010/main" val="252086837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hu-HU" b="1" dirty="0"/>
              <a:t> </a:t>
            </a:r>
            <a:r>
              <a:rPr lang="en-US" b="1" dirty="0"/>
              <a:t>Do companies publish their emission reduction activities?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0555"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graphicFrame>
        <p:nvGraphicFramePr>
          <p:cNvPr id="10" name="Chart Placeholder 9"/>
          <p:cNvGraphicFramePr>
            <a:graphicFrameLocks/>
          </p:cNvGraphicFramePr>
          <p:nvPr>
            <p:extLst>
              <p:ext uri="{D42A27DB-BD31-4B8C-83A1-F6EECF244321}">
                <p14:modId xmlns:p14="http://schemas.microsoft.com/office/powerpoint/2010/main" val="2315921161"/>
              </p:ext>
            </p:extLst>
          </p:nvPr>
        </p:nvGraphicFramePr>
        <p:xfrm>
          <a:off x="415026" y="1106680"/>
          <a:ext cx="11032510" cy="554411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2348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b="1" dirty="0"/>
              <a:t>If not, are there any plans to </a:t>
            </a:r>
            <a:r>
              <a:rPr lang="en-US" b="1" dirty="0" smtClean="0"/>
              <a:t>publish </a:t>
            </a:r>
            <a:r>
              <a:rPr lang="en-US" b="1" dirty="0"/>
              <a:t>information </a:t>
            </a:r>
            <a:r>
              <a:rPr lang="en-US" b="1" dirty="0" smtClean="0"/>
              <a:t>on GHG-emissions in </a:t>
            </a:r>
            <a:r>
              <a:rPr lang="en-US" b="1" dirty="0"/>
              <a:t>the next 5 years?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1577"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8" name="Text Placeholder 7"/>
          <p:cNvSpPr>
            <a:spLocks noGrp="1"/>
          </p:cNvSpPr>
          <p:nvPr>
            <p:ph type="body" sz="quarter" idx="13"/>
          </p:nvPr>
        </p:nvSpPr>
        <p:spPr>
          <a:xfrm>
            <a:off x="466344" y="751586"/>
            <a:ext cx="11188700" cy="757255"/>
          </a:xfrm>
        </p:spPr>
        <p:txBody>
          <a:bodyPr/>
          <a:lstStyle/>
          <a:p>
            <a:r>
              <a:rPr lang="en-US" dirty="0"/>
              <a:t>Most plan to issue a custom sustainability report</a:t>
            </a:r>
            <a:endParaRPr lang="de-DE" dirty="0"/>
          </a:p>
        </p:txBody>
      </p:sp>
      <p:graphicFrame>
        <p:nvGraphicFramePr>
          <p:cNvPr id="10" name="Chart Placeholder 9"/>
          <p:cNvGraphicFramePr>
            <a:graphicFrameLocks/>
          </p:cNvGraphicFramePr>
          <p:nvPr>
            <p:extLst>
              <p:ext uri="{D42A27DB-BD31-4B8C-83A1-F6EECF244321}">
                <p14:modId xmlns:p14="http://schemas.microsoft.com/office/powerpoint/2010/main" val="3548289436"/>
              </p:ext>
            </p:extLst>
          </p:nvPr>
        </p:nvGraphicFramePr>
        <p:xfrm>
          <a:off x="415026" y="1106680"/>
          <a:ext cx="11032510" cy="5544111"/>
        </p:xfrm>
        <a:graphic>
          <a:graphicData uri="http://schemas.openxmlformats.org/drawingml/2006/chart">
            <c:chart xmlns:c="http://schemas.openxmlformats.org/drawingml/2006/chart" xmlns:r="http://schemas.openxmlformats.org/officeDocument/2006/relationships" r:id="rId7"/>
          </a:graphicData>
        </a:graphic>
      </p:graphicFrame>
      <p:sp>
        <p:nvSpPr>
          <p:cNvPr id="7" name="Text Placeholder 19"/>
          <p:cNvSpPr>
            <a:spLocks noGrp="1"/>
          </p:cNvSpPr>
          <p:nvPr>
            <p:ph type="body" sz="quarter" idx="13"/>
          </p:nvPr>
        </p:nvSpPr>
        <p:spPr>
          <a:xfrm>
            <a:off x="599664" y="1450087"/>
            <a:ext cx="4978492" cy="757255"/>
          </a:xfrm>
        </p:spPr>
        <p:txBody>
          <a:bodyPr/>
          <a:lstStyle/>
          <a:p>
            <a:r>
              <a:rPr lang="hu-HU" sz="2800" dirty="0" smtClean="0">
                <a:solidFill>
                  <a:schemeClr val="accent1"/>
                </a:solidFill>
              </a:rPr>
              <a:t>6</a:t>
            </a:r>
            <a:r>
              <a:rPr lang="en-US" sz="2800" dirty="0">
                <a:solidFill>
                  <a:schemeClr val="accent1"/>
                </a:solidFill>
              </a:rPr>
              <a:t>5</a:t>
            </a:r>
            <a:r>
              <a:rPr lang="hu-HU" sz="2800" dirty="0" smtClean="0">
                <a:solidFill>
                  <a:schemeClr val="accent1"/>
                </a:solidFill>
              </a:rPr>
              <a:t>% </a:t>
            </a:r>
            <a:r>
              <a:rPr lang="en-US" sz="2800" dirty="0" smtClean="0">
                <a:solidFill>
                  <a:schemeClr val="tx1"/>
                </a:solidFill>
              </a:rPr>
              <a:t>of </a:t>
            </a:r>
            <a:r>
              <a:rPr lang="hu-HU" sz="2800" dirty="0" err="1" smtClean="0">
                <a:solidFill>
                  <a:schemeClr val="tx1"/>
                </a:solidFill>
              </a:rPr>
              <a:t>those</a:t>
            </a:r>
            <a:r>
              <a:rPr lang="hu-HU" sz="2800" dirty="0" smtClean="0">
                <a:solidFill>
                  <a:schemeClr val="tx1"/>
                </a:solidFill>
              </a:rPr>
              <a:t> </a:t>
            </a:r>
            <a:r>
              <a:rPr lang="hu-HU" sz="2800" dirty="0" err="1" smtClean="0">
                <a:solidFill>
                  <a:schemeClr val="tx1"/>
                </a:solidFill>
              </a:rPr>
              <a:t>companies</a:t>
            </a:r>
            <a:r>
              <a:rPr lang="hu-HU" sz="2800" dirty="0" smtClean="0">
                <a:solidFill>
                  <a:schemeClr val="tx1"/>
                </a:solidFill>
              </a:rPr>
              <a:t> </a:t>
            </a:r>
            <a:r>
              <a:rPr lang="hu-HU" sz="2800" dirty="0" err="1" smtClean="0">
                <a:solidFill>
                  <a:schemeClr val="tx1"/>
                </a:solidFill>
              </a:rPr>
              <a:t>who</a:t>
            </a:r>
            <a:r>
              <a:rPr lang="hu-HU" sz="2800" dirty="0" smtClean="0">
                <a:solidFill>
                  <a:schemeClr val="tx1"/>
                </a:solidFill>
              </a:rPr>
              <a:t> </a:t>
            </a:r>
            <a:r>
              <a:rPr lang="hu-HU" sz="2800" dirty="0" err="1" smtClean="0">
                <a:solidFill>
                  <a:schemeClr val="tx1"/>
                </a:solidFill>
              </a:rPr>
              <a:t>do</a:t>
            </a:r>
            <a:r>
              <a:rPr lang="hu-HU" sz="2800" dirty="0" smtClean="0">
                <a:solidFill>
                  <a:schemeClr val="tx1"/>
                </a:solidFill>
              </a:rPr>
              <a:t> </a:t>
            </a:r>
            <a:r>
              <a:rPr lang="hu-HU" sz="2800" dirty="0" err="1" smtClean="0">
                <a:solidFill>
                  <a:schemeClr val="tx1"/>
                </a:solidFill>
              </a:rPr>
              <a:t>not</a:t>
            </a:r>
            <a:r>
              <a:rPr lang="hu-HU" sz="2800" dirty="0" smtClean="0">
                <a:solidFill>
                  <a:schemeClr val="tx1"/>
                </a:solidFill>
              </a:rPr>
              <a:t> </a:t>
            </a:r>
            <a:r>
              <a:rPr lang="hu-HU" sz="2800" dirty="0" err="1" smtClean="0">
                <a:solidFill>
                  <a:schemeClr val="tx1"/>
                </a:solidFill>
              </a:rPr>
              <a:t>report</a:t>
            </a:r>
            <a:r>
              <a:rPr lang="hu-HU" sz="2800" dirty="0" smtClean="0">
                <a:solidFill>
                  <a:schemeClr val="tx1"/>
                </a:solidFill>
              </a:rPr>
              <a:t> </a:t>
            </a:r>
            <a:r>
              <a:rPr lang="hu-HU" sz="2800" dirty="0" err="1" smtClean="0">
                <a:solidFill>
                  <a:schemeClr val="tx1"/>
                </a:solidFill>
              </a:rPr>
              <a:t>yet</a:t>
            </a:r>
            <a:r>
              <a:rPr lang="hu-HU" sz="2800" dirty="0" smtClean="0">
                <a:solidFill>
                  <a:schemeClr val="tx1"/>
                </a:solidFill>
              </a:rPr>
              <a:t> </a:t>
            </a:r>
            <a:r>
              <a:rPr lang="hu-HU" sz="2800" dirty="0" err="1" smtClean="0">
                <a:solidFill>
                  <a:schemeClr val="accent1"/>
                </a:solidFill>
              </a:rPr>
              <a:t>plan</a:t>
            </a:r>
            <a:r>
              <a:rPr lang="hu-HU" sz="2800" dirty="0" smtClean="0">
                <a:solidFill>
                  <a:schemeClr val="accent1"/>
                </a:solidFill>
              </a:rPr>
              <a:t> to </a:t>
            </a:r>
            <a:r>
              <a:rPr lang="hu-HU" sz="2800" dirty="0" err="1" smtClean="0">
                <a:solidFill>
                  <a:schemeClr val="accent1"/>
                </a:solidFill>
              </a:rPr>
              <a:t>do</a:t>
            </a:r>
            <a:r>
              <a:rPr lang="hu-HU" sz="2800" dirty="0" smtClean="0">
                <a:solidFill>
                  <a:schemeClr val="accent1"/>
                </a:solidFill>
              </a:rPr>
              <a:t> </a:t>
            </a:r>
            <a:r>
              <a:rPr lang="hu-HU" sz="2800" dirty="0" err="1" smtClean="0">
                <a:solidFill>
                  <a:schemeClr val="accent1"/>
                </a:solidFill>
              </a:rPr>
              <a:t>so</a:t>
            </a:r>
            <a:r>
              <a:rPr lang="hu-HU" sz="2800" dirty="0" smtClean="0">
                <a:solidFill>
                  <a:schemeClr val="accent1"/>
                </a:solidFill>
              </a:rPr>
              <a:t> in the </a:t>
            </a:r>
            <a:r>
              <a:rPr lang="hu-HU" sz="2800" dirty="0" err="1" smtClean="0">
                <a:solidFill>
                  <a:schemeClr val="accent1"/>
                </a:solidFill>
              </a:rPr>
              <a:t>next</a:t>
            </a:r>
            <a:r>
              <a:rPr lang="hu-HU" sz="2800" dirty="0" smtClean="0">
                <a:solidFill>
                  <a:schemeClr val="accent1"/>
                </a:solidFill>
              </a:rPr>
              <a:t> 5 </a:t>
            </a:r>
            <a:r>
              <a:rPr lang="hu-HU" sz="2800" dirty="0" err="1" smtClean="0">
                <a:solidFill>
                  <a:schemeClr val="accent1"/>
                </a:solidFill>
              </a:rPr>
              <a:t>years</a:t>
            </a:r>
            <a:endParaRPr lang="en-US" sz="2800" dirty="0" smtClean="0">
              <a:solidFill>
                <a:schemeClr val="accent1"/>
              </a:solidFill>
            </a:endParaRPr>
          </a:p>
          <a:p>
            <a:r>
              <a:rPr lang="en-US" sz="2800" noProof="0" dirty="0" smtClean="0">
                <a:solidFill>
                  <a:schemeClr val="accent1">
                    <a:lumMod val="50000"/>
                  </a:schemeClr>
                </a:solidFill>
              </a:rPr>
              <a:t>7 companies do not plan to report</a:t>
            </a:r>
            <a:endParaRPr lang="en-US" sz="2800" noProof="0" dirty="0">
              <a:solidFill>
                <a:schemeClr val="accent1">
                  <a:lumMod val="50000"/>
                </a:schemeClr>
              </a:solidFill>
            </a:endParaRPr>
          </a:p>
        </p:txBody>
      </p:sp>
    </p:spTree>
    <p:extLst>
      <p:ext uri="{BB962C8B-B14F-4D97-AF65-F5344CB8AC3E}">
        <p14:creationId xmlns:p14="http://schemas.microsoft.com/office/powerpoint/2010/main" val="179701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b="1" dirty="0"/>
              <a:t>Are companies planning to join one or more international GHG reduction initiatives?</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2600"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sp>
        <p:nvSpPr>
          <p:cNvPr id="8" name="Text Placeholder 7"/>
          <p:cNvSpPr>
            <a:spLocks noGrp="1"/>
          </p:cNvSpPr>
          <p:nvPr>
            <p:ph type="body" sz="quarter" idx="13"/>
          </p:nvPr>
        </p:nvSpPr>
        <p:spPr>
          <a:xfrm>
            <a:off x="466344" y="769410"/>
            <a:ext cx="11188700" cy="757255"/>
          </a:xfrm>
        </p:spPr>
        <p:txBody>
          <a:bodyPr/>
          <a:lstStyle/>
          <a:p>
            <a:r>
              <a:rPr lang="en-US" dirty="0" smtClean="0"/>
              <a:t>30</a:t>
            </a:r>
            <a:r>
              <a:rPr lang="en-US" dirty="0" smtClean="0"/>
              <a:t> </a:t>
            </a:r>
            <a:r>
              <a:rPr lang="en-US" dirty="0"/>
              <a:t>companies plan to join one or more international initiatives; the most popular is the “race to zero”. 2</a:t>
            </a:r>
            <a:r>
              <a:rPr lang="en-US" dirty="0" smtClean="0"/>
              <a:t> </a:t>
            </a:r>
            <a:r>
              <a:rPr lang="en-US" dirty="0"/>
              <a:t>companies have already </a:t>
            </a:r>
            <a:r>
              <a:rPr lang="en-US" dirty="0" smtClean="0"/>
              <a:t>joined EV100</a:t>
            </a:r>
            <a:endParaRPr lang="de-DE" dirty="0"/>
          </a:p>
        </p:txBody>
      </p:sp>
      <p:graphicFrame>
        <p:nvGraphicFramePr>
          <p:cNvPr id="10" name="Chart Placeholder 9"/>
          <p:cNvGraphicFramePr>
            <a:graphicFrameLocks/>
          </p:cNvGraphicFramePr>
          <p:nvPr>
            <p:extLst>
              <p:ext uri="{D42A27DB-BD31-4B8C-83A1-F6EECF244321}">
                <p14:modId xmlns:p14="http://schemas.microsoft.com/office/powerpoint/2010/main" val="89470660"/>
              </p:ext>
            </p:extLst>
          </p:nvPr>
        </p:nvGraphicFramePr>
        <p:xfrm>
          <a:off x="415025" y="1604520"/>
          <a:ext cx="11032510" cy="5544111"/>
        </p:xfrm>
        <a:graphic>
          <a:graphicData uri="http://schemas.openxmlformats.org/drawingml/2006/chart">
            <c:chart xmlns:c="http://schemas.openxmlformats.org/drawingml/2006/chart" xmlns:r="http://schemas.openxmlformats.org/officeDocument/2006/relationships" r:id="rId7"/>
          </a:graphicData>
        </a:graphic>
      </p:graphicFrame>
      <p:sp>
        <p:nvSpPr>
          <p:cNvPr id="7" name="Text Placeholder 19"/>
          <p:cNvSpPr>
            <a:spLocks noGrp="1"/>
          </p:cNvSpPr>
          <p:nvPr>
            <p:ph type="body" sz="quarter" idx="13"/>
          </p:nvPr>
        </p:nvSpPr>
        <p:spPr>
          <a:xfrm>
            <a:off x="5113597" y="1983147"/>
            <a:ext cx="4978492" cy="757255"/>
          </a:xfrm>
        </p:spPr>
        <p:txBody>
          <a:bodyPr/>
          <a:lstStyle/>
          <a:p>
            <a:r>
              <a:rPr lang="en-US" sz="2800" dirty="0">
                <a:solidFill>
                  <a:schemeClr val="tx1"/>
                </a:solidFill>
              </a:rPr>
              <a:t>Of the </a:t>
            </a:r>
            <a:r>
              <a:rPr lang="en-US" sz="2800" dirty="0" smtClean="0">
                <a:solidFill>
                  <a:schemeClr val="tx1"/>
                </a:solidFill>
              </a:rPr>
              <a:t>61</a:t>
            </a:r>
            <a:r>
              <a:rPr lang="en-US" sz="2800" dirty="0" smtClean="0">
                <a:solidFill>
                  <a:schemeClr val="tx1"/>
                </a:solidFill>
              </a:rPr>
              <a:t> </a:t>
            </a:r>
            <a:r>
              <a:rPr lang="en-US" sz="2800" dirty="0">
                <a:solidFill>
                  <a:schemeClr val="tx1"/>
                </a:solidFill>
              </a:rPr>
              <a:t>responding companies, </a:t>
            </a:r>
            <a:r>
              <a:rPr lang="en-US" sz="2800" dirty="0" smtClean="0">
                <a:solidFill>
                  <a:schemeClr val="accent1"/>
                </a:solidFill>
              </a:rPr>
              <a:t>30 </a:t>
            </a:r>
            <a:r>
              <a:rPr lang="en-US" sz="2800" dirty="0" smtClean="0">
                <a:solidFill>
                  <a:schemeClr val="accent1"/>
                </a:solidFill>
              </a:rPr>
              <a:t>companies </a:t>
            </a:r>
            <a:r>
              <a:rPr lang="en-US" sz="2800" dirty="0">
                <a:solidFill>
                  <a:schemeClr val="tx1"/>
                </a:solidFill>
              </a:rPr>
              <a:t>plan to </a:t>
            </a:r>
            <a:r>
              <a:rPr lang="en-US" sz="2800" dirty="0">
                <a:solidFill>
                  <a:schemeClr val="accent1"/>
                </a:solidFill>
              </a:rPr>
              <a:t>join </a:t>
            </a:r>
            <a:r>
              <a:rPr lang="en-US" sz="2800" dirty="0">
                <a:solidFill>
                  <a:schemeClr val="tx1"/>
                </a:solidFill>
              </a:rPr>
              <a:t>one or more </a:t>
            </a:r>
            <a:r>
              <a:rPr lang="en-US" sz="2800" dirty="0">
                <a:solidFill>
                  <a:schemeClr val="accent1"/>
                </a:solidFill>
              </a:rPr>
              <a:t>international initiatives</a:t>
            </a:r>
            <a:endParaRPr lang="en-US" sz="2800" dirty="0" smtClean="0">
              <a:solidFill>
                <a:schemeClr val="accent1"/>
              </a:solidFill>
            </a:endParaRPr>
          </a:p>
        </p:txBody>
      </p:sp>
    </p:spTree>
    <p:extLst>
      <p:ext uri="{BB962C8B-B14F-4D97-AF65-F5344CB8AC3E}">
        <p14:creationId xmlns:p14="http://schemas.microsoft.com/office/powerpoint/2010/main" val="191859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278743" cy="698501"/>
          </a:xfrm>
        </p:spPr>
        <p:txBody>
          <a:bodyPr/>
          <a:lstStyle/>
          <a:p>
            <a:r>
              <a:rPr lang="en-US" b="1" dirty="0" smtClean="0"/>
              <a:t>Conclusion</a:t>
            </a:r>
            <a:endParaRPr lang="en-US" b="1" noProof="0" dirty="0"/>
          </a:p>
        </p:txBody>
      </p:sp>
      <p:graphicFrame>
        <p:nvGraphicFramePr>
          <p:cNvPr id="4" name="Object 3" hidden="1"/>
          <p:cNvGraphicFramePr>
            <a:graphicFrameLocks noChangeAspect="1"/>
          </p:cNvGraphicFramePr>
          <p:nvPr>
            <p:custDataLst>
              <p:tags r:id="rId2"/>
            </p:custDataLst>
            <p:ext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spid="_x0000_s28694"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r>
              <a:rPr lang="hu-HU" dirty="0" smtClean="0"/>
              <a:t>© 2021 Deloitte Hungary</a:t>
            </a:r>
            <a:endParaRPr lang="hu-HU" dirty="0"/>
          </a:p>
        </p:txBody>
      </p:sp>
      <p:grpSp>
        <p:nvGrpSpPr>
          <p:cNvPr id="9" name="Group 8"/>
          <p:cNvGrpSpPr/>
          <p:nvPr/>
        </p:nvGrpSpPr>
        <p:grpSpPr>
          <a:xfrm>
            <a:off x="481063" y="1058756"/>
            <a:ext cx="6828842" cy="783023"/>
            <a:chOff x="3797255" y="976644"/>
            <a:chExt cx="6828842" cy="783023"/>
          </a:xfrm>
        </p:grpSpPr>
        <p:grpSp>
          <p:nvGrpSpPr>
            <p:cNvPr id="11" name="Group 10"/>
            <p:cNvGrpSpPr/>
            <p:nvPr/>
          </p:nvGrpSpPr>
          <p:grpSpPr>
            <a:xfrm>
              <a:off x="3797255" y="976644"/>
              <a:ext cx="783023" cy="783023"/>
              <a:chOff x="3193797" y="1167547"/>
              <a:chExt cx="1136224" cy="1136224"/>
            </a:xfrm>
          </p:grpSpPr>
          <p:sp>
            <p:nvSpPr>
              <p:cNvPr id="15" name="Freeform 538"/>
              <p:cNvSpPr>
                <a:spLocks noChangeAspect="1" noEditPoints="1"/>
              </p:cNvSpPr>
              <p:nvPr/>
            </p:nvSpPr>
            <p:spPr bwMode="auto">
              <a:xfrm>
                <a:off x="3267550" y="1244763"/>
                <a:ext cx="981795" cy="981795"/>
              </a:xfrm>
              <a:custGeom>
                <a:avLst/>
                <a:gdLst>
                  <a:gd name="T0" fmla="*/ 226 w 512"/>
                  <a:gd name="T1" fmla="*/ 352 h 512"/>
                  <a:gd name="T2" fmla="*/ 286 w 512"/>
                  <a:gd name="T3" fmla="*/ 352 h 512"/>
                  <a:gd name="T4" fmla="*/ 279 w 512"/>
                  <a:gd name="T5" fmla="*/ 394 h 512"/>
                  <a:gd name="T6" fmla="*/ 233 w 512"/>
                  <a:gd name="T7" fmla="*/ 394 h 512"/>
                  <a:gd name="T8" fmla="*/ 226 w 512"/>
                  <a:gd name="T9" fmla="*/ 352 h 512"/>
                  <a:gd name="T10" fmla="*/ 256 w 512"/>
                  <a:gd name="T11" fmla="*/ 117 h 512"/>
                  <a:gd name="T12" fmla="*/ 178 w 512"/>
                  <a:gd name="T13" fmla="*/ 191 h 512"/>
                  <a:gd name="T14" fmla="*/ 194 w 512"/>
                  <a:gd name="T15" fmla="*/ 242 h 512"/>
                  <a:gd name="T16" fmla="*/ 224 w 512"/>
                  <a:gd name="T17" fmla="*/ 309 h 512"/>
                  <a:gd name="T18" fmla="*/ 224 w 512"/>
                  <a:gd name="T19" fmla="*/ 330 h 512"/>
                  <a:gd name="T20" fmla="*/ 245 w 512"/>
                  <a:gd name="T21" fmla="*/ 330 h 512"/>
                  <a:gd name="T22" fmla="*/ 245 w 512"/>
                  <a:gd name="T23" fmla="*/ 249 h 512"/>
                  <a:gd name="T24" fmla="*/ 227 w 512"/>
                  <a:gd name="T25" fmla="*/ 231 h 512"/>
                  <a:gd name="T26" fmla="*/ 227 w 512"/>
                  <a:gd name="T27" fmla="*/ 216 h 512"/>
                  <a:gd name="T28" fmla="*/ 242 w 512"/>
                  <a:gd name="T29" fmla="*/ 216 h 512"/>
                  <a:gd name="T30" fmla="*/ 256 w 512"/>
                  <a:gd name="T31" fmla="*/ 230 h 512"/>
                  <a:gd name="T32" fmla="*/ 269 w 512"/>
                  <a:gd name="T33" fmla="*/ 216 h 512"/>
                  <a:gd name="T34" fmla="*/ 285 w 512"/>
                  <a:gd name="T35" fmla="*/ 216 h 512"/>
                  <a:gd name="T36" fmla="*/ 285 w 512"/>
                  <a:gd name="T37" fmla="*/ 231 h 512"/>
                  <a:gd name="T38" fmla="*/ 266 w 512"/>
                  <a:gd name="T39" fmla="*/ 249 h 512"/>
                  <a:gd name="T40" fmla="*/ 266 w 512"/>
                  <a:gd name="T41" fmla="*/ 330 h 512"/>
                  <a:gd name="T42" fmla="*/ 288 w 512"/>
                  <a:gd name="T43" fmla="*/ 330 h 512"/>
                  <a:gd name="T44" fmla="*/ 288 w 512"/>
                  <a:gd name="T45" fmla="*/ 309 h 512"/>
                  <a:gd name="T46" fmla="*/ 318 w 512"/>
                  <a:gd name="T47" fmla="*/ 243 h 512"/>
                  <a:gd name="T48" fmla="*/ 334 w 512"/>
                  <a:gd name="T49" fmla="*/ 191 h 512"/>
                  <a:gd name="T50" fmla="*/ 256 w 512"/>
                  <a:gd name="T51" fmla="*/ 117 h 512"/>
                  <a:gd name="T52" fmla="*/ 512 w 512"/>
                  <a:gd name="T53" fmla="*/ 256 h 512"/>
                  <a:gd name="T54" fmla="*/ 256 w 512"/>
                  <a:gd name="T55" fmla="*/ 512 h 512"/>
                  <a:gd name="T56" fmla="*/ 0 w 512"/>
                  <a:gd name="T57" fmla="*/ 256 h 512"/>
                  <a:gd name="T58" fmla="*/ 256 w 512"/>
                  <a:gd name="T59" fmla="*/ 0 h 512"/>
                  <a:gd name="T60" fmla="*/ 512 w 512"/>
                  <a:gd name="T61" fmla="*/ 256 h 512"/>
                  <a:gd name="T62" fmla="*/ 356 w 512"/>
                  <a:gd name="T63" fmla="*/ 191 h 512"/>
                  <a:gd name="T64" fmla="*/ 256 w 512"/>
                  <a:gd name="T65" fmla="*/ 96 h 512"/>
                  <a:gd name="T66" fmla="*/ 256 w 512"/>
                  <a:gd name="T67" fmla="*/ 96 h 512"/>
                  <a:gd name="T68" fmla="*/ 256 w 512"/>
                  <a:gd name="T69" fmla="*/ 96 h 512"/>
                  <a:gd name="T70" fmla="*/ 256 w 512"/>
                  <a:gd name="T71" fmla="*/ 96 h 512"/>
                  <a:gd name="T72" fmla="*/ 255 w 512"/>
                  <a:gd name="T73" fmla="*/ 96 h 512"/>
                  <a:gd name="T74" fmla="*/ 157 w 512"/>
                  <a:gd name="T75" fmla="*/ 191 h 512"/>
                  <a:gd name="T76" fmla="*/ 176 w 512"/>
                  <a:gd name="T77" fmla="*/ 254 h 512"/>
                  <a:gd name="T78" fmla="*/ 202 w 512"/>
                  <a:gd name="T79" fmla="*/ 309 h 512"/>
                  <a:gd name="T80" fmla="*/ 202 w 512"/>
                  <a:gd name="T81" fmla="*/ 341 h 512"/>
                  <a:gd name="T82" fmla="*/ 203 w 512"/>
                  <a:gd name="T83" fmla="*/ 342 h 512"/>
                  <a:gd name="T84" fmla="*/ 202 w 512"/>
                  <a:gd name="T85" fmla="*/ 343 h 512"/>
                  <a:gd name="T86" fmla="*/ 213 w 512"/>
                  <a:gd name="T87" fmla="*/ 407 h 512"/>
                  <a:gd name="T88" fmla="*/ 224 w 512"/>
                  <a:gd name="T89" fmla="*/ 416 h 512"/>
                  <a:gd name="T90" fmla="*/ 288 w 512"/>
                  <a:gd name="T91" fmla="*/ 416 h 512"/>
                  <a:gd name="T92" fmla="*/ 298 w 512"/>
                  <a:gd name="T93" fmla="*/ 407 h 512"/>
                  <a:gd name="T94" fmla="*/ 309 w 512"/>
                  <a:gd name="T95" fmla="*/ 343 h 512"/>
                  <a:gd name="T96" fmla="*/ 309 w 512"/>
                  <a:gd name="T97" fmla="*/ 342 h 512"/>
                  <a:gd name="T98" fmla="*/ 309 w 512"/>
                  <a:gd name="T99" fmla="*/ 341 h 512"/>
                  <a:gd name="T100" fmla="*/ 309 w 512"/>
                  <a:gd name="T101" fmla="*/ 309 h 512"/>
                  <a:gd name="T102" fmla="*/ 336 w 512"/>
                  <a:gd name="T103" fmla="*/ 254 h 512"/>
                  <a:gd name="T104" fmla="*/ 356 w 512"/>
                  <a:gd name="T105" fmla="*/ 19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226" y="352"/>
                    </a:moveTo>
                    <a:cubicBezTo>
                      <a:pt x="286" y="352"/>
                      <a:pt x="286" y="352"/>
                      <a:pt x="286" y="352"/>
                    </a:cubicBezTo>
                    <a:cubicBezTo>
                      <a:pt x="279" y="394"/>
                      <a:pt x="279" y="394"/>
                      <a:pt x="279" y="394"/>
                    </a:cubicBezTo>
                    <a:cubicBezTo>
                      <a:pt x="233" y="394"/>
                      <a:pt x="233" y="394"/>
                      <a:pt x="233" y="394"/>
                    </a:cubicBezTo>
                    <a:lnTo>
                      <a:pt x="226" y="352"/>
                    </a:lnTo>
                    <a:close/>
                    <a:moveTo>
                      <a:pt x="256" y="117"/>
                    </a:moveTo>
                    <a:cubicBezTo>
                      <a:pt x="214" y="117"/>
                      <a:pt x="178" y="151"/>
                      <a:pt x="178" y="191"/>
                    </a:cubicBezTo>
                    <a:cubicBezTo>
                      <a:pt x="178" y="219"/>
                      <a:pt x="194" y="242"/>
                      <a:pt x="194" y="242"/>
                    </a:cubicBezTo>
                    <a:cubicBezTo>
                      <a:pt x="201" y="254"/>
                      <a:pt x="224" y="292"/>
                      <a:pt x="224" y="309"/>
                    </a:cubicBezTo>
                    <a:cubicBezTo>
                      <a:pt x="224" y="330"/>
                      <a:pt x="224" y="330"/>
                      <a:pt x="224" y="330"/>
                    </a:cubicBezTo>
                    <a:cubicBezTo>
                      <a:pt x="245" y="330"/>
                      <a:pt x="245" y="330"/>
                      <a:pt x="245" y="330"/>
                    </a:cubicBezTo>
                    <a:cubicBezTo>
                      <a:pt x="245" y="249"/>
                      <a:pt x="245" y="249"/>
                      <a:pt x="245" y="249"/>
                    </a:cubicBezTo>
                    <a:cubicBezTo>
                      <a:pt x="227" y="231"/>
                      <a:pt x="227" y="231"/>
                      <a:pt x="227" y="231"/>
                    </a:cubicBezTo>
                    <a:cubicBezTo>
                      <a:pt x="223" y="227"/>
                      <a:pt x="223" y="220"/>
                      <a:pt x="227" y="216"/>
                    </a:cubicBezTo>
                    <a:cubicBezTo>
                      <a:pt x="231" y="212"/>
                      <a:pt x="238" y="212"/>
                      <a:pt x="242" y="216"/>
                    </a:cubicBezTo>
                    <a:cubicBezTo>
                      <a:pt x="256" y="230"/>
                      <a:pt x="256" y="230"/>
                      <a:pt x="256" y="230"/>
                    </a:cubicBezTo>
                    <a:cubicBezTo>
                      <a:pt x="269" y="216"/>
                      <a:pt x="269" y="216"/>
                      <a:pt x="269" y="216"/>
                    </a:cubicBezTo>
                    <a:cubicBezTo>
                      <a:pt x="274" y="212"/>
                      <a:pt x="280" y="212"/>
                      <a:pt x="285" y="216"/>
                    </a:cubicBezTo>
                    <a:cubicBezTo>
                      <a:pt x="289" y="220"/>
                      <a:pt x="289" y="227"/>
                      <a:pt x="285" y="231"/>
                    </a:cubicBezTo>
                    <a:cubicBezTo>
                      <a:pt x="266" y="249"/>
                      <a:pt x="266" y="249"/>
                      <a:pt x="266" y="249"/>
                    </a:cubicBezTo>
                    <a:cubicBezTo>
                      <a:pt x="266" y="330"/>
                      <a:pt x="266" y="330"/>
                      <a:pt x="266" y="330"/>
                    </a:cubicBezTo>
                    <a:cubicBezTo>
                      <a:pt x="288" y="330"/>
                      <a:pt x="288" y="330"/>
                      <a:pt x="288" y="330"/>
                    </a:cubicBezTo>
                    <a:cubicBezTo>
                      <a:pt x="288" y="309"/>
                      <a:pt x="288" y="309"/>
                      <a:pt x="288" y="309"/>
                    </a:cubicBezTo>
                    <a:cubicBezTo>
                      <a:pt x="288" y="292"/>
                      <a:pt x="311" y="254"/>
                      <a:pt x="318" y="243"/>
                    </a:cubicBezTo>
                    <a:cubicBezTo>
                      <a:pt x="318" y="242"/>
                      <a:pt x="334" y="218"/>
                      <a:pt x="334" y="191"/>
                    </a:cubicBezTo>
                    <a:cubicBezTo>
                      <a:pt x="334" y="151"/>
                      <a:pt x="298" y="117"/>
                      <a:pt x="256" y="117"/>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56" y="191"/>
                    </a:moveTo>
                    <a:cubicBezTo>
                      <a:pt x="356" y="140"/>
                      <a:pt x="310" y="96"/>
                      <a:pt x="256" y="96"/>
                    </a:cubicBezTo>
                    <a:cubicBezTo>
                      <a:pt x="256" y="96"/>
                      <a:pt x="256" y="96"/>
                      <a:pt x="256" y="96"/>
                    </a:cubicBezTo>
                    <a:cubicBezTo>
                      <a:pt x="256" y="96"/>
                      <a:pt x="256" y="96"/>
                      <a:pt x="256" y="96"/>
                    </a:cubicBezTo>
                    <a:cubicBezTo>
                      <a:pt x="256" y="96"/>
                      <a:pt x="256" y="96"/>
                      <a:pt x="256" y="96"/>
                    </a:cubicBezTo>
                    <a:cubicBezTo>
                      <a:pt x="256" y="96"/>
                      <a:pt x="256" y="96"/>
                      <a:pt x="255" y="96"/>
                    </a:cubicBezTo>
                    <a:cubicBezTo>
                      <a:pt x="202" y="96"/>
                      <a:pt x="157" y="140"/>
                      <a:pt x="157" y="191"/>
                    </a:cubicBezTo>
                    <a:cubicBezTo>
                      <a:pt x="157" y="225"/>
                      <a:pt x="175" y="253"/>
                      <a:pt x="176" y="254"/>
                    </a:cubicBezTo>
                    <a:cubicBezTo>
                      <a:pt x="189" y="275"/>
                      <a:pt x="202" y="302"/>
                      <a:pt x="202" y="309"/>
                    </a:cubicBezTo>
                    <a:cubicBezTo>
                      <a:pt x="202" y="341"/>
                      <a:pt x="202" y="341"/>
                      <a:pt x="202" y="341"/>
                    </a:cubicBezTo>
                    <a:cubicBezTo>
                      <a:pt x="202" y="341"/>
                      <a:pt x="202" y="342"/>
                      <a:pt x="203" y="342"/>
                    </a:cubicBezTo>
                    <a:cubicBezTo>
                      <a:pt x="203" y="342"/>
                      <a:pt x="202" y="342"/>
                      <a:pt x="202" y="343"/>
                    </a:cubicBezTo>
                    <a:cubicBezTo>
                      <a:pt x="213" y="407"/>
                      <a:pt x="213" y="407"/>
                      <a:pt x="213" y="407"/>
                    </a:cubicBezTo>
                    <a:cubicBezTo>
                      <a:pt x="214" y="412"/>
                      <a:pt x="218" y="416"/>
                      <a:pt x="224" y="416"/>
                    </a:cubicBezTo>
                    <a:cubicBezTo>
                      <a:pt x="288" y="416"/>
                      <a:pt x="288" y="416"/>
                      <a:pt x="288" y="416"/>
                    </a:cubicBezTo>
                    <a:cubicBezTo>
                      <a:pt x="293" y="416"/>
                      <a:pt x="297" y="412"/>
                      <a:pt x="298" y="407"/>
                    </a:cubicBezTo>
                    <a:cubicBezTo>
                      <a:pt x="309" y="343"/>
                      <a:pt x="309" y="343"/>
                      <a:pt x="309" y="343"/>
                    </a:cubicBezTo>
                    <a:cubicBezTo>
                      <a:pt x="309" y="342"/>
                      <a:pt x="309" y="342"/>
                      <a:pt x="309" y="342"/>
                    </a:cubicBezTo>
                    <a:cubicBezTo>
                      <a:pt x="309" y="342"/>
                      <a:pt x="309" y="341"/>
                      <a:pt x="309" y="341"/>
                    </a:cubicBezTo>
                    <a:cubicBezTo>
                      <a:pt x="309" y="309"/>
                      <a:pt x="309" y="309"/>
                      <a:pt x="309" y="309"/>
                    </a:cubicBezTo>
                    <a:cubicBezTo>
                      <a:pt x="309" y="302"/>
                      <a:pt x="323" y="275"/>
                      <a:pt x="336" y="254"/>
                    </a:cubicBezTo>
                    <a:cubicBezTo>
                      <a:pt x="337" y="253"/>
                      <a:pt x="356" y="225"/>
                      <a:pt x="356" y="191"/>
                    </a:cubicBezTo>
                    <a:close/>
                  </a:path>
                </a:pathLst>
              </a:custGeom>
              <a:solidFill>
                <a:srgbClr val="004F5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6" name="Oval 15"/>
              <p:cNvSpPr/>
              <p:nvPr/>
            </p:nvSpPr>
            <p:spPr bwMode="gray">
              <a:xfrm>
                <a:off x="3193797" y="1167547"/>
                <a:ext cx="1136224" cy="113622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14" name="Rectangle 13"/>
            <p:cNvSpPr/>
            <p:nvPr/>
          </p:nvSpPr>
          <p:spPr>
            <a:xfrm>
              <a:off x="4650105" y="1041111"/>
              <a:ext cx="597599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4F59"/>
                  </a:solidFill>
                </a:rPr>
                <a:t>60% of the companies have an emission reduction policy </a:t>
              </a:r>
              <a:endParaRPr kumimoji="0" lang="en-US" sz="1800" b="1" i="0" u="none" strike="noStrike" kern="1200" cap="none" spc="0" normalizeH="0" baseline="0" noProof="0" dirty="0">
                <a:ln>
                  <a:noFill/>
                </a:ln>
                <a:solidFill>
                  <a:srgbClr val="004F59"/>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In 5 years, only 10% will not have</a:t>
              </a:r>
              <a:r>
                <a:rPr kumimoji="0" lang="en-US" sz="1400" b="0" i="0" u="none" strike="noStrike" kern="1200" cap="none" spc="0" normalizeH="0" noProof="0" dirty="0" smtClean="0">
                  <a:ln>
                    <a:noFill/>
                  </a:ln>
                  <a:solidFill>
                    <a:prstClr val="black"/>
                  </a:solidFill>
                  <a:effectLst/>
                  <a:uLnTx/>
                  <a:uFillTx/>
                  <a:ea typeface="+mn-ea"/>
                  <a:cs typeface="+mn-cs"/>
                </a:rPr>
                <a:t> one</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grpSp>
        <p:nvGrpSpPr>
          <p:cNvPr id="18" name="Group 17"/>
          <p:cNvGrpSpPr/>
          <p:nvPr/>
        </p:nvGrpSpPr>
        <p:grpSpPr>
          <a:xfrm>
            <a:off x="481063" y="2050071"/>
            <a:ext cx="6306108" cy="789880"/>
            <a:chOff x="3794760" y="2086438"/>
            <a:chExt cx="6306108" cy="789880"/>
          </a:xfrm>
        </p:grpSpPr>
        <p:grpSp>
          <p:nvGrpSpPr>
            <p:cNvPr id="21" name="Group 20"/>
            <p:cNvGrpSpPr/>
            <p:nvPr/>
          </p:nvGrpSpPr>
          <p:grpSpPr>
            <a:xfrm>
              <a:off x="3794760" y="2086438"/>
              <a:ext cx="789880" cy="789880"/>
              <a:chOff x="6262417" y="2938689"/>
              <a:chExt cx="919874" cy="919874"/>
            </a:xfrm>
          </p:grpSpPr>
          <p:sp>
            <p:nvSpPr>
              <p:cNvPr id="23" name="Oval 22"/>
              <p:cNvSpPr/>
              <p:nvPr/>
            </p:nvSpPr>
            <p:spPr bwMode="gray">
              <a:xfrm>
                <a:off x="6262417" y="2938689"/>
                <a:ext cx="919874" cy="91987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ea typeface="+mn-ea"/>
                  <a:cs typeface="+mn-cs"/>
                </a:endParaRPr>
              </a:p>
            </p:txBody>
          </p:sp>
          <p:sp>
            <p:nvSpPr>
              <p:cNvPr id="24" name="Freeform 917"/>
              <p:cNvSpPr>
                <a:spLocks noChangeAspect="1" noEditPoints="1"/>
              </p:cNvSpPr>
              <p:nvPr/>
            </p:nvSpPr>
            <p:spPr bwMode="auto">
              <a:xfrm>
                <a:off x="6324590" y="3000862"/>
                <a:ext cx="795528" cy="795528"/>
              </a:xfrm>
              <a:custGeom>
                <a:avLst/>
                <a:gdLst>
                  <a:gd name="T0" fmla="*/ 245 w 512"/>
                  <a:gd name="T1" fmla="*/ 128 h 512"/>
                  <a:gd name="T2" fmla="*/ 256 w 512"/>
                  <a:gd name="T3" fmla="*/ 117 h 512"/>
                  <a:gd name="T4" fmla="*/ 266 w 512"/>
                  <a:gd name="T5" fmla="*/ 128 h 512"/>
                  <a:gd name="T6" fmla="*/ 256 w 512"/>
                  <a:gd name="T7" fmla="*/ 138 h 512"/>
                  <a:gd name="T8" fmla="*/ 245 w 512"/>
                  <a:gd name="T9" fmla="*/ 128 h 512"/>
                  <a:gd name="T10" fmla="*/ 269 w 512"/>
                  <a:gd name="T11" fmla="*/ 245 h 512"/>
                  <a:gd name="T12" fmla="*/ 243 w 512"/>
                  <a:gd name="T13" fmla="*/ 245 h 512"/>
                  <a:gd name="T14" fmla="*/ 216 w 512"/>
                  <a:gd name="T15" fmla="*/ 352 h 512"/>
                  <a:gd name="T16" fmla="*/ 295 w 512"/>
                  <a:gd name="T17" fmla="*/ 352 h 512"/>
                  <a:gd name="T18" fmla="*/ 269 w 512"/>
                  <a:gd name="T19" fmla="*/ 245 h 512"/>
                  <a:gd name="T20" fmla="*/ 238 w 512"/>
                  <a:gd name="T21" fmla="*/ 224 h 512"/>
                  <a:gd name="T22" fmla="*/ 273 w 512"/>
                  <a:gd name="T23" fmla="*/ 224 h 512"/>
                  <a:gd name="T24" fmla="*/ 288 w 512"/>
                  <a:gd name="T25" fmla="*/ 192 h 512"/>
                  <a:gd name="T26" fmla="*/ 287 w 512"/>
                  <a:gd name="T27" fmla="*/ 186 h 512"/>
                  <a:gd name="T28" fmla="*/ 274 w 512"/>
                  <a:gd name="T29" fmla="*/ 199 h 512"/>
                  <a:gd name="T30" fmla="*/ 266 w 512"/>
                  <a:gd name="T31" fmla="*/ 202 h 512"/>
                  <a:gd name="T32" fmla="*/ 259 w 512"/>
                  <a:gd name="T33" fmla="*/ 199 h 512"/>
                  <a:gd name="T34" fmla="*/ 259 w 512"/>
                  <a:gd name="T35" fmla="*/ 184 h 512"/>
                  <a:gd name="T36" fmla="*/ 273 w 512"/>
                  <a:gd name="T37" fmla="*/ 170 h 512"/>
                  <a:gd name="T38" fmla="*/ 256 w 512"/>
                  <a:gd name="T39" fmla="*/ 160 h 512"/>
                  <a:gd name="T40" fmla="*/ 224 w 512"/>
                  <a:gd name="T41" fmla="*/ 192 h 512"/>
                  <a:gd name="T42" fmla="*/ 238 w 512"/>
                  <a:gd name="T43" fmla="*/ 224 h 512"/>
                  <a:gd name="T44" fmla="*/ 512 w 512"/>
                  <a:gd name="T45" fmla="*/ 256 h 512"/>
                  <a:gd name="T46" fmla="*/ 256 w 512"/>
                  <a:gd name="T47" fmla="*/ 512 h 512"/>
                  <a:gd name="T48" fmla="*/ 0 w 512"/>
                  <a:gd name="T49" fmla="*/ 256 h 512"/>
                  <a:gd name="T50" fmla="*/ 256 w 512"/>
                  <a:gd name="T51" fmla="*/ 0 h 512"/>
                  <a:gd name="T52" fmla="*/ 512 w 512"/>
                  <a:gd name="T53" fmla="*/ 256 h 512"/>
                  <a:gd name="T54" fmla="*/ 330 w 512"/>
                  <a:gd name="T55" fmla="*/ 362 h 512"/>
                  <a:gd name="T56" fmla="*/ 320 w 512"/>
                  <a:gd name="T57" fmla="*/ 352 h 512"/>
                  <a:gd name="T58" fmla="*/ 317 w 512"/>
                  <a:gd name="T59" fmla="*/ 352 h 512"/>
                  <a:gd name="T60" fmla="*/ 289 w 512"/>
                  <a:gd name="T61" fmla="*/ 238 h 512"/>
                  <a:gd name="T62" fmla="*/ 309 w 512"/>
                  <a:gd name="T63" fmla="*/ 192 h 512"/>
                  <a:gd name="T64" fmla="*/ 279 w 512"/>
                  <a:gd name="T65" fmla="*/ 149 h 512"/>
                  <a:gd name="T66" fmla="*/ 288 w 512"/>
                  <a:gd name="T67" fmla="*/ 128 h 512"/>
                  <a:gd name="T68" fmla="*/ 256 w 512"/>
                  <a:gd name="T69" fmla="*/ 96 h 512"/>
                  <a:gd name="T70" fmla="*/ 224 w 512"/>
                  <a:gd name="T71" fmla="*/ 128 h 512"/>
                  <a:gd name="T72" fmla="*/ 232 w 512"/>
                  <a:gd name="T73" fmla="*/ 149 h 512"/>
                  <a:gd name="T74" fmla="*/ 202 w 512"/>
                  <a:gd name="T75" fmla="*/ 192 h 512"/>
                  <a:gd name="T76" fmla="*/ 222 w 512"/>
                  <a:gd name="T77" fmla="*/ 238 h 512"/>
                  <a:gd name="T78" fmla="*/ 194 w 512"/>
                  <a:gd name="T79" fmla="*/ 352 h 512"/>
                  <a:gd name="T80" fmla="*/ 192 w 512"/>
                  <a:gd name="T81" fmla="*/ 352 h 512"/>
                  <a:gd name="T82" fmla="*/ 181 w 512"/>
                  <a:gd name="T83" fmla="*/ 362 h 512"/>
                  <a:gd name="T84" fmla="*/ 181 w 512"/>
                  <a:gd name="T85" fmla="*/ 405 h 512"/>
                  <a:gd name="T86" fmla="*/ 192 w 512"/>
                  <a:gd name="T87" fmla="*/ 416 h 512"/>
                  <a:gd name="T88" fmla="*/ 320 w 512"/>
                  <a:gd name="T89" fmla="*/ 416 h 512"/>
                  <a:gd name="T90" fmla="*/ 330 w 512"/>
                  <a:gd name="T91" fmla="*/ 405 h 512"/>
                  <a:gd name="T92" fmla="*/ 330 w 512"/>
                  <a:gd name="T93" fmla="*/ 362 h 512"/>
                  <a:gd name="T94" fmla="*/ 202 w 512"/>
                  <a:gd name="T95" fmla="*/ 394 h 512"/>
                  <a:gd name="T96" fmla="*/ 309 w 512"/>
                  <a:gd name="T97" fmla="*/ 394 h 512"/>
                  <a:gd name="T98" fmla="*/ 309 w 512"/>
                  <a:gd name="T99" fmla="*/ 373 h 512"/>
                  <a:gd name="T100" fmla="*/ 202 w 512"/>
                  <a:gd name="T101" fmla="*/ 373 h 512"/>
                  <a:gd name="T102" fmla="*/ 202 w 512"/>
                  <a:gd name="T103" fmla="*/ 39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45" y="128"/>
                    </a:moveTo>
                    <a:cubicBezTo>
                      <a:pt x="245" y="122"/>
                      <a:pt x="250" y="117"/>
                      <a:pt x="256" y="117"/>
                    </a:cubicBezTo>
                    <a:cubicBezTo>
                      <a:pt x="262" y="117"/>
                      <a:pt x="266" y="122"/>
                      <a:pt x="266" y="128"/>
                    </a:cubicBezTo>
                    <a:cubicBezTo>
                      <a:pt x="266" y="134"/>
                      <a:pt x="262" y="138"/>
                      <a:pt x="256" y="138"/>
                    </a:cubicBezTo>
                    <a:cubicBezTo>
                      <a:pt x="250" y="138"/>
                      <a:pt x="245" y="134"/>
                      <a:pt x="245" y="128"/>
                    </a:cubicBezTo>
                    <a:close/>
                    <a:moveTo>
                      <a:pt x="269" y="245"/>
                    </a:moveTo>
                    <a:cubicBezTo>
                      <a:pt x="243" y="245"/>
                      <a:pt x="243" y="245"/>
                      <a:pt x="243" y="245"/>
                    </a:cubicBezTo>
                    <a:cubicBezTo>
                      <a:pt x="216" y="352"/>
                      <a:pt x="216" y="352"/>
                      <a:pt x="216" y="352"/>
                    </a:cubicBezTo>
                    <a:cubicBezTo>
                      <a:pt x="295" y="352"/>
                      <a:pt x="295" y="352"/>
                      <a:pt x="295" y="352"/>
                    </a:cubicBezTo>
                    <a:lnTo>
                      <a:pt x="269" y="245"/>
                    </a:lnTo>
                    <a:close/>
                    <a:moveTo>
                      <a:pt x="238" y="224"/>
                    </a:moveTo>
                    <a:cubicBezTo>
                      <a:pt x="273" y="224"/>
                      <a:pt x="273" y="224"/>
                      <a:pt x="273" y="224"/>
                    </a:cubicBezTo>
                    <a:cubicBezTo>
                      <a:pt x="278" y="219"/>
                      <a:pt x="288" y="209"/>
                      <a:pt x="288" y="192"/>
                    </a:cubicBezTo>
                    <a:cubicBezTo>
                      <a:pt x="288" y="190"/>
                      <a:pt x="287" y="188"/>
                      <a:pt x="287" y="186"/>
                    </a:cubicBezTo>
                    <a:cubicBezTo>
                      <a:pt x="274" y="199"/>
                      <a:pt x="274" y="199"/>
                      <a:pt x="274" y="199"/>
                    </a:cubicBezTo>
                    <a:cubicBezTo>
                      <a:pt x="272" y="201"/>
                      <a:pt x="269" y="202"/>
                      <a:pt x="266" y="202"/>
                    </a:cubicBezTo>
                    <a:cubicBezTo>
                      <a:pt x="264" y="202"/>
                      <a:pt x="261" y="201"/>
                      <a:pt x="259" y="199"/>
                    </a:cubicBezTo>
                    <a:cubicBezTo>
                      <a:pt x="255" y="195"/>
                      <a:pt x="255" y="188"/>
                      <a:pt x="259" y="184"/>
                    </a:cubicBezTo>
                    <a:cubicBezTo>
                      <a:pt x="273" y="170"/>
                      <a:pt x="273" y="170"/>
                      <a:pt x="273" y="170"/>
                    </a:cubicBezTo>
                    <a:cubicBezTo>
                      <a:pt x="267" y="166"/>
                      <a:pt x="260" y="163"/>
                      <a:pt x="256" y="160"/>
                    </a:cubicBezTo>
                    <a:cubicBezTo>
                      <a:pt x="245" y="165"/>
                      <a:pt x="224" y="177"/>
                      <a:pt x="224" y="192"/>
                    </a:cubicBezTo>
                    <a:cubicBezTo>
                      <a:pt x="224" y="208"/>
                      <a:pt x="234" y="219"/>
                      <a:pt x="238" y="224"/>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30" y="362"/>
                    </a:moveTo>
                    <a:cubicBezTo>
                      <a:pt x="330" y="356"/>
                      <a:pt x="326" y="352"/>
                      <a:pt x="320" y="352"/>
                    </a:cubicBezTo>
                    <a:cubicBezTo>
                      <a:pt x="317" y="352"/>
                      <a:pt x="317" y="352"/>
                      <a:pt x="317" y="352"/>
                    </a:cubicBezTo>
                    <a:cubicBezTo>
                      <a:pt x="289" y="238"/>
                      <a:pt x="289" y="238"/>
                      <a:pt x="289" y="238"/>
                    </a:cubicBezTo>
                    <a:cubicBezTo>
                      <a:pt x="297" y="231"/>
                      <a:pt x="309" y="215"/>
                      <a:pt x="309" y="192"/>
                    </a:cubicBezTo>
                    <a:cubicBezTo>
                      <a:pt x="309" y="172"/>
                      <a:pt x="293" y="158"/>
                      <a:pt x="279" y="149"/>
                    </a:cubicBezTo>
                    <a:cubicBezTo>
                      <a:pt x="284" y="143"/>
                      <a:pt x="288" y="136"/>
                      <a:pt x="288" y="128"/>
                    </a:cubicBezTo>
                    <a:cubicBezTo>
                      <a:pt x="288" y="110"/>
                      <a:pt x="273" y="96"/>
                      <a:pt x="256" y="96"/>
                    </a:cubicBezTo>
                    <a:cubicBezTo>
                      <a:pt x="238" y="96"/>
                      <a:pt x="224" y="110"/>
                      <a:pt x="224" y="128"/>
                    </a:cubicBezTo>
                    <a:cubicBezTo>
                      <a:pt x="224" y="136"/>
                      <a:pt x="227" y="143"/>
                      <a:pt x="232" y="149"/>
                    </a:cubicBezTo>
                    <a:cubicBezTo>
                      <a:pt x="218" y="158"/>
                      <a:pt x="202" y="172"/>
                      <a:pt x="202" y="192"/>
                    </a:cubicBezTo>
                    <a:cubicBezTo>
                      <a:pt x="202" y="215"/>
                      <a:pt x="215" y="231"/>
                      <a:pt x="222" y="238"/>
                    </a:cubicBezTo>
                    <a:cubicBezTo>
                      <a:pt x="194" y="352"/>
                      <a:pt x="194" y="352"/>
                      <a:pt x="194" y="352"/>
                    </a:cubicBezTo>
                    <a:cubicBezTo>
                      <a:pt x="192" y="352"/>
                      <a:pt x="192" y="352"/>
                      <a:pt x="192" y="352"/>
                    </a:cubicBezTo>
                    <a:cubicBezTo>
                      <a:pt x="186" y="352"/>
                      <a:pt x="181" y="356"/>
                      <a:pt x="181" y="362"/>
                    </a:cubicBezTo>
                    <a:cubicBezTo>
                      <a:pt x="181" y="405"/>
                      <a:pt x="181" y="405"/>
                      <a:pt x="181" y="405"/>
                    </a:cubicBezTo>
                    <a:cubicBezTo>
                      <a:pt x="181" y="411"/>
                      <a:pt x="186" y="416"/>
                      <a:pt x="192" y="416"/>
                    </a:cubicBezTo>
                    <a:cubicBezTo>
                      <a:pt x="320" y="416"/>
                      <a:pt x="320" y="416"/>
                      <a:pt x="320" y="416"/>
                    </a:cubicBezTo>
                    <a:cubicBezTo>
                      <a:pt x="326" y="416"/>
                      <a:pt x="330" y="411"/>
                      <a:pt x="330" y="405"/>
                    </a:cubicBezTo>
                    <a:lnTo>
                      <a:pt x="330" y="362"/>
                    </a:lnTo>
                    <a:close/>
                    <a:moveTo>
                      <a:pt x="202" y="394"/>
                    </a:moveTo>
                    <a:cubicBezTo>
                      <a:pt x="309" y="394"/>
                      <a:pt x="309" y="394"/>
                      <a:pt x="309" y="394"/>
                    </a:cubicBezTo>
                    <a:cubicBezTo>
                      <a:pt x="309" y="373"/>
                      <a:pt x="309" y="373"/>
                      <a:pt x="309" y="373"/>
                    </a:cubicBezTo>
                    <a:cubicBezTo>
                      <a:pt x="202" y="373"/>
                      <a:pt x="202" y="373"/>
                      <a:pt x="202" y="373"/>
                    </a:cubicBezTo>
                    <a:lnTo>
                      <a:pt x="202" y="394"/>
                    </a:lnTo>
                    <a:close/>
                  </a:path>
                </a:pathLst>
              </a:custGeom>
              <a:solidFill>
                <a:srgbClr val="046A3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ea typeface="+mn-ea"/>
                  <a:cs typeface="+mn-cs"/>
                </a:endParaRPr>
              </a:p>
            </p:txBody>
          </p:sp>
        </p:grpSp>
        <p:sp>
          <p:nvSpPr>
            <p:cNvPr id="22" name="Rectangle 21"/>
            <p:cNvSpPr/>
            <p:nvPr/>
          </p:nvSpPr>
          <p:spPr>
            <a:xfrm>
              <a:off x="4647610" y="2130698"/>
              <a:ext cx="5453258"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046A38"/>
                  </a:solidFill>
                  <a:effectLst/>
                  <a:uLnTx/>
                  <a:uFillTx/>
                  <a:ea typeface="+mn-ea"/>
                  <a:cs typeface="+mn-cs"/>
                </a:rPr>
                <a:t>50% have</a:t>
              </a:r>
              <a:r>
                <a:rPr kumimoji="0" lang="en-US" sz="1800" b="1" i="0" u="none" strike="noStrike" kern="1200" cap="none" spc="0" normalizeH="0" noProof="0" dirty="0" smtClean="0">
                  <a:ln>
                    <a:noFill/>
                  </a:ln>
                  <a:solidFill>
                    <a:srgbClr val="046A38"/>
                  </a:solidFill>
                  <a:effectLst/>
                  <a:uLnTx/>
                  <a:uFillTx/>
                  <a:ea typeface="+mn-ea"/>
                  <a:cs typeface="+mn-cs"/>
                </a:rPr>
                <a:t> set specific emission reduction targets</a:t>
              </a:r>
              <a:endParaRPr kumimoji="0" lang="en-US" sz="1800" b="1" i="0" u="none" strike="noStrike" kern="1200" cap="none" spc="0" normalizeH="0" baseline="0" noProof="0" dirty="0">
                <a:ln>
                  <a:noFill/>
                </a:ln>
                <a:solidFill>
                  <a:srgbClr val="046A38"/>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Which is a good</a:t>
              </a:r>
              <a:r>
                <a:rPr kumimoji="0" lang="en-US" sz="1400" b="0" i="0" u="none" strike="noStrike" kern="1200" cap="none" spc="0" normalizeH="0" noProof="0" dirty="0" smtClean="0">
                  <a:ln>
                    <a:noFill/>
                  </a:ln>
                  <a:solidFill>
                    <a:prstClr val="black"/>
                  </a:solidFill>
                  <a:effectLst/>
                  <a:uLnTx/>
                  <a:uFillTx/>
                  <a:ea typeface="+mn-ea"/>
                  <a:cs typeface="+mn-cs"/>
                </a:rPr>
                <a:t> result compared to international benchmarks</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grpSp>
        <p:nvGrpSpPr>
          <p:cNvPr id="27" name="Group 26"/>
          <p:cNvGrpSpPr/>
          <p:nvPr/>
        </p:nvGrpSpPr>
        <p:grpSpPr>
          <a:xfrm>
            <a:off x="481063" y="3046895"/>
            <a:ext cx="6022772" cy="787162"/>
            <a:chOff x="3794760" y="3261423"/>
            <a:chExt cx="6022772" cy="787162"/>
          </a:xfrm>
        </p:grpSpPr>
        <p:grpSp>
          <p:nvGrpSpPr>
            <p:cNvPr id="28" name="Group 27"/>
            <p:cNvGrpSpPr/>
            <p:nvPr/>
          </p:nvGrpSpPr>
          <p:grpSpPr>
            <a:xfrm>
              <a:off x="3794760" y="3261423"/>
              <a:ext cx="787162" cy="787162"/>
              <a:chOff x="5548829" y="3384543"/>
              <a:chExt cx="919874" cy="919874"/>
            </a:xfrm>
          </p:grpSpPr>
          <p:sp>
            <p:nvSpPr>
              <p:cNvPr id="31" name="Oval 30"/>
              <p:cNvSpPr/>
              <p:nvPr/>
            </p:nvSpPr>
            <p:spPr bwMode="gray">
              <a:xfrm>
                <a:off x="5548829" y="3384543"/>
                <a:ext cx="919874" cy="91987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ea typeface="+mn-ea"/>
                  <a:cs typeface="+mn-cs"/>
                </a:endParaRPr>
              </a:p>
            </p:txBody>
          </p:sp>
          <p:sp>
            <p:nvSpPr>
              <p:cNvPr id="32" name="Freeform 375"/>
              <p:cNvSpPr>
                <a:spLocks noChangeAspect="1" noEditPoints="1"/>
              </p:cNvSpPr>
              <p:nvPr/>
            </p:nvSpPr>
            <p:spPr bwMode="auto">
              <a:xfrm>
                <a:off x="5611002" y="3446716"/>
                <a:ext cx="795528" cy="795528"/>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rgbClr val="041E4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ea typeface="+mn-ea"/>
                  <a:cs typeface="+mn-cs"/>
                </a:endParaRPr>
              </a:p>
            </p:txBody>
          </p:sp>
        </p:grpSp>
        <p:sp>
          <p:nvSpPr>
            <p:cNvPr id="29" name="Rectangle 28"/>
            <p:cNvSpPr/>
            <p:nvPr/>
          </p:nvSpPr>
          <p:spPr>
            <a:xfrm>
              <a:off x="4647609" y="3310908"/>
              <a:ext cx="516992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012169"/>
                  </a:solidFill>
                  <a:effectLst/>
                  <a:uLnTx/>
                  <a:uFillTx/>
                  <a:ea typeface="+mn-ea"/>
                  <a:cs typeface="+mn-cs"/>
                </a:rPr>
                <a:t>31% have a net zero target </a:t>
              </a:r>
              <a:endParaRPr kumimoji="0" lang="en-US" sz="1800" b="1" i="0" u="none" strike="noStrike" kern="1200" cap="none" spc="0" normalizeH="0" baseline="0" noProof="0" dirty="0">
                <a:ln>
                  <a:noFill/>
                </a:ln>
                <a:solidFill>
                  <a:srgbClr val="012169"/>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smtClean="0">
                  <a:ln>
                    <a:noFill/>
                  </a:ln>
                  <a:solidFill>
                    <a:prstClr val="black"/>
                  </a:solidFill>
                  <a:effectLst/>
                  <a:uLnTx/>
                  <a:uFillTx/>
                  <a:ea typeface="+mn-ea"/>
                  <a:cs typeface="+mn-cs"/>
                </a:rPr>
                <a:t>Here we </a:t>
              </a:r>
              <a:r>
                <a:rPr kumimoji="0" lang="hu-HU" sz="1400" b="0" i="0" u="none" strike="noStrike" kern="1200" cap="none" spc="0" normalizeH="0" baseline="0" noProof="0" dirty="0" err="1" smtClean="0">
                  <a:ln>
                    <a:noFill/>
                  </a:ln>
                  <a:solidFill>
                    <a:prstClr val="black"/>
                  </a:solidFill>
                  <a:effectLst/>
                  <a:uLnTx/>
                  <a:uFillTx/>
                  <a:ea typeface="+mn-ea"/>
                  <a:cs typeface="+mn-cs"/>
                </a:rPr>
                <a:t>lag</a:t>
              </a:r>
              <a:r>
                <a:rPr kumimoji="0" lang="hu-HU" sz="1400" b="0" i="0" u="none" strike="noStrike" kern="1200" cap="none" spc="0" normalizeH="0" baseline="0" noProof="0" dirty="0" smtClean="0">
                  <a:ln>
                    <a:noFill/>
                  </a:ln>
                  <a:solidFill>
                    <a:prstClr val="black"/>
                  </a:solidFill>
                  <a:effectLst/>
                  <a:uLnTx/>
                  <a:uFillTx/>
                  <a:ea typeface="+mn-ea"/>
                  <a:cs typeface="+mn-cs"/>
                </a:rPr>
                <a:t> a </a:t>
              </a:r>
              <a:r>
                <a:rPr kumimoji="0" lang="hu-HU" sz="1400" b="0" i="0" u="none" strike="noStrike" kern="1200" cap="none" spc="0" normalizeH="0" baseline="0" noProof="0" dirty="0" err="1" smtClean="0">
                  <a:ln>
                    <a:noFill/>
                  </a:ln>
                  <a:solidFill>
                    <a:prstClr val="black"/>
                  </a:solidFill>
                  <a:effectLst/>
                  <a:uLnTx/>
                  <a:uFillTx/>
                  <a:ea typeface="+mn-ea"/>
                  <a:cs typeface="+mn-cs"/>
                </a:rPr>
                <a:t>little</a:t>
              </a:r>
              <a:r>
                <a:rPr kumimoji="0" lang="hu-HU" sz="1400" b="0" i="0" u="none" strike="noStrike" kern="1200" cap="none" spc="0" normalizeH="0" baseline="0" noProof="0" dirty="0" smtClean="0">
                  <a:ln>
                    <a:noFill/>
                  </a:ln>
                  <a:solidFill>
                    <a:prstClr val="black"/>
                  </a:solidFill>
                  <a:effectLst/>
                  <a:uLnTx/>
                  <a:uFillTx/>
                  <a:ea typeface="+mn-ea"/>
                  <a:cs typeface="+mn-cs"/>
                </a:rPr>
                <a:t> </a:t>
              </a:r>
              <a:r>
                <a:rPr kumimoji="0" lang="hu-HU" sz="1400" b="0" i="0" u="none" strike="noStrike" kern="1200" cap="none" spc="0" normalizeH="0" baseline="0" noProof="0" dirty="0" err="1" smtClean="0">
                  <a:ln>
                    <a:noFill/>
                  </a:ln>
                  <a:solidFill>
                    <a:prstClr val="black"/>
                  </a:solidFill>
                  <a:effectLst/>
                  <a:uLnTx/>
                  <a:uFillTx/>
                  <a:ea typeface="+mn-ea"/>
                  <a:cs typeface="+mn-cs"/>
                </a:rPr>
                <a:t>behind</a:t>
              </a:r>
              <a:r>
                <a:rPr kumimoji="0" lang="hu-HU" sz="1400" b="0" i="0" u="none" strike="noStrike" kern="1200" cap="none" spc="0" normalizeH="0" baseline="0" noProof="0" dirty="0" smtClean="0">
                  <a:ln>
                    <a:noFill/>
                  </a:ln>
                  <a:solidFill>
                    <a:prstClr val="black"/>
                  </a:solidFill>
                  <a:effectLst/>
                  <a:uLnTx/>
                  <a:uFillTx/>
                  <a:ea typeface="+mn-ea"/>
                  <a:cs typeface="+mn-cs"/>
                </a:rPr>
                <a:t> </a:t>
              </a:r>
              <a:r>
                <a:rPr kumimoji="0" lang="hu-HU" sz="1400" b="0" i="0" u="none" strike="noStrike" kern="1200" cap="none" spc="0" normalizeH="0" baseline="0" noProof="0" dirty="0" err="1" smtClean="0">
                  <a:ln>
                    <a:noFill/>
                  </a:ln>
                  <a:solidFill>
                    <a:prstClr val="black"/>
                  </a:solidFill>
                  <a:effectLst/>
                  <a:uLnTx/>
                  <a:uFillTx/>
                  <a:ea typeface="+mn-ea"/>
                  <a:cs typeface="+mn-cs"/>
                </a:rPr>
                <a:t>compared</a:t>
              </a:r>
              <a:r>
                <a:rPr kumimoji="0" lang="hu-HU" sz="1400" b="0" i="0" u="none" strike="noStrike" kern="1200" cap="none" spc="0" normalizeH="0" noProof="0" dirty="0" smtClean="0">
                  <a:ln>
                    <a:noFill/>
                  </a:ln>
                  <a:solidFill>
                    <a:prstClr val="black"/>
                  </a:solidFill>
                  <a:effectLst/>
                  <a:uLnTx/>
                  <a:uFillTx/>
                  <a:ea typeface="+mn-ea"/>
                  <a:cs typeface="+mn-cs"/>
                </a:rPr>
                <a:t> to </a:t>
              </a:r>
              <a:r>
                <a:rPr kumimoji="0" lang="hu-HU" sz="1400" b="0" i="0" u="none" strike="noStrike" kern="1200" cap="none" spc="0" normalizeH="0" noProof="0" dirty="0" err="1" smtClean="0">
                  <a:ln>
                    <a:noFill/>
                  </a:ln>
                  <a:solidFill>
                    <a:prstClr val="black"/>
                  </a:solidFill>
                  <a:effectLst/>
                  <a:uLnTx/>
                  <a:uFillTx/>
                  <a:ea typeface="+mn-ea"/>
                  <a:cs typeface="+mn-cs"/>
                </a:rPr>
                <a:t>international</a:t>
              </a:r>
              <a:r>
                <a:rPr kumimoji="0" lang="hu-HU" sz="1400" b="0" i="0" u="none" strike="noStrike" kern="1200" cap="none" spc="0" normalizeH="0" noProof="0" dirty="0" smtClean="0">
                  <a:ln>
                    <a:noFill/>
                  </a:ln>
                  <a:solidFill>
                    <a:prstClr val="black"/>
                  </a:solidFill>
                  <a:effectLst/>
                  <a:uLnTx/>
                  <a:uFillTx/>
                  <a:ea typeface="+mn-ea"/>
                  <a:cs typeface="+mn-cs"/>
                </a:rPr>
                <a:t> </a:t>
              </a:r>
              <a:r>
                <a:rPr kumimoji="0" lang="hu-HU" sz="1400" b="0" i="0" u="none" strike="noStrike" kern="1200" cap="none" spc="0" normalizeH="0" noProof="0" dirty="0" err="1" smtClean="0">
                  <a:ln>
                    <a:noFill/>
                  </a:ln>
                  <a:solidFill>
                    <a:prstClr val="black"/>
                  </a:solidFill>
                  <a:effectLst/>
                  <a:uLnTx/>
                  <a:uFillTx/>
                  <a:ea typeface="+mn-ea"/>
                  <a:cs typeface="+mn-cs"/>
                </a:rPr>
                <a:t>benchmarks</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grpSp>
        <p:nvGrpSpPr>
          <p:cNvPr id="36" name="Group 35"/>
          <p:cNvGrpSpPr/>
          <p:nvPr/>
        </p:nvGrpSpPr>
        <p:grpSpPr>
          <a:xfrm>
            <a:off x="481063" y="4041001"/>
            <a:ext cx="6578977" cy="789051"/>
            <a:chOff x="3798644" y="5056109"/>
            <a:chExt cx="6578977" cy="789051"/>
          </a:xfrm>
        </p:grpSpPr>
        <p:sp>
          <p:nvSpPr>
            <p:cNvPr id="39" name="Oval 38"/>
            <p:cNvSpPr/>
            <p:nvPr/>
          </p:nvSpPr>
          <p:spPr bwMode="gray">
            <a:xfrm>
              <a:off x="3798644" y="5056109"/>
              <a:ext cx="789051" cy="789051"/>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ea typeface="+mn-ea"/>
                <a:cs typeface="+mn-cs"/>
              </a:endParaRPr>
            </a:p>
          </p:txBody>
        </p:sp>
        <p:sp>
          <p:nvSpPr>
            <p:cNvPr id="38" name="Rectangle 37"/>
            <p:cNvSpPr/>
            <p:nvPr/>
          </p:nvSpPr>
          <p:spPr>
            <a:xfrm>
              <a:off x="4641026" y="5109440"/>
              <a:ext cx="5736595"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smtClean="0">
                  <a:ln>
                    <a:noFill/>
                  </a:ln>
                  <a:solidFill>
                    <a:srgbClr val="2C5234"/>
                  </a:solidFill>
                  <a:effectLst/>
                  <a:uLnTx/>
                  <a:uFillTx/>
                  <a:ea typeface="+mn-ea"/>
                  <a:cs typeface="+mn-cs"/>
                </a:rPr>
                <a:t>5</a:t>
              </a:r>
              <a:r>
                <a:rPr kumimoji="0" lang="en-US" sz="1800" b="1" i="0" u="none" strike="noStrike" kern="1200" cap="none" spc="0" normalizeH="0" baseline="0" noProof="0" dirty="0" smtClean="0">
                  <a:ln>
                    <a:noFill/>
                  </a:ln>
                  <a:solidFill>
                    <a:srgbClr val="2C5234"/>
                  </a:solidFill>
                  <a:effectLst/>
                  <a:uLnTx/>
                  <a:uFillTx/>
                  <a:ea typeface="+mn-ea"/>
                  <a:cs typeface="+mn-cs"/>
                </a:rPr>
                <a:t>6</a:t>
              </a:r>
              <a:r>
                <a:rPr kumimoji="0" lang="hu-HU" sz="1800" b="1" i="0" u="none" strike="noStrike" kern="1200" cap="none" spc="0" normalizeH="0" baseline="0" noProof="0" dirty="0" smtClean="0">
                  <a:ln>
                    <a:noFill/>
                  </a:ln>
                  <a:solidFill>
                    <a:srgbClr val="2C5234"/>
                  </a:solidFill>
                  <a:effectLst/>
                  <a:uLnTx/>
                  <a:uFillTx/>
                  <a:ea typeface="+mn-ea"/>
                  <a:cs typeface="+mn-cs"/>
                </a:rPr>
                <a:t>% </a:t>
              </a:r>
              <a:r>
                <a:rPr kumimoji="0" lang="hu-HU" sz="1800" b="1" i="0" u="none" strike="noStrike" kern="1200" cap="none" spc="0" normalizeH="0" baseline="0" noProof="0" dirty="0" err="1" smtClean="0">
                  <a:ln>
                    <a:noFill/>
                  </a:ln>
                  <a:solidFill>
                    <a:srgbClr val="2C5234"/>
                  </a:solidFill>
                  <a:effectLst/>
                  <a:uLnTx/>
                  <a:uFillTx/>
                  <a:ea typeface="+mn-ea"/>
                  <a:cs typeface="+mn-cs"/>
                </a:rPr>
                <a:t>are</a:t>
              </a:r>
              <a:r>
                <a:rPr kumimoji="0" lang="hu-HU" sz="1800" b="1" i="0" u="none" strike="noStrike" kern="1200" cap="none" spc="0" normalizeH="0" baseline="0" noProof="0" dirty="0" smtClean="0">
                  <a:ln>
                    <a:noFill/>
                  </a:ln>
                  <a:solidFill>
                    <a:srgbClr val="2C5234"/>
                  </a:solidFill>
                  <a:effectLst/>
                  <a:uLnTx/>
                  <a:uFillTx/>
                  <a:ea typeface="+mn-ea"/>
                  <a:cs typeface="+mn-cs"/>
                </a:rPr>
                <a:t> </a:t>
              </a:r>
              <a:r>
                <a:rPr kumimoji="0" lang="hu-HU" sz="1800" b="1" i="0" u="none" strike="noStrike" kern="1200" cap="none" spc="0" normalizeH="0" baseline="0" noProof="0" dirty="0" err="1" smtClean="0">
                  <a:ln>
                    <a:noFill/>
                  </a:ln>
                  <a:solidFill>
                    <a:srgbClr val="2C5234"/>
                  </a:solidFill>
                  <a:effectLst/>
                  <a:uLnTx/>
                  <a:uFillTx/>
                  <a:ea typeface="+mn-ea"/>
                  <a:cs typeface="+mn-cs"/>
                </a:rPr>
                <a:t>already</a:t>
              </a:r>
              <a:r>
                <a:rPr kumimoji="0" lang="hu-HU" sz="1800" b="1" i="0" u="none" strike="noStrike" kern="1200" cap="none" spc="0" normalizeH="0" baseline="0" noProof="0" dirty="0" smtClean="0">
                  <a:ln>
                    <a:noFill/>
                  </a:ln>
                  <a:solidFill>
                    <a:srgbClr val="2C5234"/>
                  </a:solidFill>
                  <a:effectLst/>
                  <a:uLnTx/>
                  <a:uFillTx/>
                  <a:ea typeface="+mn-ea"/>
                  <a:cs typeface="+mn-cs"/>
                </a:rPr>
                <a:t> </a:t>
              </a:r>
              <a:r>
                <a:rPr kumimoji="0" lang="hu-HU" sz="1800" b="1" i="0" u="none" strike="noStrike" kern="1200" cap="none" spc="0" normalizeH="0" baseline="0" noProof="0" dirty="0" err="1" smtClean="0">
                  <a:ln>
                    <a:noFill/>
                  </a:ln>
                  <a:solidFill>
                    <a:srgbClr val="2C5234"/>
                  </a:solidFill>
                  <a:effectLst/>
                  <a:uLnTx/>
                  <a:uFillTx/>
                  <a:ea typeface="+mn-ea"/>
                  <a:cs typeface="+mn-cs"/>
                </a:rPr>
                <a:t>measuring</a:t>
              </a:r>
              <a:r>
                <a:rPr kumimoji="0" lang="hu-HU" sz="1800" b="1" i="0" u="none" strike="noStrike" kern="1200" cap="none" spc="0" normalizeH="0" baseline="0" noProof="0" dirty="0" smtClean="0">
                  <a:ln>
                    <a:noFill/>
                  </a:ln>
                  <a:solidFill>
                    <a:srgbClr val="2C5234"/>
                  </a:solidFill>
                  <a:effectLst/>
                  <a:uLnTx/>
                  <a:uFillTx/>
                  <a:ea typeface="+mn-ea"/>
                  <a:cs typeface="+mn-cs"/>
                </a:rPr>
                <a:t> </a:t>
              </a:r>
              <a:r>
                <a:rPr kumimoji="0" lang="hu-HU" sz="1800" b="1" i="0" u="none" strike="noStrike" kern="1200" cap="none" spc="0" normalizeH="0" baseline="0" noProof="0" dirty="0" err="1" smtClean="0">
                  <a:ln>
                    <a:noFill/>
                  </a:ln>
                  <a:solidFill>
                    <a:srgbClr val="2C5234"/>
                  </a:solidFill>
                  <a:effectLst/>
                  <a:uLnTx/>
                  <a:uFillTx/>
                  <a:ea typeface="+mn-ea"/>
                  <a:cs typeface="+mn-cs"/>
                </a:rPr>
                <a:t>their</a:t>
              </a:r>
              <a:r>
                <a:rPr kumimoji="0" lang="hu-HU" sz="1800" b="1" i="0" u="none" strike="noStrike" kern="1200" cap="none" spc="0" normalizeH="0" noProof="0" dirty="0" smtClean="0">
                  <a:ln>
                    <a:noFill/>
                  </a:ln>
                  <a:solidFill>
                    <a:srgbClr val="2C5234"/>
                  </a:solidFill>
                  <a:effectLst/>
                  <a:uLnTx/>
                  <a:uFillTx/>
                  <a:ea typeface="+mn-ea"/>
                  <a:cs typeface="+mn-cs"/>
                </a:rPr>
                <a:t> 1</a:t>
              </a:r>
              <a:r>
                <a:rPr kumimoji="0" lang="en-US" sz="1800" b="1" i="0" u="none" strike="noStrike" kern="1200" cap="none" spc="0" normalizeH="0" noProof="0" dirty="0" smtClean="0">
                  <a:ln>
                    <a:noFill/>
                  </a:ln>
                  <a:solidFill>
                    <a:srgbClr val="2C5234"/>
                  </a:solidFill>
                  <a:effectLst/>
                  <a:uLnTx/>
                  <a:uFillTx/>
                  <a:ea typeface="+mn-ea"/>
                  <a:cs typeface="+mn-cs"/>
                </a:rPr>
                <a:t>&amp;2 scopes’ emissions</a:t>
              </a:r>
              <a:endParaRPr kumimoji="0" lang="en-US" sz="1800" b="1" i="0" u="none" strike="noStrike" kern="1200" cap="none" spc="0" normalizeH="0" baseline="0" noProof="0" dirty="0">
                <a:ln>
                  <a:noFill/>
                </a:ln>
                <a:solidFill>
                  <a:srgbClr val="2C5234"/>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Only 8%</a:t>
              </a:r>
              <a:r>
                <a:rPr kumimoji="0" lang="en-US" sz="1400" b="0" i="0" u="none" strike="noStrike" kern="1200" cap="none" spc="0" normalizeH="0" noProof="0" dirty="0" smtClean="0">
                  <a:ln>
                    <a:noFill/>
                  </a:ln>
                  <a:solidFill>
                    <a:prstClr val="black"/>
                  </a:solidFill>
                  <a:effectLst/>
                  <a:uLnTx/>
                  <a:uFillTx/>
                  <a:ea typeface="+mn-ea"/>
                  <a:cs typeface="+mn-cs"/>
                </a:rPr>
                <a:t> do not plan to measure them at all </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sp>
        <p:nvSpPr>
          <p:cNvPr id="47" name="Oval 46"/>
          <p:cNvSpPr/>
          <p:nvPr/>
        </p:nvSpPr>
        <p:spPr bwMode="gray">
          <a:xfrm>
            <a:off x="531890" y="4094332"/>
            <a:ext cx="685800" cy="685800"/>
          </a:xfrm>
          <a:prstGeom prst="ellipse">
            <a:avLst/>
          </a:prstGeom>
          <a:solidFill>
            <a:schemeClr val="accent3">
              <a:lumMod val="50000"/>
            </a:schemeClr>
          </a:solidFill>
          <a:ln w="19050" algn="ctr">
            <a:noFill/>
            <a:miter lim="800000"/>
            <a:headEnd/>
            <a:tailEnd/>
          </a:ln>
        </p:spPr>
        <p:txBody>
          <a:bodyPr wrap="square" lIns="88900" tIns="88900" rIns="88900" bIns="88900" rtlCol="0" anchor="ctr"/>
          <a:lstStyle/>
          <a:p>
            <a:pPr marL="0" marR="0" lvl="0" indent="0" algn="ctr" defTabSz="91440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0" cap="none" spc="0" normalizeH="0" baseline="0" noProof="0" dirty="0">
              <a:ln>
                <a:noFill/>
              </a:ln>
              <a:solidFill>
                <a:prstClr val="white"/>
              </a:solidFill>
              <a:effectLst/>
              <a:uLnTx/>
              <a:uFillTx/>
              <a:latin typeface="Calibri"/>
            </a:endParaRPr>
          </a:p>
        </p:txBody>
      </p:sp>
      <p:sp>
        <p:nvSpPr>
          <p:cNvPr id="49" name="Freeform 764"/>
          <p:cNvSpPr>
            <a:spLocks noChangeAspect="1" noEditPoints="1"/>
          </p:cNvSpPr>
          <p:nvPr/>
        </p:nvSpPr>
        <p:spPr bwMode="auto">
          <a:xfrm>
            <a:off x="720244" y="4227207"/>
            <a:ext cx="309093" cy="420050"/>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grpSp>
        <p:nvGrpSpPr>
          <p:cNvPr id="50" name="Group 49"/>
          <p:cNvGrpSpPr/>
          <p:nvPr/>
        </p:nvGrpSpPr>
        <p:grpSpPr>
          <a:xfrm>
            <a:off x="497110" y="4962384"/>
            <a:ext cx="7070087" cy="861774"/>
            <a:chOff x="3798644" y="4983386"/>
            <a:chExt cx="7070087" cy="861774"/>
          </a:xfrm>
        </p:grpSpPr>
        <p:sp>
          <p:nvSpPr>
            <p:cNvPr id="51" name="Oval 50"/>
            <p:cNvSpPr/>
            <p:nvPr/>
          </p:nvSpPr>
          <p:spPr bwMode="gray">
            <a:xfrm>
              <a:off x="3798644" y="5056109"/>
              <a:ext cx="789051" cy="789051"/>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ea typeface="+mn-ea"/>
                <a:cs typeface="+mn-cs"/>
              </a:endParaRPr>
            </a:p>
          </p:txBody>
        </p:sp>
        <p:sp>
          <p:nvSpPr>
            <p:cNvPr id="52" name="Rectangle 51"/>
            <p:cNvSpPr/>
            <p:nvPr/>
          </p:nvSpPr>
          <p:spPr>
            <a:xfrm>
              <a:off x="4635446" y="4983386"/>
              <a:ext cx="6233285" cy="8617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ED8B00"/>
                  </a:solidFill>
                </a:rPr>
                <a:t>Energy efficiency investments, waste and transport emission reduction</a:t>
              </a:r>
              <a:endParaRPr kumimoji="0" lang="en-US" sz="1800" b="1" i="0" u="none" strike="noStrike" kern="1200" cap="none" spc="0" normalizeH="0" baseline="0" noProof="0" dirty="0">
                <a:ln>
                  <a:noFill/>
                </a:ln>
                <a:solidFill>
                  <a:srgbClr val="ED8B00"/>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Are the most</a:t>
              </a:r>
              <a:r>
                <a:rPr kumimoji="0" lang="en-US" sz="1400" b="0" i="0" u="none" strike="noStrike" kern="1200" cap="none" spc="0" normalizeH="0" noProof="0" dirty="0" smtClean="0">
                  <a:ln>
                    <a:noFill/>
                  </a:ln>
                  <a:solidFill>
                    <a:prstClr val="black"/>
                  </a:solidFill>
                  <a:effectLst/>
                  <a:uLnTx/>
                  <a:uFillTx/>
                  <a:ea typeface="+mn-ea"/>
                  <a:cs typeface="+mn-cs"/>
                </a:rPr>
                <a:t> popular</a:t>
              </a:r>
              <a:r>
                <a:rPr kumimoji="0" lang="en-US" sz="1400" b="0" i="0" u="none" strike="noStrike" kern="1200" cap="none" spc="0" normalizeH="0" baseline="0" noProof="0" dirty="0" smtClean="0">
                  <a:ln>
                    <a:noFill/>
                  </a:ln>
                  <a:solidFill>
                    <a:prstClr val="black"/>
                  </a:solidFill>
                  <a:effectLst/>
                  <a:uLnTx/>
                  <a:uFillTx/>
                  <a:ea typeface="+mn-ea"/>
                  <a:cs typeface="+mn-cs"/>
                </a:rPr>
                <a:t> tools to reduce emissions</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sp>
        <p:nvSpPr>
          <p:cNvPr id="55" name="Freeform 36">
            <a:extLst>
              <a:ext uri="{FF2B5EF4-FFF2-40B4-BE49-F238E27FC236}">
                <a16:creationId xmlns:a16="http://schemas.microsoft.com/office/drawing/2014/main" id="{96853E2B-42B6-4E33-87F2-4A9506D6447F}"/>
              </a:ext>
            </a:extLst>
          </p:cNvPr>
          <p:cNvSpPr>
            <a:spLocks noChangeAspect="1" noEditPoints="1"/>
          </p:cNvSpPr>
          <p:nvPr>
            <p:custDataLst>
              <p:tags r:id="rId3"/>
            </p:custDataLst>
          </p:nvPr>
        </p:nvSpPr>
        <p:spPr bwMode="auto">
          <a:xfrm>
            <a:off x="548735" y="5090250"/>
            <a:ext cx="685799" cy="685799"/>
          </a:xfrm>
          <a:custGeom>
            <a:avLst/>
            <a:gdLst>
              <a:gd name="T0" fmla="*/ 324 w 512"/>
              <a:gd name="T1" fmla="*/ 194 h 512"/>
              <a:gd name="T2" fmla="*/ 330 w 512"/>
              <a:gd name="T3" fmla="*/ 167 h 512"/>
              <a:gd name="T4" fmla="*/ 400 w 512"/>
              <a:gd name="T5" fmla="*/ 182 h 512"/>
              <a:gd name="T6" fmla="*/ 386 w 512"/>
              <a:gd name="T7" fmla="*/ 223 h 512"/>
              <a:gd name="T8" fmla="*/ 351 w 512"/>
              <a:gd name="T9" fmla="*/ 247 h 512"/>
              <a:gd name="T10" fmla="*/ 312 w 512"/>
              <a:gd name="T11" fmla="*/ 243 h 512"/>
              <a:gd name="T12" fmla="*/ 278 w 512"/>
              <a:gd name="T13" fmla="*/ 222 h 512"/>
              <a:gd name="T14" fmla="*/ 264 w 512"/>
              <a:gd name="T15" fmla="*/ 183 h 512"/>
              <a:gd name="T16" fmla="*/ 275 w 512"/>
              <a:gd name="T17" fmla="*/ 144 h 512"/>
              <a:gd name="T18" fmla="*/ 308 w 512"/>
              <a:gd name="T19" fmla="*/ 119 h 512"/>
              <a:gd name="T20" fmla="*/ 331 w 512"/>
              <a:gd name="T21" fmla="*/ 128 h 512"/>
              <a:gd name="T22" fmla="*/ 364 w 512"/>
              <a:gd name="T23" fmla="*/ 136 h 512"/>
              <a:gd name="T24" fmla="*/ 384 w 512"/>
              <a:gd name="T25" fmla="*/ 164 h 512"/>
              <a:gd name="T26" fmla="*/ 320 w 512"/>
              <a:gd name="T27" fmla="*/ 147 h 512"/>
              <a:gd name="T28" fmla="*/ 330 w 512"/>
              <a:gd name="T29" fmla="*/ 217 h 512"/>
              <a:gd name="T30" fmla="*/ 512 w 512"/>
              <a:gd name="T31" fmla="*/ 256 h 512"/>
              <a:gd name="T32" fmla="*/ 512 w 512"/>
              <a:gd name="T33" fmla="*/ 256 h 512"/>
              <a:gd name="T34" fmla="*/ 268 w 512"/>
              <a:gd name="T35" fmla="*/ 290 h 512"/>
              <a:gd name="T36" fmla="*/ 236 w 512"/>
              <a:gd name="T37" fmla="*/ 251 h 512"/>
              <a:gd name="T38" fmla="*/ 187 w 512"/>
              <a:gd name="T39" fmla="*/ 238 h 512"/>
              <a:gd name="T40" fmla="*/ 140 w 512"/>
              <a:gd name="T41" fmla="*/ 256 h 512"/>
              <a:gd name="T42" fmla="*/ 113 w 512"/>
              <a:gd name="T43" fmla="*/ 299 h 512"/>
              <a:gd name="T44" fmla="*/ 115 w 512"/>
              <a:gd name="T45" fmla="*/ 350 h 512"/>
              <a:gd name="T46" fmla="*/ 147 w 512"/>
              <a:gd name="T47" fmla="*/ 388 h 512"/>
              <a:gd name="T48" fmla="*/ 196 w 512"/>
              <a:gd name="T49" fmla="*/ 401 h 512"/>
              <a:gd name="T50" fmla="*/ 237 w 512"/>
              <a:gd name="T51" fmla="*/ 383 h 512"/>
              <a:gd name="T52" fmla="*/ 266 w 512"/>
              <a:gd name="T53" fmla="*/ 345 h 512"/>
              <a:gd name="T54" fmla="*/ 410 w 512"/>
              <a:gd name="T55" fmla="*/ 163 h 512"/>
              <a:gd name="T56" fmla="*/ 384 w 512"/>
              <a:gd name="T57" fmla="*/ 119 h 512"/>
              <a:gd name="T58" fmla="*/ 337 w 512"/>
              <a:gd name="T59" fmla="*/ 99 h 512"/>
              <a:gd name="T60" fmla="*/ 288 w 512"/>
              <a:gd name="T61" fmla="*/ 111 h 512"/>
              <a:gd name="T62" fmla="*/ 255 w 512"/>
              <a:gd name="T63" fmla="*/ 149 h 512"/>
              <a:gd name="T64" fmla="*/ 251 w 512"/>
              <a:gd name="T65" fmla="*/ 199 h 512"/>
              <a:gd name="T66" fmla="*/ 277 w 512"/>
              <a:gd name="T67" fmla="*/ 243 h 512"/>
              <a:gd name="T68" fmla="*/ 323 w 512"/>
              <a:gd name="T69" fmla="*/ 263 h 512"/>
              <a:gd name="T70" fmla="*/ 358 w 512"/>
              <a:gd name="T71" fmla="*/ 270 h 512"/>
              <a:gd name="T72" fmla="*/ 405 w 512"/>
              <a:gd name="T73" fmla="*/ 237 h 512"/>
              <a:gd name="T74" fmla="*/ 423 w 512"/>
              <a:gd name="T75" fmla="*/ 182 h 512"/>
              <a:gd name="T76" fmla="*/ 179 w 512"/>
              <a:gd name="T77" fmla="*/ 313 h 512"/>
              <a:gd name="T78" fmla="*/ 204 w 512"/>
              <a:gd name="T79" fmla="*/ 326 h 512"/>
              <a:gd name="T80" fmla="*/ 262 w 512"/>
              <a:gd name="T81" fmla="*/ 321 h 512"/>
              <a:gd name="T82" fmla="*/ 248 w 512"/>
              <a:gd name="T83" fmla="*/ 361 h 512"/>
              <a:gd name="T84" fmla="*/ 212 w 512"/>
              <a:gd name="T85" fmla="*/ 386 h 512"/>
              <a:gd name="T86" fmla="*/ 173 w 512"/>
              <a:gd name="T87" fmla="*/ 382 h 512"/>
              <a:gd name="T88" fmla="*/ 139 w 512"/>
              <a:gd name="T89" fmla="*/ 360 h 512"/>
              <a:gd name="T90" fmla="*/ 125 w 512"/>
              <a:gd name="T91" fmla="*/ 321 h 512"/>
              <a:gd name="T92" fmla="*/ 137 w 512"/>
              <a:gd name="T93" fmla="*/ 282 h 512"/>
              <a:gd name="T94" fmla="*/ 169 w 512"/>
              <a:gd name="T95" fmla="*/ 258 h 512"/>
              <a:gd name="T96" fmla="*/ 193 w 512"/>
              <a:gd name="T97" fmla="*/ 266 h 512"/>
              <a:gd name="T98" fmla="*/ 226 w 512"/>
              <a:gd name="T99" fmla="*/ 274 h 512"/>
              <a:gd name="T100" fmla="*/ 246 w 512"/>
              <a:gd name="T101" fmla="*/ 303 h 512"/>
              <a:gd name="T102" fmla="*/ 181 w 512"/>
              <a:gd name="T103" fmla="*/ 286 h 512"/>
              <a:gd name="T104" fmla="*/ 192 w 512"/>
              <a:gd name="T105" fmla="*/ 35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rgbClr val="ED8B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srgbClr val="007CB0"/>
              </a:solidFill>
              <a:effectLst/>
              <a:uLnTx/>
              <a:uFillTx/>
              <a:latin typeface="Calibri Light"/>
              <a:ea typeface="+mn-ea"/>
              <a:cs typeface="Verdana" panose="020B0604030504040204" pitchFamily="34" charset="0"/>
            </a:endParaRPr>
          </a:p>
        </p:txBody>
      </p:sp>
      <p:sp>
        <p:nvSpPr>
          <p:cNvPr id="56" name="Title 2"/>
          <p:cNvSpPr txBox="1">
            <a:spLocks/>
          </p:cNvSpPr>
          <p:nvPr/>
        </p:nvSpPr>
        <p:spPr bwMode="gray">
          <a:xfrm>
            <a:off x="7366719" y="402335"/>
            <a:ext cx="3837901"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r>
              <a:rPr lang="en-US" b="1" dirty="0" smtClean="0"/>
              <a:t>Next steps towards net zero </a:t>
            </a:r>
            <a:endParaRPr lang="en-US" b="1" dirty="0"/>
          </a:p>
        </p:txBody>
      </p:sp>
      <p:cxnSp>
        <p:nvCxnSpPr>
          <p:cNvPr id="58" name="Straight Connector 57"/>
          <p:cNvCxnSpPr/>
          <p:nvPr/>
        </p:nvCxnSpPr>
        <p:spPr>
          <a:xfrm flipH="1">
            <a:off x="6944989" y="566969"/>
            <a:ext cx="0" cy="5394960"/>
          </a:xfrm>
          <a:prstGeom prst="line">
            <a:avLst/>
          </a:prstGeom>
          <a:ln>
            <a:solidFill>
              <a:schemeClr val="bg2">
                <a:lumMod val="60000"/>
                <a:lumOff val="40000"/>
              </a:schemeClr>
            </a:solidFill>
            <a:prstDash val="lgDashDot"/>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3610704D-B21D-4C82-9692-B357EB9DEEE3}"/>
              </a:ext>
            </a:extLst>
          </p:cNvPr>
          <p:cNvGrpSpPr/>
          <p:nvPr/>
        </p:nvGrpSpPr>
        <p:grpSpPr>
          <a:xfrm>
            <a:off x="7252735" y="1123222"/>
            <a:ext cx="188197" cy="502432"/>
            <a:chOff x="6076448" y="3831311"/>
            <a:chExt cx="188197" cy="502432"/>
          </a:xfrm>
        </p:grpSpPr>
        <p:cxnSp>
          <p:nvCxnSpPr>
            <p:cNvPr id="64" name="Straight Connector 63">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Isosceles Triangle 64">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chemeClr val="accent3"/>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66" name="Rectangle 65"/>
          <p:cNvSpPr/>
          <p:nvPr/>
        </p:nvSpPr>
        <p:spPr>
          <a:xfrm>
            <a:off x="7652020" y="2296347"/>
            <a:ext cx="3974329" cy="8002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smtClean="0">
                <a:solidFill>
                  <a:srgbClr val="00ABAB"/>
                </a:solidFill>
              </a:rPr>
              <a:t>Provide guidance on financing </a:t>
            </a:r>
            <a:endParaRPr kumimoji="0" lang="en-US" sz="1800" b="1" i="0" u="none" strike="noStrike" kern="1200" cap="none" spc="0" normalizeH="0" baseline="0" noProof="0" dirty="0">
              <a:ln>
                <a:noFill/>
              </a:ln>
              <a:solidFill>
                <a:schemeClr val="accent1">
                  <a:lumMod val="50000"/>
                </a:schemeClr>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Understand the reasons behind the lack of financial resources and show options available</a:t>
            </a:r>
            <a:r>
              <a:rPr kumimoji="0" lang="en-US" sz="1400" b="0" i="0" u="none" strike="noStrike" kern="1200" cap="none" spc="0" normalizeH="0" noProof="0" dirty="0" smtClean="0">
                <a:ln>
                  <a:noFill/>
                </a:ln>
                <a:solidFill>
                  <a:prstClr val="black"/>
                </a:solidFill>
                <a:effectLst/>
                <a:uLnTx/>
                <a:uFillTx/>
                <a:ea typeface="+mn-ea"/>
                <a:cs typeface="+mn-cs"/>
              </a:rPr>
              <a:t> to companies</a:t>
            </a:r>
            <a:r>
              <a:rPr kumimoji="0" lang="en-US" sz="1400" b="0" i="0" u="none" strike="noStrike" kern="1200" cap="none" spc="0" normalizeH="0" baseline="0" noProof="0" dirty="0" smtClean="0">
                <a:ln>
                  <a:noFill/>
                </a:ln>
                <a:solidFill>
                  <a:prstClr val="black"/>
                </a:solidFill>
                <a:effectLst/>
                <a:uLnTx/>
                <a:uFillTx/>
                <a:ea typeface="+mn-ea"/>
                <a:cs typeface="+mn-cs"/>
              </a:rPr>
              <a:t> </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nvGrpSpPr>
          <p:cNvPr id="67" name="Group 66">
            <a:extLst>
              <a:ext uri="{FF2B5EF4-FFF2-40B4-BE49-F238E27FC236}">
                <a16:creationId xmlns:a16="http://schemas.microsoft.com/office/drawing/2014/main" id="{3610704D-B21D-4C82-9692-B357EB9DEEE3}"/>
              </a:ext>
            </a:extLst>
          </p:cNvPr>
          <p:cNvGrpSpPr/>
          <p:nvPr/>
        </p:nvGrpSpPr>
        <p:grpSpPr>
          <a:xfrm>
            <a:off x="7252735" y="2337519"/>
            <a:ext cx="188197" cy="502432"/>
            <a:chOff x="6076448" y="3831311"/>
            <a:chExt cx="188197" cy="502432"/>
          </a:xfrm>
        </p:grpSpPr>
        <p:cxnSp>
          <p:nvCxnSpPr>
            <p:cNvPr id="68" name="Straight Connector 67">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Isosceles Triangle 68">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rgbClr val="00ABAB"/>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70" name="Rectangle 69"/>
          <p:cNvSpPr/>
          <p:nvPr/>
        </p:nvSpPr>
        <p:spPr>
          <a:xfrm>
            <a:off x="7652020" y="1034408"/>
            <a:ext cx="3974329" cy="12311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smtClean="0">
                <a:solidFill>
                  <a:schemeClr val="accent1">
                    <a:lumMod val="50000"/>
                  </a:schemeClr>
                </a:solidFill>
              </a:rPr>
              <a:t>Close the knowledge gap </a:t>
            </a:r>
            <a:endParaRPr kumimoji="0" lang="en-US" sz="1800" b="1" i="0" u="none" strike="noStrike" kern="1200" cap="none" spc="0" normalizeH="0" baseline="0" noProof="0" dirty="0">
              <a:ln>
                <a:noFill/>
              </a:ln>
              <a:solidFill>
                <a:schemeClr val="accent1">
                  <a:lumMod val="50000"/>
                </a:schemeClr>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Explore what companies need </a:t>
            </a:r>
            <a:r>
              <a:rPr kumimoji="0" lang="en-US" sz="1400" b="0" i="0" u="none" strike="noStrike" kern="1200" cap="none" spc="0" normalizeH="0" noProof="0" dirty="0" smtClean="0">
                <a:ln>
                  <a:noFill/>
                </a:ln>
                <a:solidFill>
                  <a:prstClr val="black"/>
                </a:solidFill>
                <a:effectLst/>
                <a:uLnTx/>
                <a:uFillTx/>
                <a:ea typeface="+mn-ea"/>
                <a:cs typeface="+mn-cs"/>
              </a:rPr>
              <a:t>to know about GHG emission measurement and reduction methodology to take action and to compensate the lack of internal resources</a:t>
            </a:r>
            <a:endParaRPr kumimoji="0" lang="en-US" sz="1400" b="1" i="0" u="none" strike="noStrike" kern="1200" cap="none" spc="0" normalizeH="0" baseline="0" noProof="0" dirty="0">
              <a:ln>
                <a:noFill/>
              </a:ln>
              <a:solidFill>
                <a:srgbClr val="000000"/>
              </a:solidFill>
              <a:effectLst/>
              <a:uLnTx/>
              <a:uFillTx/>
              <a:ea typeface="+mn-ea"/>
              <a:cs typeface="+mn-cs"/>
            </a:endParaRPr>
          </a:p>
        </p:txBody>
      </p:sp>
      <p:sp>
        <p:nvSpPr>
          <p:cNvPr id="71" name="Rectangle 70"/>
          <p:cNvSpPr/>
          <p:nvPr/>
        </p:nvSpPr>
        <p:spPr>
          <a:xfrm>
            <a:off x="7652020" y="3130561"/>
            <a:ext cx="3974329"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smtClean="0">
                <a:solidFill>
                  <a:srgbClr val="005587"/>
                </a:solidFill>
              </a:rPr>
              <a:t>Identify the low-hanging fruits</a:t>
            </a:r>
            <a:endParaRPr kumimoji="0" lang="en-US" sz="1800" b="1" i="0" u="none" strike="noStrike" kern="1200" cap="none" spc="0" normalizeH="0" baseline="0" noProof="0" dirty="0">
              <a:ln>
                <a:noFill/>
              </a:ln>
              <a:solidFill>
                <a:srgbClr val="005587"/>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Elaborate</a:t>
            </a:r>
            <a:r>
              <a:rPr kumimoji="0" lang="en-US" sz="1400" b="0" i="0" u="none" strike="noStrike" kern="1200" cap="none" spc="0" normalizeH="0" noProof="0" dirty="0" smtClean="0">
                <a:ln>
                  <a:noFill/>
                </a:ln>
                <a:solidFill>
                  <a:prstClr val="black"/>
                </a:solidFill>
                <a:effectLst/>
                <a:uLnTx/>
                <a:uFillTx/>
                <a:ea typeface="+mn-ea"/>
                <a:cs typeface="+mn-cs"/>
              </a:rPr>
              <a:t> on the most appropriate options for companies to reduce their emissions; offer solutions which they might have not thought of yet (e.g. </a:t>
            </a:r>
            <a:r>
              <a:rPr lang="en-US" sz="1400" dirty="0" smtClean="0">
                <a:solidFill>
                  <a:prstClr val="black"/>
                </a:solidFill>
              </a:rPr>
              <a:t>internal carbon price setting</a:t>
            </a:r>
            <a:r>
              <a:rPr kumimoji="0" lang="en-US" sz="1400" b="0" i="0" u="none" strike="noStrike" kern="1200" cap="none" spc="0" normalizeH="0" noProof="0" dirty="0" smtClean="0">
                <a:ln>
                  <a:noFill/>
                </a:ln>
                <a:solidFill>
                  <a:prstClr val="black"/>
                </a:solidFill>
                <a:effectLst/>
                <a:uLnTx/>
                <a:uFillTx/>
                <a:ea typeface="+mn-ea"/>
                <a:cs typeface="+mn-cs"/>
              </a:rPr>
              <a:t> &amp; compensation outside of the value chain)</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nvGrpSpPr>
          <p:cNvPr id="72" name="Group 71">
            <a:extLst>
              <a:ext uri="{FF2B5EF4-FFF2-40B4-BE49-F238E27FC236}">
                <a16:creationId xmlns:a16="http://schemas.microsoft.com/office/drawing/2014/main" id="{3610704D-B21D-4C82-9692-B357EB9DEEE3}"/>
              </a:ext>
            </a:extLst>
          </p:cNvPr>
          <p:cNvGrpSpPr/>
          <p:nvPr/>
        </p:nvGrpSpPr>
        <p:grpSpPr>
          <a:xfrm>
            <a:off x="7252735" y="3171733"/>
            <a:ext cx="188197" cy="502432"/>
            <a:chOff x="6076448" y="3831311"/>
            <a:chExt cx="188197" cy="502432"/>
          </a:xfrm>
          <a:solidFill>
            <a:srgbClr val="005587"/>
          </a:solidFill>
        </p:grpSpPr>
        <p:cxnSp>
          <p:nvCxnSpPr>
            <p:cNvPr id="73" name="Straight Connector 72">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grpFill/>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Isosceles Triangle 73">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grp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75" name="Rectangle 74"/>
          <p:cNvSpPr/>
          <p:nvPr/>
        </p:nvSpPr>
        <p:spPr>
          <a:xfrm>
            <a:off x="7652020" y="4577111"/>
            <a:ext cx="3974329" cy="12311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smtClean="0"/>
              <a:t>Set a net zero target </a:t>
            </a:r>
            <a:endParaRPr kumimoji="0" lang="en-US" sz="1800" b="1" i="0" u="none" strike="noStrike" kern="1200" cap="none" spc="0" normalizeH="0" baseline="0" noProof="0" dirty="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ea typeface="+mn-ea"/>
                <a:cs typeface="+mn-cs"/>
              </a:rPr>
              <a:t>Consider which steps</a:t>
            </a:r>
            <a:r>
              <a:rPr kumimoji="0" lang="en-US" sz="1400" b="0" i="0" u="none" strike="noStrike" kern="1200" cap="none" spc="0" normalizeH="0" noProof="0" dirty="0" smtClean="0">
                <a:ln>
                  <a:noFill/>
                </a:ln>
                <a:solidFill>
                  <a:prstClr val="black"/>
                </a:solidFill>
                <a:effectLst/>
                <a:uLnTx/>
                <a:uFillTx/>
                <a:ea typeface="+mn-ea"/>
                <a:cs typeface="+mn-cs"/>
              </a:rPr>
              <a:t> are necessary to close the gap between the status quo and a net zero target, e.g. </a:t>
            </a:r>
            <a:r>
              <a:rPr kumimoji="0" lang="en-US" sz="1400" b="0" i="0" u="none" strike="noStrike" kern="1200" cap="none" spc="0" normalizeH="0" noProof="0" dirty="0" err="1" smtClean="0">
                <a:ln>
                  <a:noFill/>
                </a:ln>
                <a:solidFill>
                  <a:prstClr val="black"/>
                </a:solidFill>
                <a:effectLst/>
                <a:uLnTx/>
                <a:uFillTx/>
                <a:ea typeface="+mn-ea"/>
                <a:cs typeface="+mn-cs"/>
              </a:rPr>
              <a:t>concernin</a:t>
            </a:r>
            <a:r>
              <a:rPr lang="en-US" sz="1400" dirty="0" smtClean="0">
                <a:solidFill>
                  <a:prstClr val="black"/>
                </a:solidFill>
              </a:rPr>
              <a:t>g emission measurement and action needed to be taken </a:t>
            </a:r>
            <a:endParaRPr kumimoji="0" lang="en-US" sz="1400" b="1" i="0" u="none" strike="noStrike" kern="1200" cap="none" spc="0" normalizeH="0" baseline="0" noProof="0" dirty="0">
              <a:ln>
                <a:noFill/>
              </a:ln>
              <a:solidFill>
                <a:srgbClr val="000000"/>
              </a:solidFill>
              <a:effectLst/>
              <a:uLnTx/>
              <a:uFillTx/>
              <a:ea typeface="+mn-ea"/>
              <a:cs typeface="+mn-cs"/>
            </a:endParaRPr>
          </a:p>
        </p:txBody>
      </p:sp>
      <p:grpSp>
        <p:nvGrpSpPr>
          <p:cNvPr id="76" name="Group 75">
            <a:extLst>
              <a:ext uri="{FF2B5EF4-FFF2-40B4-BE49-F238E27FC236}">
                <a16:creationId xmlns:a16="http://schemas.microsoft.com/office/drawing/2014/main" id="{3610704D-B21D-4C82-9692-B357EB9DEEE3}"/>
              </a:ext>
            </a:extLst>
          </p:cNvPr>
          <p:cNvGrpSpPr/>
          <p:nvPr/>
        </p:nvGrpSpPr>
        <p:grpSpPr>
          <a:xfrm>
            <a:off x="7252735" y="4618283"/>
            <a:ext cx="188197" cy="502432"/>
            <a:chOff x="6076448" y="3831311"/>
            <a:chExt cx="188197" cy="502432"/>
          </a:xfrm>
          <a:solidFill>
            <a:srgbClr val="005587"/>
          </a:solidFill>
        </p:grpSpPr>
        <p:cxnSp>
          <p:nvCxnSpPr>
            <p:cNvPr id="77" name="Straight Connector 76">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grpFill/>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Isosceles Triangle 77">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rgbClr val="000000"/>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Tree>
    <p:extLst>
      <p:ext uri="{BB962C8B-B14F-4D97-AF65-F5344CB8AC3E}">
        <p14:creationId xmlns:p14="http://schemas.microsoft.com/office/powerpoint/2010/main" val="34137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s0fWX93S1tthSwJvKLsy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NUM" val="106"/>
</p:tagLst>
</file>

<file path=ppt/theme/theme1.xml><?xml version="1.0" encoding="utf-8"?>
<a:theme xmlns:a="http://schemas.openxmlformats.org/drawingml/2006/main" name="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_Onscreen_Advisory.potx" id="{A3A45F70-282C-419C-A21C-7156D3A8DF69}" vid="{FFE2B9F2-2611-4EDE-8AB0-8029B47DC5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C0B5E8C28FBB4DB6BB6E6547CA8A70" ma:contentTypeVersion="13" ma:contentTypeDescription="Create a new document." ma:contentTypeScope="" ma:versionID="0a46a10188038176b4a387d52ea71e7a">
  <xsd:schema xmlns:xsd="http://www.w3.org/2001/XMLSchema" xmlns:xs="http://www.w3.org/2001/XMLSchema" xmlns:p="http://schemas.microsoft.com/office/2006/metadata/properties" xmlns:ns3="8f1e2369-70da-40d7-b978-99d0855b91b8" xmlns:ns4="8ee28f6f-733e-446a-845c-015b8614e1f7" targetNamespace="http://schemas.microsoft.com/office/2006/metadata/properties" ma:root="true" ma:fieldsID="79067f50d15324d46a422f953b0a6563" ns3:_="" ns4:_="">
    <xsd:import namespace="8f1e2369-70da-40d7-b978-99d0855b91b8"/>
    <xsd:import namespace="8ee28f6f-733e-446a-845c-015b8614e1f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e2369-70da-40d7-b978-99d0855b9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e28f6f-733e-446a-845c-015b8614e1f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2E9EB6-BE14-4E9B-B53A-6D95BDD731E5}">
  <ds:schemaRefs>
    <ds:schemaRef ds:uri="http://schemas.microsoft.com/sharepoint/v3/contenttype/forms"/>
  </ds:schemaRefs>
</ds:datastoreItem>
</file>

<file path=customXml/itemProps2.xml><?xml version="1.0" encoding="utf-8"?>
<ds:datastoreItem xmlns:ds="http://schemas.openxmlformats.org/officeDocument/2006/customXml" ds:itemID="{DBF5FBC8-9FF1-4377-BFED-A78611F885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e2369-70da-40d7-b978-99d0855b91b8"/>
    <ds:schemaRef ds:uri="8ee28f6f-733e-446a-845c-015b8614e1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05E49B-70B5-4FEC-89D5-F69F52BE5B81}">
  <ds:schemaRefs>
    <ds:schemaRef ds:uri="8ee28f6f-733e-446a-845c-015b8614e1f7"/>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8f1e2369-70da-40d7-b978-99d0855b91b8"/>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Presentation_Onscreen_Advisory</Template>
  <TotalTime>2774</TotalTime>
  <Words>1956</Words>
  <Application>Microsoft Office PowerPoint</Application>
  <PresentationFormat>Widescreen</PresentationFormat>
  <Paragraphs>194</Paragraphs>
  <Slides>19</Slides>
  <Notes>13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Arial</vt:lpstr>
      <vt:lpstr>Calibri</vt:lpstr>
      <vt:lpstr>Calibri Light</vt:lpstr>
      <vt:lpstr>Open Sans</vt:lpstr>
      <vt:lpstr>Verdana</vt:lpstr>
      <vt:lpstr>Wingdings</vt:lpstr>
      <vt:lpstr>Wingdings 2</vt:lpstr>
      <vt:lpstr>Deloitte Brand Theme</vt:lpstr>
      <vt:lpstr>think-cell Slide</vt:lpstr>
      <vt:lpstr>BCSDH Towards Net Zero survey </vt:lpstr>
      <vt:lpstr>Participating companies</vt:lpstr>
      <vt:lpstr>Participating companies </vt:lpstr>
      <vt:lpstr>Objectives &amp; emission reduction areas</vt:lpstr>
      <vt:lpstr>Does the company have a GHG emission reduction policy?</vt:lpstr>
      <vt:lpstr>Setting GHG emission reduction targets</vt:lpstr>
      <vt:lpstr>Net zero ambitions</vt:lpstr>
      <vt:lpstr>Scope of GHG-emission reduction</vt:lpstr>
      <vt:lpstr>Do companies measure their GHG emissions?</vt:lpstr>
      <vt:lpstr>Actions</vt:lpstr>
      <vt:lpstr>What action do the companies (intend to) take to reduce GHG-emissions?</vt:lpstr>
      <vt:lpstr>Incentives &amp; obstacles </vt:lpstr>
      <vt:lpstr>What obstacles do companies face in reducing their GHG emissions?</vt:lpstr>
      <vt:lpstr>What motivates companies to reduce emissions?</vt:lpstr>
      <vt:lpstr>Reporting  &amp; initiatives</vt:lpstr>
      <vt:lpstr> Do companies publish their emission reduction activities?</vt:lpstr>
      <vt:lpstr>If not, are there any plans to publish information on GHG-emissions in the next 5 years?</vt:lpstr>
      <vt:lpstr>Are companies planning to join one or more international GHG reduction initiatives?</vt:lpstr>
      <vt:lpstr>Conclusion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 Zero</dc:title>
  <dc:creator>Ambrus, Anna</dc:creator>
  <cp:lastModifiedBy>Borek, Flora</cp:lastModifiedBy>
  <cp:revision>167</cp:revision>
  <cp:lastPrinted>2014-06-25T02:16:22Z</cp:lastPrinted>
  <dcterms:created xsi:type="dcterms:W3CDTF">2021-03-09T09:22:09Z</dcterms:created>
  <dcterms:modified xsi:type="dcterms:W3CDTF">2021-04-08T12:20:21Z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0x01010097C0B5E8C28FBB4DB6BB6E6547CA8A70</vt:lpwstr>
  </property>
</Properties>
</file>